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Lst>
  <p:sldSz cy="5143500" cx="9144000"/>
  <p:notesSz cx="6858000" cy="9144000"/>
  <p:embeddedFontLst>
    <p:embeddedFont>
      <p:font typeface="Archivo Light"/>
      <p:regular r:id="rId222"/>
      <p:bold r:id="rId223"/>
      <p:italic r:id="rId224"/>
      <p:boldItalic r:id="rId225"/>
    </p:embeddedFont>
    <p:embeddedFont>
      <p:font typeface="Montserrat SemiBold"/>
      <p:regular r:id="rId226"/>
      <p:bold r:id="rId227"/>
      <p:italic r:id="rId228"/>
      <p:boldItalic r:id="rId229"/>
    </p:embeddedFont>
    <p:embeddedFont>
      <p:font typeface="Roboto"/>
      <p:regular r:id="rId230"/>
      <p:bold r:id="rId231"/>
      <p:italic r:id="rId232"/>
      <p:boldItalic r:id="rId233"/>
    </p:embeddedFont>
    <p:embeddedFont>
      <p:font typeface="Archivo ExtraBold"/>
      <p:bold r:id="rId234"/>
      <p:boldItalic r:id="rId235"/>
    </p:embeddedFont>
    <p:embeddedFont>
      <p:font typeface="Lobster"/>
      <p:regular r:id="rId236"/>
    </p:embeddedFont>
    <p:embeddedFont>
      <p:font typeface="Archivo Medium"/>
      <p:regular r:id="rId237"/>
      <p:bold r:id="rId238"/>
      <p:italic r:id="rId239"/>
      <p:boldItalic r:id="rId240"/>
    </p:embeddedFont>
    <p:embeddedFont>
      <p:font typeface="Nunito ExtraBold"/>
      <p:bold r:id="rId241"/>
      <p:boldItalic r:id="rId242"/>
    </p:embeddedFont>
    <p:embeddedFont>
      <p:font typeface="Archivo"/>
      <p:regular r:id="rId243"/>
      <p:bold r:id="rId244"/>
      <p:italic r:id="rId245"/>
      <p:boldItalic r:id="rId246"/>
    </p:embeddedFont>
    <p:embeddedFont>
      <p:font typeface="Archivo SemiBold"/>
      <p:regular r:id="rId247"/>
      <p:bold r:id="rId248"/>
      <p:italic r:id="rId249"/>
      <p:boldItalic r:id="rId2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51" roundtripDataSignature="AMtx7mjQF0pUizFJav3i6Pwq+uB4fw1F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8490DE6-B96C-4AC7-ACE1-DD1EF92566F4}">
  <a:tblStyle styleId="{88490DE6-B96C-4AC7-ACE1-DD1EF92566F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C59F2E6-A7E1-485C-A910-1635F3DA43C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3D6AF7C-49E4-4847-AEF1-408A615C4D47}" styleName="Table_2">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196F11B-C6DD-406B-9404-E8967214C665}" styleName="Table_3">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190" Type="http://schemas.openxmlformats.org/officeDocument/2006/relationships/slide" Target="slides/slide18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194" Type="http://schemas.openxmlformats.org/officeDocument/2006/relationships/slide" Target="slides/slide186.xml"/><Relationship Id="rId43" Type="http://schemas.openxmlformats.org/officeDocument/2006/relationships/slide" Target="slides/slide35.xml"/><Relationship Id="rId193" Type="http://schemas.openxmlformats.org/officeDocument/2006/relationships/slide" Target="slides/slide185.xml"/><Relationship Id="rId46" Type="http://schemas.openxmlformats.org/officeDocument/2006/relationships/slide" Target="slides/slide38.xml"/><Relationship Id="rId192" Type="http://schemas.openxmlformats.org/officeDocument/2006/relationships/slide" Target="slides/slide184.xml"/><Relationship Id="rId45" Type="http://schemas.openxmlformats.org/officeDocument/2006/relationships/slide" Target="slides/slide37.xml"/><Relationship Id="rId191" Type="http://schemas.openxmlformats.org/officeDocument/2006/relationships/slide" Target="slides/slide183.xml"/><Relationship Id="rId48" Type="http://schemas.openxmlformats.org/officeDocument/2006/relationships/slide" Target="slides/slide40.xml"/><Relationship Id="rId187" Type="http://schemas.openxmlformats.org/officeDocument/2006/relationships/slide" Target="slides/slide179.xml"/><Relationship Id="rId47" Type="http://schemas.openxmlformats.org/officeDocument/2006/relationships/slide" Target="slides/slide39.xml"/><Relationship Id="rId186" Type="http://schemas.openxmlformats.org/officeDocument/2006/relationships/slide" Target="slides/slide178.xml"/><Relationship Id="rId185" Type="http://schemas.openxmlformats.org/officeDocument/2006/relationships/slide" Target="slides/slide177.xml"/><Relationship Id="rId49" Type="http://schemas.openxmlformats.org/officeDocument/2006/relationships/slide" Target="slides/slide41.xml"/><Relationship Id="rId184" Type="http://schemas.openxmlformats.org/officeDocument/2006/relationships/slide" Target="slides/slide176.xml"/><Relationship Id="rId189" Type="http://schemas.openxmlformats.org/officeDocument/2006/relationships/slide" Target="slides/slide181.xml"/><Relationship Id="rId188" Type="http://schemas.openxmlformats.org/officeDocument/2006/relationships/slide" Target="slides/slide180.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183" Type="http://schemas.openxmlformats.org/officeDocument/2006/relationships/slide" Target="slides/slide175.xml"/><Relationship Id="rId32" Type="http://schemas.openxmlformats.org/officeDocument/2006/relationships/slide" Target="slides/slide24.xml"/><Relationship Id="rId182" Type="http://schemas.openxmlformats.org/officeDocument/2006/relationships/slide" Target="slides/slide174.xml"/><Relationship Id="rId35" Type="http://schemas.openxmlformats.org/officeDocument/2006/relationships/slide" Target="slides/slide27.xml"/><Relationship Id="rId181" Type="http://schemas.openxmlformats.org/officeDocument/2006/relationships/slide" Target="slides/slide173.xml"/><Relationship Id="rId34" Type="http://schemas.openxmlformats.org/officeDocument/2006/relationships/slide" Target="slides/slide26.xml"/><Relationship Id="rId180" Type="http://schemas.openxmlformats.org/officeDocument/2006/relationships/slide" Target="slides/slide172.xml"/><Relationship Id="rId37" Type="http://schemas.openxmlformats.org/officeDocument/2006/relationships/slide" Target="slides/slide29.xml"/><Relationship Id="rId176" Type="http://schemas.openxmlformats.org/officeDocument/2006/relationships/slide" Target="slides/slide168.xml"/><Relationship Id="rId36" Type="http://schemas.openxmlformats.org/officeDocument/2006/relationships/slide" Target="slides/slide28.xml"/><Relationship Id="rId175" Type="http://schemas.openxmlformats.org/officeDocument/2006/relationships/slide" Target="slides/slide167.xml"/><Relationship Id="rId39" Type="http://schemas.openxmlformats.org/officeDocument/2006/relationships/slide" Target="slides/slide31.xml"/><Relationship Id="rId174" Type="http://schemas.openxmlformats.org/officeDocument/2006/relationships/slide" Target="slides/slide166.xml"/><Relationship Id="rId38" Type="http://schemas.openxmlformats.org/officeDocument/2006/relationships/slide" Target="slides/slide30.xml"/><Relationship Id="rId173" Type="http://schemas.openxmlformats.org/officeDocument/2006/relationships/slide" Target="slides/slide165.xml"/><Relationship Id="rId179" Type="http://schemas.openxmlformats.org/officeDocument/2006/relationships/slide" Target="slides/slide171.xml"/><Relationship Id="rId178" Type="http://schemas.openxmlformats.org/officeDocument/2006/relationships/slide" Target="slides/slide170.xml"/><Relationship Id="rId177" Type="http://schemas.openxmlformats.org/officeDocument/2006/relationships/slide" Target="slides/slide169.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98" Type="http://schemas.openxmlformats.org/officeDocument/2006/relationships/slide" Target="slides/slide190.xml"/><Relationship Id="rId14" Type="http://schemas.openxmlformats.org/officeDocument/2006/relationships/slide" Target="slides/slide6.xml"/><Relationship Id="rId197" Type="http://schemas.openxmlformats.org/officeDocument/2006/relationships/slide" Target="slides/slide189.xml"/><Relationship Id="rId17" Type="http://schemas.openxmlformats.org/officeDocument/2006/relationships/slide" Target="slides/slide9.xml"/><Relationship Id="rId196" Type="http://schemas.openxmlformats.org/officeDocument/2006/relationships/slide" Target="slides/slide188.xml"/><Relationship Id="rId16" Type="http://schemas.openxmlformats.org/officeDocument/2006/relationships/slide" Target="slides/slide8.xml"/><Relationship Id="rId195" Type="http://schemas.openxmlformats.org/officeDocument/2006/relationships/slide" Target="slides/slide187.xml"/><Relationship Id="rId19" Type="http://schemas.openxmlformats.org/officeDocument/2006/relationships/slide" Target="slides/slide11.xml"/><Relationship Id="rId18" Type="http://schemas.openxmlformats.org/officeDocument/2006/relationships/slide" Target="slides/slide10.xml"/><Relationship Id="rId199" Type="http://schemas.openxmlformats.org/officeDocument/2006/relationships/slide" Target="slides/slide191.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tableStyles" Target="tableStyles.xml"/><Relationship Id="rId148" Type="http://schemas.openxmlformats.org/officeDocument/2006/relationships/slide" Target="slides/slide140.xml"/><Relationship Id="rId9" Type="http://schemas.openxmlformats.org/officeDocument/2006/relationships/slide" Target="slides/slide1.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5" Type="http://schemas.openxmlformats.org/officeDocument/2006/relationships/slideMaster" Target="slideMasters/slideMaster1.xml"/><Relationship Id="rId147" Type="http://schemas.openxmlformats.org/officeDocument/2006/relationships/slide" Target="slides/slide139.xml"/><Relationship Id="rId6" Type="http://schemas.openxmlformats.org/officeDocument/2006/relationships/slideMaster" Target="slideMasters/slideMaster2.xml"/><Relationship Id="rId146" Type="http://schemas.openxmlformats.org/officeDocument/2006/relationships/slide" Target="slides/slide138.xml"/><Relationship Id="rId7" Type="http://schemas.openxmlformats.org/officeDocument/2006/relationships/slideMaster" Target="slideMasters/slideMaster3.xml"/><Relationship Id="rId145" Type="http://schemas.openxmlformats.org/officeDocument/2006/relationships/slide" Target="slides/slide137.xml"/><Relationship Id="rId8" Type="http://schemas.openxmlformats.org/officeDocument/2006/relationships/notesMaster" Target="notesMasters/notesMaster1.xml"/><Relationship Id="rId144" Type="http://schemas.openxmlformats.org/officeDocument/2006/relationships/slide" Target="slides/slide136.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251" Type="http://customschemas.google.com/relationships/presentationmetadata" Target="metadata"/><Relationship Id="rId250" Type="http://schemas.openxmlformats.org/officeDocument/2006/relationships/font" Target="fonts/ArchivoSemiBold-boldItalic.fntdata"/><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172" Type="http://schemas.openxmlformats.org/officeDocument/2006/relationships/slide" Target="slides/slide164.xml"/><Relationship Id="rId65" Type="http://schemas.openxmlformats.org/officeDocument/2006/relationships/slide" Target="slides/slide57.xml"/><Relationship Id="rId171" Type="http://schemas.openxmlformats.org/officeDocument/2006/relationships/slide" Target="slides/slide163.xml"/><Relationship Id="rId68" Type="http://schemas.openxmlformats.org/officeDocument/2006/relationships/slide" Target="slides/slide60.xml"/><Relationship Id="rId170" Type="http://schemas.openxmlformats.org/officeDocument/2006/relationships/slide" Target="slides/slide162.xml"/><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slide" Target="slides/slide157.xml"/><Relationship Id="rId69" Type="http://schemas.openxmlformats.org/officeDocument/2006/relationships/slide" Target="slides/slide61.xml"/><Relationship Id="rId164" Type="http://schemas.openxmlformats.org/officeDocument/2006/relationships/slide" Target="slides/slide156.xml"/><Relationship Id="rId163" Type="http://schemas.openxmlformats.org/officeDocument/2006/relationships/slide" Target="slides/slide155.xml"/><Relationship Id="rId162" Type="http://schemas.openxmlformats.org/officeDocument/2006/relationships/slide" Target="slides/slide154.xml"/><Relationship Id="rId169" Type="http://schemas.openxmlformats.org/officeDocument/2006/relationships/slide" Target="slides/slide161.xml"/><Relationship Id="rId168" Type="http://schemas.openxmlformats.org/officeDocument/2006/relationships/slide" Target="slides/slide160.xml"/><Relationship Id="rId167" Type="http://schemas.openxmlformats.org/officeDocument/2006/relationships/slide" Target="slides/slide159.xml"/><Relationship Id="rId166" Type="http://schemas.openxmlformats.org/officeDocument/2006/relationships/slide" Target="slides/slide158.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slide" Target="slides/slide153.xml"/><Relationship Id="rId54" Type="http://schemas.openxmlformats.org/officeDocument/2006/relationships/slide" Target="slides/slide46.xml"/><Relationship Id="rId160" Type="http://schemas.openxmlformats.org/officeDocument/2006/relationships/slide" Target="slides/slide152.xml"/><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slide" Target="slides/slide151.xml"/><Relationship Id="rId59" Type="http://schemas.openxmlformats.org/officeDocument/2006/relationships/slide" Target="slides/slide51.xml"/><Relationship Id="rId154" Type="http://schemas.openxmlformats.org/officeDocument/2006/relationships/slide" Target="slides/slide146.xml"/><Relationship Id="rId58" Type="http://schemas.openxmlformats.org/officeDocument/2006/relationships/slide" Target="slides/slide50.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8" Type="http://schemas.openxmlformats.org/officeDocument/2006/relationships/slide" Target="slides/slide150.xml"/><Relationship Id="rId157" Type="http://schemas.openxmlformats.org/officeDocument/2006/relationships/slide" Target="slides/slide149.xml"/><Relationship Id="rId156" Type="http://schemas.openxmlformats.org/officeDocument/2006/relationships/slide" Target="slides/slide148.xml"/><Relationship Id="rId155" Type="http://schemas.openxmlformats.org/officeDocument/2006/relationships/slide" Target="slides/slide147.xml"/><Relationship Id="rId107" Type="http://schemas.openxmlformats.org/officeDocument/2006/relationships/slide" Target="slides/slide99.xml"/><Relationship Id="rId228" Type="http://schemas.openxmlformats.org/officeDocument/2006/relationships/font" Target="fonts/MontserratSemiBold-italic.fntdata"/><Relationship Id="rId106" Type="http://schemas.openxmlformats.org/officeDocument/2006/relationships/slide" Target="slides/slide98.xml"/><Relationship Id="rId227" Type="http://schemas.openxmlformats.org/officeDocument/2006/relationships/font" Target="fonts/MontserratSemiBold-bold.fntdata"/><Relationship Id="rId105" Type="http://schemas.openxmlformats.org/officeDocument/2006/relationships/slide" Target="slides/slide97.xml"/><Relationship Id="rId226" Type="http://schemas.openxmlformats.org/officeDocument/2006/relationships/font" Target="fonts/MontserratSemiBold-regular.fntdata"/><Relationship Id="rId104" Type="http://schemas.openxmlformats.org/officeDocument/2006/relationships/slide" Target="slides/slide96.xml"/><Relationship Id="rId225" Type="http://schemas.openxmlformats.org/officeDocument/2006/relationships/font" Target="fonts/ArchivoLight-boldItalic.fntdata"/><Relationship Id="rId109" Type="http://schemas.openxmlformats.org/officeDocument/2006/relationships/slide" Target="slides/slide101.xml"/><Relationship Id="rId108" Type="http://schemas.openxmlformats.org/officeDocument/2006/relationships/slide" Target="slides/slide100.xml"/><Relationship Id="rId229" Type="http://schemas.openxmlformats.org/officeDocument/2006/relationships/font" Target="fonts/MontserratSemiBold-boldItalic.fntdata"/><Relationship Id="rId220" Type="http://schemas.openxmlformats.org/officeDocument/2006/relationships/slide" Target="slides/slide212.xml"/><Relationship Id="rId103" Type="http://schemas.openxmlformats.org/officeDocument/2006/relationships/slide" Target="slides/slide95.xml"/><Relationship Id="rId224" Type="http://schemas.openxmlformats.org/officeDocument/2006/relationships/font" Target="fonts/ArchivoLight-italic.fntdata"/><Relationship Id="rId102" Type="http://schemas.openxmlformats.org/officeDocument/2006/relationships/slide" Target="slides/slide94.xml"/><Relationship Id="rId223" Type="http://schemas.openxmlformats.org/officeDocument/2006/relationships/font" Target="fonts/ArchivoLight-bold.fntdata"/><Relationship Id="rId101" Type="http://schemas.openxmlformats.org/officeDocument/2006/relationships/slide" Target="slides/slide93.xml"/><Relationship Id="rId222" Type="http://schemas.openxmlformats.org/officeDocument/2006/relationships/font" Target="fonts/ArchivoLight-regular.fntdata"/><Relationship Id="rId100" Type="http://schemas.openxmlformats.org/officeDocument/2006/relationships/slide" Target="slides/slide92.xml"/><Relationship Id="rId221" Type="http://schemas.openxmlformats.org/officeDocument/2006/relationships/slide" Target="slides/slide213.xml"/><Relationship Id="rId217" Type="http://schemas.openxmlformats.org/officeDocument/2006/relationships/slide" Target="slides/slide209.xml"/><Relationship Id="rId216" Type="http://schemas.openxmlformats.org/officeDocument/2006/relationships/slide" Target="slides/slide208.xml"/><Relationship Id="rId215" Type="http://schemas.openxmlformats.org/officeDocument/2006/relationships/slide" Target="slides/slide207.xml"/><Relationship Id="rId214" Type="http://schemas.openxmlformats.org/officeDocument/2006/relationships/slide" Target="slides/slide206.xml"/><Relationship Id="rId219" Type="http://schemas.openxmlformats.org/officeDocument/2006/relationships/slide" Target="slides/slide211.xml"/><Relationship Id="rId218" Type="http://schemas.openxmlformats.org/officeDocument/2006/relationships/slide" Target="slides/slide210.xml"/><Relationship Id="rId213" Type="http://schemas.openxmlformats.org/officeDocument/2006/relationships/slide" Target="slides/slide205.xml"/><Relationship Id="rId212" Type="http://schemas.openxmlformats.org/officeDocument/2006/relationships/slide" Target="slides/slide204.xml"/><Relationship Id="rId211" Type="http://schemas.openxmlformats.org/officeDocument/2006/relationships/slide" Target="slides/slide203.xml"/><Relationship Id="rId210" Type="http://schemas.openxmlformats.org/officeDocument/2006/relationships/slide" Target="slides/slide202.xml"/><Relationship Id="rId129" Type="http://schemas.openxmlformats.org/officeDocument/2006/relationships/slide" Target="slides/slide121.xml"/><Relationship Id="rId128" Type="http://schemas.openxmlformats.org/officeDocument/2006/relationships/slide" Target="slides/slide120.xml"/><Relationship Id="rId249" Type="http://schemas.openxmlformats.org/officeDocument/2006/relationships/font" Target="fonts/ArchivoSemiBold-italic.fntdata"/><Relationship Id="rId127" Type="http://schemas.openxmlformats.org/officeDocument/2006/relationships/slide" Target="slides/slide119.xml"/><Relationship Id="rId248" Type="http://schemas.openxmlformats.org/officeDocument/2006/relationships/font" Target="fonts/ArchivoSemiBold-bold.fntdata"/><Relationship Id="rId126" Type="http://schemas.openxmlformats.org/officeDocument/2006/relationships/slide" Target="slides/slide118.xml"/><Relationship Id="rId247" Type="http://schemas.openxmlformats.org/officeDocument/2006/relationships/font" Target="fonts/ArchivoSemiBold-regular.fntdata"/><Relationship Id="rId121" Type="http://schemas.openxmlformats.org/officeDocument/2006/relationships/slide" Target="slides/slide113.xml"/><Relationship Id="rId242" Type="http://schemas.openxmlformats.org/officeDocument/2006/relationships/font" Target="fonts/NunitoExtraBold-boldItalic.fntdata"/><Relationship Id="rId120" Type="http://schemas.openxmlformats.org/officeDocument/2006/relationships/slide" Target="slides/slide112.xml"/><Relationship Id="rId241" Type="http://schemas.openxmlformats.org/officeDocument/2006/relationships/font" Target="fonts/NunitoExtraBold-bold.fntdata"/><Relationship Id="rId240" Type="http://schemas.openxmlformats.org/officeDocument/2006/relationships/font" Target="fonts/ArchivoMedium-boldItalic.fntdata"/><Relationship Id="rId125" Type="http://schemas.openxmlformats.org/officeDocument/2006/relationships/slide" Target="slides/slide117.xml"/><Relationship Id="rId246" Type="http://schemas.openxmlformats.org/officeDocument/2006/relationships/font" Target="fonts/Archivo-boldItalic.fntdata"/><Relationship Id="rId124" Type="http://schemas.openxmlformats.org/officeDocument/2006/relationships/slide" Target="slides/slide116.xml"/><Relationship Id="rId245" Type="http://schemas.openxmlformats.org/officeDocument/2006/relationships/font" Target="fonts/Archivo-italic.fntdata"/><Relationship Id="rId123" Type="http://schemas.openxmlformats.org/officeDocument/2006/relationships/slide" Target="slides/slide115.xml"/><Relationship Id="rId244" Type="http://schemas.openxmlformats.org/officeDocument/2006/relationships/font" Target="fonts/Archivo-bold.fntdata"/><Relationship Id="rId122" Type="http://schemas.openxmlformats.org/officeDocument/2006/relationships/slide" Target="slides/slide114.xml"/><Relationship Id="rId243" Type="http://schemas.openxmlformats.org/officeDocument/2006/relationships/font" Target="fonts/Archivo-regular.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99" Type="http://schemas.openxmlformats.org/officeDocument/2006/relationships/slide" Target="slides/slide91.xml"/><Relationship Id="rId98" Type="http://schemas.openxmlformats.org/officeDocument/2006/relationships/slide" Target="slides/slide90.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239" Type="http://schemas.openxmlformats.org/officeDocument/2006/relationships/font" Target="fonts/ArchivoMedium-italic.fntdata"/><Relationship Id="rId117" Type="http://schemas.openxmlformats.org/officeDocument/2006/relationships/slide" Target="slides/slide109.xml"/><Relationship Id="rId238" Type="http://schemas.openxmlformats.org/officeDocument/2006/relationships/font" Target="fonts/ArchivoMedium-bold.fntdata"/><Relationship Id="rId116" Type="http://schemas.openxmlformats.org/officeDocument/2006/relationships/slide" Target="slides/slide108.xml"/><Relationship Id="rId237" Type="http://schemas.openxmlformats.org/officeDocument/2006/relationships/font" Target="fonts/ArchivoMedium-regular.fntdata"/><Relationship Id="rId115" Type="http://schemas.openxmlformats.org/officeDocument/2006/relationships/slide" Target="slides/slide107.xml"/><Relationship Id="rId236" Type="http://schemas.openxmlformats.org/officeDocument/2006/relationships/font" Target="fonts/Lobster-regular.fntdata"/><Relationship Id="rId119" Type="http://schemas.openxmlformats.org/officeDocument/2006/relationships/slide" Target="slides/slide111.xml"/><Relationship Id="rId110" Type="http://schemas.openxmlformats.org/officeDocument/2006/relationships/slide" Target="slides/slide102.xml"/><Relationship Id="rId231" Type="http://schemas.openxmlformats.org/officeDocument/2006/relationships/font" Target="fonts/Roboto-bold.fntdata"/><Relationship Id="rId230" Type="http://schemas.openxmlformats.org/officeDocument/2006/relationships/font" Target="fonts/Roboto-regular.fntdata"/><Relationship Id="rId114" Type="http://schemas.openxmlformats.org/officeDocument/2006/relationships/slide" Target="slides/slide106.xml"/><Relationship Id="rId235" Type="http://schemas.openxmlformats.org/officeDocument/2006/relationships/font" Target="fonts/ArchivoExtraBold-boldItalic.fntdata"/><Relationship Id="rId113" Type="http://schemas.openxmlformats.org/officeDocument/2006/relationships/slide" Target="slides/slide105.xml"/><Relationship Id="rId234" Type="http://schemas.openxmlformats.org/officeDocument/2006/relationships/font" Target="fonts/ArchivoExtraBold-bold.fntdata"/><Relationship Id="rId112" Type="http://schemas.openxmlformats.org/officeDocument/2006/relationships/slide" Target="slides/slide104.xml"/><Relationship Id="rId233" Type="http://schemas.openxmlformats.org/officeDocument/2006/relationships/font" Target="fonts/Roboto-boldItalic.fntdata"/><Relationship Id="rId111" Type="http://schemas.openxmlformats.org/officeDocument/2006/relationships/slide" Target="slides/slide103.xml"/><Relationship Id="rId232" Type="http://schemas.openxmlformats.org/officeDocument/2006/relationships/font" Target="fonts/Roboto-italic.fntdata"/><Relationship Id="rId206" Type="http://schemas.openxmlformats.org/officeDocument/2006/relationships/slide" Target="slides/slide198.xml"/><Relationship Id="rId205" Type="http://schemas.openxmlformats.org/officeDocument/2006/relationships/slide" Target="slides/slide197.xml"/><Relationship Id="rId204" Type="http://schemas.openxmlformats.org/officeDocument/2006/relationships/slide" Target="slides/slide196.xml"/><Relationship Id="rId203" Type="http://schemas.openxmlformats.org/officeDocument/2006/relationships/slide" Target="slides/slide195.xml"/><Relationship Id="rId209" Type="http://schemas.openxmlformats.org/officeDocument/2006/relationships/slide" Target="slides/slide201.xml"/><Relationship Id="rId208" Type="http://schemas.openxmlformats.org/officeDocument/2006/relationships/slide" Target="slides/slide200.xml"/><Relationship Id="rId207" Type="http://schemas.openxmlformats.org/officeDocument/2006/relationships/slide" Target="slides/slide199.xml"/><Relationship Id="rId202" Type="http://schemas.openxmlformats.org/officeDocument/2006/relationships/slide" Target="slides/slide194.xml"/><Relationship Id="rId201" Type="http://schemas.openxmlformats.org/officeDocument/2006/relationships/slide" Target="slides/slide193.xml"/><Relationship Id="rId200" Type="http://schemas.openxmlformats.org/officeDocument/2006/relationships/slide" Target="slides/slide1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6fc220c6c6_2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36fc220c6c6_2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4" name="Shape 3314"/>
        <p:cNvGrpSpPr/>
        <p:nvPr/>
      </p:nvGrpSpPr>
      <p:grpSpPr>
        <a:xfrm>
          <a:off x="0" y="0"/>
          <a:ext cx="0" cy="0"/>
          <a:chOff x="0" y="0"/>
          <a:chExt cx="0" cy="0"/>
        </a:xfrm>
      </p:grpSpPr>
      <p:sp>
        <p:nvSpPr>
          <p:cNvPr id="3315" name="Google Shape;3315;g3a223d00461_0_3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6" name="Google Shape;3316;g3a223d00461_0_3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2" name="Shape 3332"/>
        <p:cNvGrpSpPr/>
        <p:nvPr/>
      </p:nvGrpSpPr>
      <p:grpSpPr>
        <a:xfrm>
          <a:off x="0" y="0"/>
          <a:ext cx="0" cy="0"/>
          <a:chOff x="0" y="0"/>
          <a:chExt cx="0" cy="0"/>
        </a:xfrm>
      </p:grpSpPr>
      <p:sp>
        <p:nvSpPr>
          <p:cNvPr id="3333" name="Google Shape;3333;g3a223d00461_0_3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4" name="Google Shape;3334;g3a223d00461_0_36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3" name="Shape 3343"/>
        <p:cNvGrpSpPr/>
        <p:nvPr/>
      </p:nvGrpSpPr>
      <p:grpSpPr>
        <a:xfrm>
          <a:off x="0" y="0"/>
          <a:ext cx="0" cy="0"/>
          <a:chOff x="0" y="0"/>
          <a:chExt cx="0" cy="0"/>
        </a:xfrm>
      </p:grpSpPr>
      <p:sp>
        <p:nvSpPr>
          <p:cNvPr id="3344" name="Google Shape;3344;g3a223d00461_0_3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5" name="Google Shape;3345;g3a223d00461_0_36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4" name="Shape 3354"/>
        <p:cNvGrpSpPr/>
        <p:nvPr/>
      </p:nvGrpSpPr>
      <p:grpSpPr>
        <a:xfrm>
          <a:off x="0" y="0"/>
          <a:ext cx="0" cy="0"/>
          <a:chOff x="0" y="0"/>
          <a:chExt cx="0" cy="0"/>
        </a:xfrm>
      </p:grpSpPr>
      <p:sp>
        <p:nvSpPr>
          <p:cNvPr id="3355" name="Google Shape;3355;g3a223d00461_0_3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6" name="Google Shape;3356;g3a223d00461_0_3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g3a223d00461_0_3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5" name="Google Shape;3365;g3a223d00461_0_36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Que elija un audio o dos para mostrar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1" name="Shape 3371"/>
        <p:cNvGrpSpPr/>
        <p:nvPr/>
      </p:nvGrpSpPr>
      <p:grpSpPr>
        <a:xfrm>
          <a:off x="0" y="0"/>
          <a:ext cx="0" cy="0"/>
          <a:chOff x="0" y="0"/>
          <a:chExt cx="0" cy="0"/>
        </a:xfrm>
      </p:grpSpPr>
      <p:sp>
        <p:nvSpPr>
          <p:cNvPr id="3372" name="Google Shape;3372;g3a223d00461_0_3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3" name="Google Shape;3373;g3a223d00461_0_36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9" name="Shape 3379"/>
        <p:cNvGrpSpPr/>
        <p:nvPr/>
      </p:nvGrpSpPr>
      <p:grpSpPr>
        <a:xfrm>
          <a:off x="0" y="0"/>
          <a:ext cx="0" cy="0"/>
          <a:chOff x="0" y="0"/>
          <a:chExt cx="0" cy="0"/>
        </a:xfrm>
      </p:grpSpPr>
      <p:sp>
        <p:nvSpPr>
          <p:cNvPr id="3380" name="Google Shape;3380;g3a223d00461_0_3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1" name="Google Shape;3381;g3a223d00461_0_36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g3a223d00461_0_3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8" name="Google Shape;3458;g3a223d00461_0_3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8" name="Shape 3538"/>
        <p:cNvGrpSpPr/>
        <p:nvPr/>
      </p:nvGrpSpPr>
      <p:grpSpPr>
        <a:xfrm>
          <a:off x="0" y="0"/>
          <a:ext cx="0" cy="0"/>
          <a:chOff x="0" y="0"/>
          <a:chExt cx="0" cy="0"/>
        </a:xfrm>
      </p:grpSpPr>
      <p:sp>
        <p:nvSpPr>
          <p:cNvPr id="3539" name="Google Shape;3539;g3a223d00461_0_3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0" name="Google Shape;3540;g3a223d00461_0_38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7" name="Shape 3547"/>
        <p:cNvGrpSpPr/>
        <p:nvPr/>
      </p:nvGrpSpPr>
      <p:grpSpPr>
        <a:xfrm>
          <a:off x="0" y="0"/>
          <a:ext cx="0" cy="0"/>
          <a:chOff x="0" y="0"/>
          <a:chExt cx="0" cy="0"/>
        </a:xfrm>
      </p:grpSpPr>
      <p:sp>
        <p:nvSpPr>
          <p:cNvPr id="3548" name="Google Shape;3548;g3a223d00461_0_3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9" name="Google Shape;3549;g3a223d00461_0_38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6fc220c6c6_2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36fc220c6c6_2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3" name="Shape 3623"/>
        <p:cNvGrpSpPr/>
        <p:nvPr/>
      </p:nvGrpSpPr>
      <p:grpSpPr>
        <a:xfrm>
          <a:off x="0" y="0"/>
          <a:ext cx="0" cy="0"/>
          <a:chOff x="0" y="0"/>
          <a:chExt cx="0" cy="0"/>
        </a:xfrm>
      </p:grpSpPr>
      <p:sp>
        <p:nvSpPr>
          <p:cNvPr id="3624" name="Google Shape;3624;g3a223d00461_0_3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5" name="Google Shape;3625;g3a223d00461_0_3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1" name="Shape 3631"/>
        <p:cNvGrpSpPr/>
        <p:nvPr/>
      </p:nvGrpSpPr>
      <p:grpSpPr>
        <a:xfrm>
          <a:off x="0" y="0"/>
          <a:ext cx="0" cy="0"/>
          <a:chOff x="0" y="0"/>
          <a:chExt cx="0" cy="0"/>
        </a:xfrm>
      </p:grpSpPr>
      <p:sp>
        <p:nvSpPr>
          <p:cNvPr id="3632" name="Google Shape;3632;g3a223d00461_0_3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3" name="Google Shape;3633;g3a223d00461_0_39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g3a223d00461_0_3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4" name="Google Shape;3644;g3a223d00461_0_3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0" name="Shape 3650"/>
        <p:cNvGrpSpPr/>
        <p:nvPr/>
      </p:nvGrpSpPr>
      <p:grpSpPr>
        <a:xfrm>
          <a:off x="0" y="0"/>
          <a:ext cx="0" cy="0"/>
          <a:chOff x="0" y="0"/>
          <a:chExt cx="0" cy="0"/>
        </a:xfrm>
      </p:grpSpPr>
      <p:sp>
        <p:nvSpPr>
          <p:cNvPr id="3651" name="Google Shape;3651;g3a223d00461_0_3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2" name="Google Shape;3652;g3a223d00461_0_39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0" name="Shape 3660"/>
        <p:cNvGrpSpPr/>
        <p:nvPr/>
      </p:nvGrpSpPr>
      <p:grpSpPr>
        <a:xfrm>
          <a:off x="0" y="0"/>
          <a:ext cx="0" cy="0"/>
          <a:chOff x="0" y="0"/>
          <a:chExt cx="0" cy="0"/>
        </a:xfrm>
      </p:grpSpPr>
      <p:sp>
        <p:nvSpPr>
          <p:cNvPr id="3661" name="Google Shape;3661;g3a223d00461_0_3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2" name="Google Shape;3662;g3a223d00461_0_39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8" name="Shape 3668"/>
        <p:cNvGrpSpPr/>
        <p:nvPr/>
      </p:nvGrpSpPr>
      <p:grpSpPr>
        <a:xfrm>
          <a:off x="0" y="0"/>
          <a:ext cx="0" cy="0"/>
          <a:chOff x="0" y="0"/>
          <a:chExt cx="0" cy="0"/>
        </a:xfrm>
      </p:grpSpPr>
      <p:sp>
        <p:nvSpPr>
          <p:cNvPr id="3669" name="Google Shape;3669;g3a223d00461_0_3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0" name="Google Shape;3670;g3a223d00461_0_39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4" name="Shape 3744"/>
        <p:cNvGrpSpPr/>
        <p:nvPr/>
      </p:nvGrpSpPr>
      <p:grpSpPr>
        <a:xfrm>
          <a:off x="0" y="0"/>
          <a:ext cx="0" cy="0"/>
          <a:chOff x="0" y="0"/>
          <a:chExt cx="0" cy="0"/>
        </a:xfrm>
      </p:grpSpPr>
      <p:sp>
        <p:nvSpPr>
          <p:cNvPr id="3745" name="Google Shape;3745;g3a223d00461_0_40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6" name="Google Shape;3746;g3a223d00461_0_40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1" name="Shape 3821"/>
        <p:cNvGrpSpPr/>
        <p:nvPr/>
      </p:nvGrpSpPr>
      <p:grpSpPr>
        <a:xfrm>
          <a:off x="0" y="0"/>
          <a:ext cx="0" cy="0"/>
          <a:chOff x="0" y="0"/>
          <a:chExt cx="0" cy="0"/>
        </a:xfrm>
      </p:grpSpPr>
      <p:sp>
        <p:nvSpPr>
          <p:cNvPr id="3822" name="Google Shape;3822;g3a223d00461_0_40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3" name="Google Shape;3823;g3a223d00461_0_40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0" name="Shape 3900"/>
        <p:cNvGrpSpPr/>
        <p:nvPr/>
      </p:nvGrpSpPr>
      <p:grpSpPr>
        <a:xfrm>
          <a:off x="0" y="0"/>
          <a:ext cx="0" cy="0"/>
          <a:chOff x="0" y="0"/>
          <a:chExt cx="0" cy="0"/>
        </a:xfrm>
      </p:grpSpPr>
      <p:sp>
        <p:nvSpPr>
          <p:cNvPr id="3901" name="Google Shape;3901;g3a223d00461_0_4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2" name="Google Shape;3902;g3a223d00461_0_4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3" name="Shape 3983"/>
        <p:cNvGrpSpPr/>
        <p:nvPr/>
      </p:nvGrpSpPr>
      <p:grpSpPr>
        <a:xfrm>
          <a:off x="0" y="0"/>
          <a:ext cx="0" cy="0"/>
          <a:chOff x="0" y="0"/>
          <a:chExt cx="0" cy="0"/>
        </a:xfrm>
      </p:grpSpPr>
      <p:sp>
        <p:nvSpPr>
          <p:cNvPr id="3984" name="Google Shape;3984;g3a223d00461_0_4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5" name="Google Shape;3985;g3a223d00461_0_4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6fc220c6c6_2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36fc220c6c6_2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7" name="Shape 4037"/>
        <p:cNvGrpSpPr/>
        <p:nvPr/>
      </p:nvGrpSpPr>
      <p:grpSpPr>
        <a:xfrm>
          <a:off x="0" y="0"/>
          <a:ext cx="0" cy="0"/>
          <a:chOff x="0" y="0"/>
          <a:chExt cx="0" cy="0"/>
        </a:xfrm>
      </p:grpSpPr>
      <p:sp>
        <p:nvSpPr>
          <p:cNvPr id="4038" name="Google Shape;4038;g3a223d00461_0_4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9" name="Google Shape;4039;g3a223d00461_0_4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5" name="Shape 4055"/>
        <p:cNvGrpSpPr/>
        <p:nvPr/>
      </p:nvGrpSpPr>
      <p:grpSpPr>
        <a:xfrm>
          <a:off x="0" y="0"/>
          <a:ext cx="0" cy="0"/>
          <a:chOff x="0" y="0"/>
          <a:chExt cx="0" cy="0"/>
        </a:xfrm>
      </p:grpSpPr>
      <p:sp>
        <p:nvSpPr>
          <p:cNvPr id="4056" name="Google Shape;4056;g3a223d00461_0_4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7" name="Google Shape;4057;g3a223d00461_0_4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0" name="Shape 4080"/>
        <p:cNvGrpSpPr/>
        <p:nvPr/>
      </p:nvGrpSpPr>
      <p:grpSpPr>
        <a:xfrm>
          <a:off x="0" y="0"/>
          <a:ext cx="0" cy="0"/>
          <a:chOff x="0" y="0"/>
          <a:chExt cx="0" cy="0"/>
        </a:xfrm>
      </p:grpSpPr>
      <p:sp>
        <p:nvSpPr>
          <p:cNvPr id="4081" name="Google Shape;4081;g3a223d00461_0_4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2" name="Google Shape;4082;g3a223d00461_0_4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7" name="Shape 4127"/>
        <p:cNvGrpSpPr/>
        <p:nvPr/>
      </p:nvGrpSpPr>
      <p:grpSpPr>
        <a:xfrm>
          <a:off x="0" y="0"/>
          <a:ext cx="0" cy="0"/>
          <a:chOff x="0" y="0"/>
          <a:chExt cx="0" cy="0"/>
        </a:xfrm>
      </p:grpSpPr>
      <p:sp>
        <p:nvSpPr>
          <p:cNvPr id="4128" name="Google Shape;4128;g3a223d00461_0_4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9" name="Google Shape;4129;g3a223d00461_0_4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5" name="Shape 4185"/>
        <p:cNvGrpSpPr/>
        <p:nvPr/>
      </p:nvGrpSpPr>
      <p:grpSpPr>
        <a:xfrm>
          <a:off x="0" y="0"/>
          <a:ext cx="0" cy="0"/>
          <a:chOff x="0" y="0"/>
          <a:chExt cx="0" cy="0"/>
        </a:xfrm>
      </p:grpSpPr>
      <p:sp>
        <p:nvSpPr>
          <p:cNvPr id="4186" name="Google Shape;4186;g3a223d00461_0_44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7" name="Google Shape;4187;g3a223d00461_0_44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7" name="Shape 4227"/>
        <p:cNvGrpSpPr/>
        <p:nvPr/>
      </p:nvGrpSpPr>
      <p:grpSpPr>
        <a:xfrm>
          <a:off x="0" y="0"/>
          <a:ext cx="0" cy="0"/>
          <a:chOff x="0" y="0"/>
          <a:chExt cx="0" cy="0"/>
        </a:xfrm>
      </p:grpSpPr>
      <p:sp>
        <p:nvSpPr>
          <p:cNvPr id="4228" name="Google Shape;4228;g3a223d00461_0_4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9" name="Google Shape;4229;g3a223d00461_0_4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0" name="Shape 4270"/>
        <p:cNvGrpSpPr/>
        <p:nvPr/>
      </p:nvGrpSpPr>
      <p:grpSpPr>
        <a:xfrm>
          <a:off x="0" y="0"/>
          <a:ext cx="0" cy="0"/>
          <a:chOff x="0" y="0"/>
          <a:chExt cx="0" cy="0"/>
        </a:xfrm>
      </p:grpSpPr>
      <p:sp>
        <p:nvSpPr>
          <p:cNvPr id="4271" name="Google Shape;4271;g3a223d00461_0_4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2" name="Google Shape;4272;g3a223d00461_0_4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6" name="Shape 4346"/>
        <p:cNvGrpSpPr/>
        <p:nvPr/>
      </p:nvGrpSpPr>
      <p:grpSpPr>
        <a:xfrm>
          <a:off x="0" y="0"/>
          <a:ext cx="0" cy="0"/>
          <a:chOff x="0" y="0"/>
          <a:chExt cx="0" cy="0"/>
        </a:xfrm>
      </p:grpSpPr>
      <p:sp>
        <p:nvSpPr>
          <p:cNvPr id="4347" name="Google Shape;4347;g3a223d00461_0_4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8" name="Google Shape;4348;g3a223d00461_0_46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4" name="Shape 4434"/>
        <p:cNvGrpSpPr/>
        <p:nvPr/>
      </p:nvGrpSpPr>
      <p:grpSpPr>
        <a:xfrm>
          <a:off x="0" y="0"/>
          <a:ext cx="0" cy="0"/>
          <a:chOff x="0" y="0"/>
          <a:chExt cx="0" cy="0"/>
        </a:xfrm>
      </p:grpSpPr>
      <p:sp>
        <p:nvSpPr>
          <p:cNvPr id="4435" name="Google Shape;4435;g3a223d00461_0_4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6" name="Google Shape;4436;g3a223d00461_0_46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2" name="Shape 4452"/>
        <p:cNvGrpSpPr/>
        <p:nvPr/>
      </p:nvGrpSpPr>
      <p:grpSpPr>
        <a:xfrm>
          <a:off x="0" y="0"/>
          <a:ext cx="0" cy="0"/>
          <a:chOff x="0" y="0"/>
          <a:chExt cx="0" cy="0"/>
        </a:xfrm>
      </p:grpSpPr>
      <p:sp>
        <p:nvSpPr>
          <p:cNvPr id="4453" name="Google Shape;4453;g3a223d00461_0_4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4" name="Google Shape;4454;g3a223d00461_0_47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6fc220c6c6_2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36fc220c6c6_2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3" name="Shape 4463"/>
        <p:cNvGrpSpPr/>
        <p:nvPr/>
      </p:nvGrpSpPr>
      <p:grpSpPr>
        <a:xfrm>
          <a:off x="0" y="0"/>
          <a:ext cx="0" cy="0"/>
          <a:chOff x="0" y="0"/>
          <a:chExt cx="0" cy="0"/>
        </a:xfrm>
      </p:grpSpPr>
      <p:sp>
        <p:nvSpPr>
          <p:cNvPr id="4464" name="Google Shape;4464;g3a223d00461_0_4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5" name="Google Shape;4465;g3a223d00461_0_4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5" name="Shape 4495"/>
        <p:cNvGrpSpPr/>
        <p:nvPr/>
      </p:nvGrpSpPr>
      <p:grpSpPr>
        <a:xfrm>
          <a:off x="0" y="0"/>
          <a:ext cx="0" cy="0"/>
          <a:chOff x="0" y="0"/>
          <a:chExt cx="0" cy="0"/>
        </a:xfrm>
      </p:grpSpPr>
      <p:sp>
        <p:nvSpPr>
          <p:cNvPr id="4496" name="Google Shape;4496;g3a223d00461_0_4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7" name="Google Shape;4497;g3a223d00461_0_47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0" name="Shape 4520"/>
        <p:cNvGrpSpPr/>
        <p:nvPr/>
      </p:nvGrpSpPr>
      <p:grpSpPr>
        <a:xfrm>
          <a:off x="0" y="0"/>
          <a:ext cx="0" cy="0"/>
          <a:chOff x="0" y="0"/>
          <a:chExt cx="0" cy="0"/>
        </a:xfrm>
      </p:grpSpPr>
      <p:sp>
        <p:nvSpPr>
          <p:cNvPr id="4521" name="Google Shape;4521;g3a223d00461_0_4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2" name="Google Shape;4522;g3a223d00461_0_4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6" name="Shape 4546"/>
        <p:cNvGrpSpPr/>
        <p:nvPr/>
      </p:nvGrpSpPr>
      <p:grpSpPr>
        <a:xfrm>
          <a:off x="0" y="0"/>
          <a:ext cx="0" cy="0"/>
          <a:chOff x="0" y="0"/>
          <a:chExt cx="0" cy="0"/>
        </a:xfrm>
      </p:grpSpPr>
      <p:sp>
        <p:nvSpPr>
          <p:cNvPr id="4547" name="Google Shape;4547;g3a223d00461_0_4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8" name="Google Shape;4548;g3a223d00461_0_4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9" name="Shape 4569"/>
        <p:cNvGrpSpPr/>
        <p:nvPr/>
      </p:nvGrpSpPr>
      <p:grpSpPr>
        <a:xfrm>
          <a:off x="0" y="0"/>
          <a:ext cx="0" cy="0"/>
          <a:chOff x="0" y="0"/>
          <a:chExt cx="0" cy="0"/>
        </a:xfrm>
      </p:grpSpPr>
      <p:sp>
        <p:nvSpPr>
          <p:cNvPr id="4570" name="Google Shape;4570;g3a223d00461_0_4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1" name="Google Shape;4571;g3a223d00461_0_48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9" name="Shape 4579"/>
        <p:cNvGrpSpPr/>
        <p:nvPr/>
      </p:nvGrpSpPr>
      <p:grpSpPr>
        <a:xfrm>
          <a:off x="0" y="0"/>
          <a:ext cx="0" cy="0"/>
          <a:chOff x="0" y="0"/>
          <a:chExt cx="0" cy="0"/>
        </a:xfrm>
      </p:grpSpPr>
      <p:sp>
        <p:nvSpPr>
          <p:cNvPr id="4580" name="Google Shape;4580;g3a223d00461_0_4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1" name="Google Shape;4581;g3a223d00461_0_4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6" name="Shape 4656"/>
        <p:cNvGrpSpPr/>
        <p:nvPr/>
      </p:nvGrpSpPr>
      <p:grpSpPr>
        <a:xfrm>
          <a:off x="0" y="0"/>
          <a:ext cx="0" cy="0"/>
          <a:chOff x="0" y="0"/>
          <a:chExt cx="0" cy="0"/>
        </a:xfrm>
      </p:grpSpPr>
      <p:sp>
        <p:nvSpPr>
          <p:cNvPr id="4657" name="Google Shape;4657;g3a223d00461_0_4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8" name="Google Shape;4658;g3a223d00461_0_49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1" name="Shape 4731"/>
        <p:cNvGrpSpPr/>
        <p:nvPr/>
      </p:nvGrpSpPr>
      <p:grpSpPr>
        <a:xfrm>
          <a:off x="0" y="0"/>
          <a:ext cx="0" cy="0"/>
          <a:chOff x="0" y="0"/>
          <a:chExt cx="0" cy="0"/>
        </a:xfrm>
      </p:grpSpPr>
      <p:sp>
        <p:nvSpPr>
          <p:cNvPr id="4732" name="Google Shape;4732;g3a223d00461_0_4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3" name="Google Shape;4733;g3a223d00461_0_49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4" name="Shape 4754"/>
        <p:cNvGrpSpPr/>
        <p:nvPr/>
      </p:nvGrpSpPr>
      <p:grpSpPr>
        <a:xfrm>
          <a:off x="0" y="0"/>
          <a:ext cx="0" cy="0"/>
          <a:chOff x="0" y="0"/>
          <a:chExt cx="0" cy="0"/>
        </a:xfrm>
      </p:grpSpPr>
      <p:sp>
        <p:nvSpPr>
          <p:cNvPr id="4755" name="Google Shape;4755;g3a223d00461_0_5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6" name="Google Shape;4756;g3a223d00461_0_50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3" name="Shape 4763"/>
        <p:cNvGrpSpPr/>
        <p:nvPr/>
      </p:nvGrpSpPr>
      <p:grpSpPr>
        <a:xfrm>
          <a:off x="0" y="0"/>
          <a:ext cx="0" cy="0"/>
          <a:chOff x="0" y="0"/>
          <a:chExt cx="0" cy="0"/>
        </a:xfrm>
      </p:grpSpPr>
      <p:sp>
        <p:nvSpPr>
          <p:cNvPr id="4764" name="Google Shape;4764;g3a223d00461_0_5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5" name="Google Shape;4765;g3a223d00461_0_50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6fc220c6c6_2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36fc220c6c6_2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2" name="Shape 4772"/>
        <p:cNvGrpSpPr/>
        <p:nvPr/>
      </p:nvGrpSpPr>
      <p:grpSpPr>
        <a:xfrm>
          <a:off x="0" y="0"/>
          <a:ext cx="0" cy="0"/>
          <a:chOff x="0" y="0"/>
          <a:chExt cx="0" cy="0"/>
        </a:xfrm>
      </p:grpSpPr>
      <p:sp>
        <p:nvSpPr>
          <p:cNvPr id="4773" name="Google Shape;4773;g3a223d00461_0_5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4" name="Google Shape;4774;g3a223d00461_0_50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2" name="Shape 4782"/>
        <p:cNvGrpSpPr/>
        <p:nvPr/>
      </p:nvGrpSpPr>
      <p:grpSpPr>
        <a:xfrm>
          <a:off x="0" y="0"/>
          <a:ext cx="0" cy="0"/>
          <a:chOff x="0" y="0"/>
          <a:chExt cx="0" cy="0"/>
        </a:xfrm>
      </p:grpSpPr>
      <p:sp>
        <p:nvSpPr>
          <p:cNvPr id="4783" name="Google Shape;4783;g3a223d00461_0_5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4" name="Google Shape;4784;g3a223d00461_0_50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0" name="Shape 4790"/>
        <p:cNvGrpSpPr/>
        <p:nvPr/>
      </p:nvGrpSpPr>
      <p:grpSpPr>
        <a:xfrm>
          <a:off x="0" y="0"/>
          <a:ext cx="0" cy="0"/>
          <a:chOff x="0" y="0"/>
          <a:chExt cx="0" cy="0"/>
        </a:xfrm>
      </p:grpSpPr>
      <p:sp>
        <p:nvSpPr>
          <p:cNvPr id="4791" name="Google Shape;4791;g3a223d00461_0_5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2" name="Google Shape;4792;g3a223d00461_0_50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1" name="Shape 4801"/>
        <p:cNvGrpSpPr/>
        <p:nvPr/>
      </p:nvGrpSpPr>
      <p:grpSpPr>
        <a:xfrm>
          <a:off x="0" y="0"/>
          <a:ext cx="0" cy="0"/>
          <a:chOff x="0" y="0"/>
          <a:chExt cx="0" cy="0"/>
        </a:xfrm>
      </p:grpSpPr>
      <p:sp>
        <p:nvSpPr>
          <p:cNvPr id="4802" name="Google Shape;4802;g3a223d00461_0_5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3" name="Google Shape;4803;g3a223d00461_0_5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4" name="Shape 4814"/>
        <p:cNvGrpSpPr/>
        <p:nvPr/>
      </p:nvGrpSpPr>
      <p:grpSpPr>
        <a:xfrm>
          <a:off x="0" y="0"/>
          <a:ext cx="0" cy="0"/>
          <a:chOff x="0" y="0"/>
          <a:chExt cx="0" cy="0"/>
        </a:xfrm>
      </p:grpSpPr>
      <p:sp>
        <p:nvSpPr>
          <p:cNvPr id="4815" name="Google Shape;4815;g3a223d00461_0_5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6" name="Google Shape;4816;g3a223d00461_0_50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8" name="Shape 4858"/>
        <p:cNvGrpSpPr/>
        <p:nvPr/>
      </p:nvGrpSpPr>
      <p:grpSpPr>
        <a:xfrm>
          <a:off x="0" y="0"/>
          <a:ext cx="0" cy="0"/>
          <a:chOff x="0" y="0"/>
          <a:chExt cx="0" cy="0"/>
        </a:xfrm>
      </p:grpSpPr>
      <p:sp>
        <p:nvSpPr>
          <p:cNvPr id="4859" name="Google Shape;4859;g3a223d00461_0_5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0" name="Google Shape;4860;g3a223d00461_0_5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7" name="Shape 4907"/>
        <p:cNvGrpSpPr/>
        <p:nvPr/>
      </p:nvGrpSpPr>
      <p:grpSpPr>
        <a:xfrm>
          <a:off x="0" y="0"/>
          <a:ext cx="0" cy="0"/>
          <a:chOff x="0" y="0"/>
          <a:chExt cx="0" cy="0"/>
        </a:xfrm>
      </p:grpSpPr>
      <p:sp>
        <p:nvSpPr>
          <p:cNvPr id="4908" name="Google Shape;4908;g3a223d00461_0_5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9" name="Google Shape;4909;g3a223d00461_0_5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3" name="Shape 4983"/>
        <p:cNvGrpSpPr/>
        <p:nvPr/>
      </p:nvGrpSpPr>
      <p:grpSpPr>
        <a:xfrm>
          <a:off x="0" y="0"/>
          <a:ext cx="0" cy="0"/>
          <a:chOff x="0" y="0"/>
          <a:chExt cx="0" cy="0"/>
        </a:xfrm>
      </p:grpSpPr>
      <p:sp>
        <p:nvSpPr>
          <p:cNvPr id="4984" name="Google Shape;4984;g3a223d00461_0_5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5" name="Google Shape;4985;g3a223d00461_0_5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9" name="Shape 5059"/>
        <p:cNvGrpSpPr/>
        <p:nvPr/>
      </p:nvGrpSpPr>
      <p:grpSpPr>
        <a:xfrm>
          <a:off x="0" y="0"/>
          <a:ext cx="0" cy="0"/>
          <a:chOff x="0" y="0"/>
          <a:chExt cx="0" cy="0"/>
        </a:xfrm>
      </p:grpSpPr>
      <p:sp>
        <p:nvSpPr>
          <p:cNvPr id="5060" name="Google Shape;5060;g3a223d00461_0_5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1" name="Google Shape;5061;g3a223d00461_0_5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6" name="Shape 5136"/>
        <p:cNvGrpSpPr/>
        <p:nvPr/>
      </p:nvGrpSpPr>
      <p:grpSpPr>
        <a:xfrm>
          <a:off x="0" y="0"/>
          <a:ext cx="0" cy="0"/>
          <a:chOff x="0" y="0"/>
          <a:chExt cx="0" cy="0"/>
        </a:xfrm>
      </p:grpSpPr>
      <p:sp>
        <p:nvSpPr>
          <p:cNvPr id="5137" name="Google Shape;5137;g3a223d00461_0_5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8" name="Google Shape;5138;g3a223d00461_0_5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6fc220c6c6_2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36fc220c6c6_2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5" name="Shape 5145"/>
        <p:cNvGrpSpPr/>
        <p:nvPr/>
      </p:nvGrpSpPr>
      <p:grpSpPr>
        <a:xfrm>
          <a:off x="0" y="0"/>
          <a:ext cx="0" cy="0"/>
          <a:chOff x="0" y="0"/>
          <a:chExt cx="0" cy="0"/>
        </a:xfrm>
      </p:grpSpPr>
      <p:sp>
        <p:nvSpPr>
          <p:cNvPr id="5146" name="Google Shape;5146;g3a223d00461_0_5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7" name="Google Shape;5147;g3a223d00461_0_5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4" name="Shape 5154"/>
        <p:cNvGrpSpPr/>
        <p:nvPr/>
      </p:nvGrpSpPr>
      <p:grpSpPr>
        <a:xfrm>
          <a:off x="0" y="0"/>
          <a:ext cx="0" cy="0"/>
          <a:chOff x="0" y="0"/>
          <a:chExt cx="0" cy="0"/>
        </a:xfrm>
      </p:grpSpPr>
      <p:sp>
        <p:nvSpPr>
          <p:cNvPr id="5155" name="Google Shape;5155;g3a223d00461_0_5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6" name="Google Shape;5156;g3a223d00461_0_5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3" name="Shape 5163"/>
        <p:cNvGrpSpPr/>
        <p:nvPr/>
      </p:nvGrpSpPr>
      <p:grpSpPr>
        <a:xfrm>
          <a:off x="0" y="0"/>
          <a:ext cx="0" cy="0"/>
          <a:chOff x="0" y="0"/>
          <a:chExt cx="0" cy="0"/>
        </a:xfrm>
      </p:grpSpPr>
      <p:sp>
        <p:nvSpPr>
          <p:cNvPr id="5164" name="Google Shape;5164;g3a223d00461_0_5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5" name="Google Shape;5165;g3a223d00461_0_5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2" name="Shape 5172"/>
        <p:cNvGrpSpPr/>
        <p:nvPr/>
      </p:nvGrpSpPr>
      <p:grpSpPr>
        <a:xfrm>
          <a:off x="0" y="0"/>
          <a:ext cx="0" cy="0"/>
          <a:chOff x="0" y="0"/>
          <a:chExt cx="0" cy="0"/>
        </a:xfrm>
      </p:grpSpPr>
      <p:sp>
        <p:nvSpPr>
          <p:cNvPr id="5173" name="Google Shape;5173;g3a223d00461_0_5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4" name="Google Shape;5174;g3a223d00461_0_5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0" name="Shape 5190"/>
        <p:cNvGrpSpPr/>
        <p:nvPr/>
      </p:nvGrpSpPr>
      <p:grpSpPr>
        <a:xfrm>
          <a:off x="0" y="0"/>
          <a:ext cx="0" cy="0"/>
          <a:chOff x="0" y="0"/>
          <a:chExt cx="0" cy="0"/>
        </a:xfrm>
      </p:grpSpPr>
      <p:sp>
        <p:nvSpPr>
          <p:cNvPr id="5191" name="Google Shape;5191;g3a223d00461_0_5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2" name="Google Shape;5192;g3a223d00461_0_5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9" name="Shape 5199"/>
        <p:cNvGrpSpPr/>
        <p:nvPr/>
      </p:nvGrpSpPr>
      <p:grpSpPr>
        <a:xfrm>
          <a:off x="0" y="0"/>
          <a:ext cx="0" cy="0"/>
          <a:chOff x="0" y="0"/>
          <a:chExt cx="0" cy="0"/>
        </a:xfrm>
      </p:grpSpPr>
      <p:sp>
        <p:nvSpPr>
          <p:cNvPr id="5200" name="Google Shape;5200;g3a223d00461_0_5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1" name="Google Shape;5201;g3a223d00461_0_5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8" name="Shape 5208"/>
        <p:cNvGrpSpPr/>
        <p:nvPr/>
      </p:nvGrpSpPr>
      <p:grpSpPr>
        <a:xfrm>
          <a:off x="0" y="0"/>
          <a:ext cx="0" cy="0"/>
          <a:chOff x="0" y="0"/>
          <a:chExt cx="0" cy="0"/>
        </a:xfrm>
      </p:grpSpPr>
      <p:sp>
        <p:nvSpPr>
          <p:cNvPr id="5209" name="Google Shape;5209;g3a223d00461_0_5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0" name="Google Shape;5210;g3a223d00461_0_5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7" name="Shape 5217"/>
        <p:cNvGrpSpPr/>
        <p:nvPr/>
      </p:nvGrpSpPr>
      <p:grpSpPr>
        <a:xfrm>
          <a:off x="0" y="0"/>
          <a:ext cx="0" cy="0"/>
          <a:chOff x="0" y="0"/>
          <a:chExt cx="0" cy="0"/>
        </a:xfrm>
      </p:grpSpPr>
      <p:sp>
        <p:nvSpPr>
          <p:cNvPr id="5218" name="Google Shape;5218;g3a223d00461_0_5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9" name="Google Shape;5219;g3a223d00461_0_5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6" name="Shape 5226"/>
        <p:cNvGrpSpPr/>
        <p:nvPr/>
      </p:nvGrpSpPr>
      <p:grpSpPr>
        <a:xfrm>
          <a:off x="0" y="0"/>
          <a:ext cx="0" cy="0"/>
          <a:chOff x="0" y="0"/>
          <a:chExt cx="0" cy="0"/>
        </a:xfrm>
      </p:grpSpPr>
      <p:sp>
        <p:nvSpPr>
          <p:cNvPr id="5227" name="Google Shape;5227;g3a223d00461_0_5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8" name="Google Shape;5228;g3a223d00461_0_54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5" name="Shape 5235"/>
        <p:cNvGrpSpPr/>
        <p:nvPr/>
      </p:nvGrpSpPr>
      <p:grpSpPr>
        <a:xfrm>
          <a:off x="0" y="0"/>
          <a:ext cx="0" cy="0"/>
          <a:chOff x="0" y="0"/>
          <a:chExt cx="0" cy="0"/>
        </a:xfrm>
      </p:grpSpPr>
      <p:sp>
        <p:nvSpPr>
          <p:cNvPr id="5236" name="Google Shape;5236;g3a223d00461_0_5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7" name="Google Shape;5237;g3a223d00461_0_5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6fc220c6c6_2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g36fc220c6c6_2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4" name="Shape 5244"/>
        <p:cNvGrpSpPr/>
        <p:nvPr/>
      </p:nvGrpSpPr>
      <p:grpSpPr>
        <a:xfrm>
          <a:off x="0" y="0"/>
          <a:ext cx="0" cy="0"/>
          <a:chOff x="0" y="0"/>
          <a:chExt cx="0" cy="0"/>
        </a:xfrm>
      </p:grpSpPr>
      <p:sp>
        <p:nvSpPr>
          <p:cNvPr id="5245" name="Google Shape;5245;g3a223d00461_0_5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6" name="Google Shape;5246;g3a223d00461_0_5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3" name="Shape 5253"/>
        <p:cNvGrpSpPr/>
        <p:nvPr/>
      </p:nvGrpSpPr>
      <p:grpSpPr>
        <a:xfrm>
          <a:off x="0" y="0"/>
          <a:ext cx="0" cy="0"/>
          <a:chOff x="0" y="0"/>
          <a:chExt cx="0" cy="0"/>
        </a:xfrm>
      </p:grpSpPr>
      <p:sp>
        <p:nvSpPr>
          <p:cNvPr id="5254" name="Google Shape;5254;g3a223d00461_0_5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5" name="Google Shape;5255;g3a223d00461_0_54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2" name="Shape 5262"/>
        <p:cNvGrpSpPr/>
        <p:nvPr/>
      </p:nvGrpSpPr>
      <p:grpSpPr>
        <a:xfrm>
          <a:off x="0" y="0"/>
          <a:ext cx="0" cy="0"/>
          <a:chOff x="0" y="0"/>
          <a:chExt cx="0" cy="0"/>
        </a:xfrm>
      </p:grpSpPr>
      <p:sp>
        <p:nvSpPr>
          <p:cNvPr id="5263" name="Google Shape;5263;g3a223d00461_0_5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4" name="Google Shape;5264;g3a223d00461_0_54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1" name="Shape 5271"/>
        <p:cNvGrpSpPr/>
        <p:nvPr/>
      </p:nvGrpSpPr>
      <p:grpSpPr>
        <a:xfrm>
          <a:off x="0" y="0"/>
          <a:ext cx="0" cy="0"/>
          <a:chOff x="0" y="0"/>
          <a:chExt cx="0" cy="0"/>
        </a:xfrm>
      </p:grpSpPr>
      <p:sp>
        <p:nvSpPr>
          <p:cNvPr id="5272" name="Google Shape;5272;g3a223d00461_0_5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3" name="Google Shape;5273;g3a223d00461_0_5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1" name="Shape 5281"/>
        <p:cNvGrpSpPr/>
        <p:nvPr/>
      </p:nvGrpSpPr>
      <p:grpSpPr>
        <a:xfrm>
          <a:off x="0" y="0"/>
          <a:ext cx="0" cy="0"/>
          <a:chOff x="0" y="0"/>
          <a:chExt cx="0" cy="0"/>
        </a:xfrm>
      </p:grpSpPr>
      <p:sp>
        <p:nvSpPr>
          <p:cNvPr id="5282" name="Google Shape;5282;g3a223d00461_0_5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3" name="Google Shape;5283;g3a223d00461_0_5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0" name="Shape 5290"/>
        <p:cNvGrpSpPr/>
        <p:nvPr/>
      </p:nvGrpSpPr>
      <p:grpSpPr>
        <a:xfrm>
          <a:off x="0" y="0"/>
          <a:ext cx="0" cy="0"/>
          <a:chOff x="0" y="0"/>
          <a:chExt cx="0" cy="0"/>
        </a:xfrm>
      </p:grpSpPr>
      <p:sp>
        <p:nvSpPr>
          <p:cNvPr id="5291" name="Google Shape;5291;g3a223d00461_0_5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2" name="Google Shape;5292;g3a223d00461_0_5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0" name="Shape 5310"/>
        <p:cNvGrpSpPr/>
        <p:nvPr/>
      </p:nvGrpSpPr>
      <p:grpSpPr>
        <a:xfrm>
          <a:off x="0" y="0"/>
          <a:ext cx="0" cy="0"/>
          <a:chOff x="0" y="0"/>
          <a:chExt cx="0" cy="0"/>
        </a:xfrm>
      </p:grpSpPr>
      <p:sp>
        <p:nvSpPr>
          <p:cNvPr id="5311" name="Google Shape;5311;g3a223d00461_0_5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2" name="Google Shape;5312;g3a223d00461_0_5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1" name="Shape 5331"/>
        <p:cNvGrpSpPr/>
        <p:nvPr/>
      </p:nvGrpSpPr>
      <p:grpSpPr>
        <a:xfrm>
          <a:off x="0" y="0"/>
          <a:ext cx="0" cy="0"/>
          <a:chOff x="0" y="0"/>
          <a:chExt cx="0" cy="0"/>
        </a:xfrm>
      </p:grpSpPr>
      <p:sp>
        <p:nvSpPr>
          <p:cNvPr id="5332" name="Google Shape;5332;g3a223d00461_0_5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3" name="Google Shape;5333;g3a223d00461_0_5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0" name="Shape 5340"/>
        <p:cNvGrpSpPr/>
        <p:nvPr/>
      </p:nvGrpSpPr>
      <p:grpSpPr>
        <a:xfrm>
          <a:off x="0" y="0"/>
          <a:ext cx="0" cy="0"/>
          <a:chOff x="0" y="0"/>
          <a:chExt cx="0" cy="0"/>
        </a:xfrm>
      </p:grpSpPr>
      <p:sp>
        <p:nvSpPr>
          <p:cNvPr id="5341" name="Google Shape;5341;g3a223d00461_0_5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2" name="Google Shape;5342;g3a223d00461_0_55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9" name="Shape 5349"/>
        <p:cNvGrpSpPr/>
        <p:nvPr/>
      </p:nvGrpSpPr>
      <p:grpSpPr>
        <a:xfrm>
          <a:off x="0" y="0"/>
          <a:ext cx="0" cy="0"/>
          <a:chOff x="0" y="0"/>
          <a:chExt cx="0" cy="0"/>
        </a:xfrm>
      </p:grpSpPr>
      <p:sp>
        <p:nvSpPr>
          <p:cNvPr id="5350" name="Google Shape;5350;g3a223d00461_0_5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1" name="Google Shape;5351;g3a223d00461_0_5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6fc220c6c6_2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36fc220c6c6_2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8" name="Shape 5358"/>
        <p:cNvGrpSpPr/>
        <p:nvPr/>
      </p:nvGrpSpPr>
      <p:grpSpPr>
        <a:xfrm>
          <a:off x="0" y="0"/>
          <a:ext cx="0" cy="0"/>
          <a:chOff x="0" y="0"/>
          <a:chExt cx="0" cy="0"/>
        </a:xfrm>
      </p:grpSpPr>
      <p:sp>
        <p:nvSpPr>
          <p:cNvPr id="5359" name="Google Shape;5359;g3a223d00461_0_5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0" name="Google Shape;5360;g3a223d00461_0_55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7" name="Shape 5367"/>
        <p:cNvGrpSpPr/>
        <p:nvPr/>
      </p:nvGrpSpPr>
      <p:grpSpPr>
        <a:xfrm>
          <a:off x="0" y="0"/>
          <a:ext cx="0" cy="0"/>
          <a:chOff x="0" y="0"/>
          <a:chExt cx="0" cy="0"/>
        </a:xfrm>
      </p:grpSpPr>
      <p:sp>
        <p:nvSpPr>
          <p:cNvPr id="5368" name="Google Shape;5368;g3a223d00461_0_5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9" name="Google Shape;5369;g3a223d00461_0_55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6" name="Shape 5376"/>
        <p:cNvGrpSpPr/>
        <p:nvPr/>
      </p:nvGrpSpPr>
      <p:grpSpPr>
        <a:xfrm>
          <a:off x="0" y="0"/>
          <a:ext cx="0" cy="0"/>
          <a:chOff x="0" y="0"/>
          <a:chExt cx="0" cy="0"/>
        </a:xfrm>
      </p:grpSpPr>
      <p:sp>
        <p:nvSpPr>
          <p:cNvPr id="5377" name="Google Shape;5377;g3a223d00461_0_5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8" name="Google Shape;5378;g3a223d00461_0_55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5" name="Shape 5385"/>
        <p:cNvGrpSpPr/>
        <p:nvPr/>
      </p:nvGrpSpPr>
      <p:grpSpPr>
        <a:xfrm>
          <a:off x="0" y="0"/>
          <a:ext cx="0" cy="0"/>
          <a:chOff x="0" y="0"/>
          <a:chExt cx="0" cy="0"/>
        </a:xfrm>
      </p:grpSpPr>
      <p:sp>
        <p:nvSpPr>
          <p:cNvPr id="5386" name="Google Shape;5386;g3a223d00461_0_5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7" name="Google Shape;5387;g3a223d00461_0_56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2" name="Shape 5402"/>
        <p:cNvGrpSpPr/>
        <p:nvPr/>
      </p:nvGrpSpPr>
      <p:grpSpPr>
        <a:xfrm>
          <a:off x="0" y="0"/>
          <a:ext cx="0" cy="0"/>
          <a:chOff x="0" y="0"/>
          <a:chExt cx="0" cy="0"/>
        </a:xfrm>
      </p:grpSpPr>
      <p:sp>
        <p:nvSpPr>
          <p:cNvPr id="5403" name="Google Shape;5403;g3a223d00461_0_5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4" name="Google Shape;5404;g3a223d00461_0_5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0" name="Shape 5410"/>
        <p:cNvGrpSpPr/>
        <p:nvPr/>
      </p:nvGrpSpPr>
      <p:grpSpPr>
        <a:xfrm>
          <a:off x="0" y="0"/>
          <a:ext cx="0" cy="0"/>
          <a:chOff x="0" y="0"/>
          <a:chExt cx="0" cy="0"/>
        </a:xfrm>
      </p:grpSpPr>
      <p:sp>
        <p:nvSpPr>
          <p:cNvPr id="5411" name="Google Shape;5411;g3a223d00461_0_5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2" name="Google Shape;5412;g3a223d00461_0_5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7" name="Shape 5487"/>
        <p:cNvGrpSpPr/>
        <p:nvPr/>
      </p:nvGrpSpPr>
      <p:grpSpPr>
        <a:xfrm>
          <a:off x="0" y="0"/>
          <a:ext cx="0" cy="0"/>
          <a:chOff x="0" y="0"/>
          <a:chExt cx="0" cy="0"/>
        </a:xfrm>
      </p:grpSpPr>
      <p:sp>
        <p:nvSpPr>
          <p:cNvPr id="5488" name="Google Shape;5488;g3a223d00461_0_5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9" name="Google Shape;5489;g3a223d00461_0_57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4" name="Shape 5564"/>
        <p:cNvGrpSpPr/>
        <p:nvPr/>
      </p:nvGrpSpPr>
      <p:grpSpPr>
        <a:xfrm>
          <a:off x="0" y="0"/>
          <a:ext cx="0" cy="0"/>
          <a:chOff x="0" y="0"/>
          <a:chExt cx="0" cy="0"/>
        </a:xfrm>
      </p:grpSpPr>
      <p:sp>
        <p:nvSpPr>
          <p:cNvPr id="5565" name="Google Shape;5565;g3a223d00461_0_5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6" name="Google Shape;5566;g3a223d00461_0_5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8" name="Shape 5578"/>
        <p:cNvGrpSpPr/>
        <p:nvPr/>
      </p:nvGrpSpPr>
      <p:grpSpPr>
        <a:xfrm>
          <a:off x="0" y="0"/>
          <a:ext cx="0" cy="0"/>
          <a:chOff x="0" y="0"/>
          <a:chExt cx="0" cy="0"/>
        </a:xfrm>
      </p:grpSpPr>
      <p:sp>
        <p:nvSpPr>
          <p:cNvPr id="5579" name="Google Shape;5579;g3a223d00461_0_5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0" name="Google Shape;5580;g3a223d00461_0_57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8" name="Shape 5588"/>
        <p:cNvGrpSpPr/>
        <p:nvPr/>
      </p:nvGrpSpPr>
      <p:grpSpPr>
        <a:xfrm>
          <a:off x="0" y="0"/>
          <a:ext cx="0" cy="0"/>
          <a:chOff x="0" y="0"/>
          <a:chExt cx="0" cy="0"/>
        </a:xfrm>
      </p:grpSpPr>
      <p:sp>
        <p:nvSpPr>
          <p:cNvPr id="5589" name="Google Shape;5589;g3a223d00461_0_5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0" name="Google Shape;5590;g3a223d00461_0_5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fc220c6c6_4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g36fc220c6c6_4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8" name="Shape 5598"/>
        <p:cNvGrpSpPr/>
        <p:nvPr/>
      </p:nvGrpSpPr>
      <p:grpSpPr>
        <a:xfrm>
          <a:off x="0" y="0"/>
          <a:ext cx="0" cy="0"/>
          <a:chOff x="0" y="0"/>
          <a:chExt cx="0" cy="0"/>
        </a:xfrm>
      </p:grpSpPr>
      <p:sp>
        <p:nvSpPr>
          <p:cNvPr id="5599" name="Google Shape;5599;g3a223d00461_0_5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0" name="Google Shape;5600;g3a223d00461_0_5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6" name="Shape 5606"/>
        <p:cNvGrpSpPr/>
        <p:nvPr/>
      </p:nvGrpSpPr>
      <p:grpSpPr>
        <a:xfrm>
          <a:off x="0" y="0"/>
          <a:ext cx="0" cy="0"/>
          <a:chOff x="0" y="0"/>
          <a:chExt cx="0" cy="0"/>
        </a:xfrm>
      </p:grpSpPr>
      <p:sp>
        <p:nvSpPr>
          <p:cNvPr id="5607" name="Google Shape;5607;g3a223d00461_0_5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8" name="Google Shape;5608;g3a223d00461_0_58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5" name="Shape 5615"/>
        <p:cNvGrpSpPr/>
        <p:nvPr/>
      </p:nvGrpSpPr>
      <p:grpSpPr>
        <a:xfrm>
          <a:off x="0" y="0"/>
          <a:ext cx="0" cy="0"/>
          <a:chOff x="0" y="0"/>
          <a:chExt cx="0" cy="0"/>
        </a:xfrm>
      </p:grpSpPr>
      <p:sp>
        <p:nvSpPr>
          <p:cNvPr id="5616" name="Google Shape;5616;g3a223d00461_0_5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7" name="Google Shape;5617;g3a223d00461_0_5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3" name="Shape 5623"/>
        <p:cNvGrpSpPr/>
        <p:nvPr/>
      </p:nvGrpSpPr>
      <p:grpSpPr>
        <a:xfrm>
          <a:off x="0" y="0"/>
          <a:ext cx="0" cy="0"/>
          <a:chOff x="0" y="0"/>
          <a:chExt cx="0" cy="0"/>
        </a:xfrm>
      </p:grpSpPr>
      <p:sp>
        <p:nvSpPr>
          <p:cNvPr id="5624" name="Google Shape;5624;g3a223d00461_0_5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5" name="Google Shape;5625;g3a223d00461_0_58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5" name="Shape 5635"/>
        <p:cNvGrpSpPr/>
        <p:nvPr/>
      </p:nvGrpSpPr>
      <p:grpSpPr>
        <a:xfrm>
          <a:off x="0" y="0"/>
          <a:ext cx="0" cy="0"/>
          <a:chOff x="0" y="0"/>
          <a:chExt cx="0" cy="0"/>
        </a:xfrm>
      </p:grpSpPr>
      <p:sp>
        <p:nvSpPr>
          <p:cNvPr id="5636" name="Google Shape;5636;g3a223d00461_0_5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7" name="Google Shape;5637;g3a223d00461_0_58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6" name="Shape 5646"/>
        <p:cNvGrpSpPr/>
        <p:nvPr/>
      </p:nvGrpSpPr>
      <p:grpSpPr>
        <a:xfrm>
          <a:off x="0" y="0"/>
          <a:ext cx="0" cy="0"/>
          <a:chOff x="0" y="0"/>
          <a:chExt cx="0" cy="0"/>
        </a:xfrm>
      </p:grpSpPr>
      <p:sp>
        <p:nvSpPr>
          <p:cNvPr id="5647" name="Google Shape;5647;g3a223d00461_0_5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8" name="Google Shape;5648;g3a223d00461_0_5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3" name="Shape 5653"/>
        <p:cNvGrpSpPr/>
        <p:nvPr/>
      </p:nvGrpSpPr>
      <p:grpSpPr>
        <a:xfrm>
          <a:off x="0" y="0"/>
          <a:ext cx="0" cy="0"/>
          <a:chOff x="0" y="0"/>
          <a:chExt cx="0" cy="0"/>
        </a:xfrm>
      </p:grpSpPr>
      <p:sp>
        <p:nvSpPr>
          <p:cNvPr id="5654" name="Google Shape;5654;g3a223d00461_0_5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5" name="Google Shape;5655;g3a223d00461_0_5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0" name="Shape 5660"/>
        <p:cNvGrpSpPr/>
        <p:nvPr/>
      </p:nvGrpSpPr>
      <p:grpSpPr>
        <a:xfrm>
          <a:off x="0" y="0"/>
          <a:ext cx="0" cy="0"/>
          <a:chOff x="0" y="0"/>
          <a:chExt cx="0" cy="0"/>
        </a:xfrm>
      </p:grpSpPr>
      <p:sp>
        <p:nvSpPr>
          <p:cNvPr id="5661" name="Google Shape;5661;g3a223d00461_0_5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2" name="Google Shape;5662;g3a223d00461_0_5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7" name="Shape 5737"/>
        <p:cNvGrpSpPr/>
        <p:nvPr/>
      </p:nvGrpSpPr>
      <p:grpSpPr>
        <a:xfrm>
          <a:off x="0" y="0"/>
          <a:ext cx="0" cy="0"/>
          <a:chOff x="0" y="0"/>
          <a:chExt cx="0" cy="0"/>
        </a:xfrm>
      </p:grpSpPr>
      <p:sp>
        <p:nvSpPr>
          <p:cNvPr id="5738" name="Google Shape;5738;g3a223d00461_0_5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9" name="Google Shape;5739;g3a223d00461_0_59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4" name="Shape 5814"/>
        <p:cNvGrpSpPr/>
        <p:nvPr/>
      </p:nvGrpSpPr>
      <p:grpSpPr>
        <a:xfrm>
          <a:off x="0" y="0"/>
          <a:ext cx="0" cy="0"/>
          <a:chOff x="0" y="0"/>
          <a:chExt cx="0" cy="0"/>
        </a:xfrm>
      </p:grpSpPr>
      <p:sp>
        <p:nvSpPr>
          <p:cNvPr id="5815" name="Google Shape;5815;g3a223d00461_0_6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6" name="Google Shape;5816;g3a223d00461_0_60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6fc220c6c6_4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6fc220c6c6_4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2" name="Shape 5892"/>
        <p:cNvGrpSpPr/>
        <p:nvPr/>
      </p:nvGrpSpPr>
      <p:grpSpPr>
        <a:xfrm>
          <a:off x="0" y="0"/>
          <a:ext cx="0" cy="0"/>
          <a:chOff x="0" y="0"/>
          <a:chExt cx="0" cy="0"/>
        </a:xfrm>
      </p:grpSpPr>
      <p:sp>
        <p:nvSpPr>
          <p:cNvPr id="5893" name="Google Shape;5893;g3a223d00461_0_6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4" name="Google Shape;5894;g3a223d00461_0_60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5" name="Shape 5975"/>
        <p:cNvGrpSpPr/>
        <p:nvPr/>
      </p:nvGrpSpPr>
      <p:grpSpPr>
        <a:xfrm>
          <a:off x="0" y="0"/>
          <a:ext cx="0" cy="0"/>
          <a:chOff x="0" y="0"/>
          <a:chExt cx="0" cy="0"/>
        </a:xfrm>
      </p:grpSpPr>
      <p:sp>
        <p:nvSpPr>
          <p:cNvPr id="5976" name="Google Shape;5976;g3a223d00461_0_6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7" name="Google Shape;5977;g3a223d00461_0_6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4" name="Shape 5984"/>
        <p:cNvGrpSpPr/>
        <p:nvPr/>
      </p:nvGrpSpPr>
      <p:grpSpPr>
        <a:xfrm>
          <a:off x="0" y="0"/>
          <a:ext cx="0" cy="0"/>
          <a:chOff x="0" y="0"/>
          <a:chExt cx="0" cy="0"/>
        </a:xfrm>
      </p:grpSpPr>
      <p:sp>
        <p:nvSpPr>
          <p:cNvPr id="5985" name="Google Shape;5985;g3a223d00461_0_6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6" name="Google Shape;5986;g3a223d00461_0_6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7" name="Shape 6037"/>
        <p:cNvGrpSpPr/>
        <p:nvPr/>
      </p:nvGrpSpPr>
      <p:grpSpPr>
        <a:xfrm>
          <a:off x="0" y="0"/>
          <a:ext cx="0" cy="0"/>
          <a:chOff x="0" y="0"/>
          <a:chExt cx="0" cy="0"/>
        </a:xfrm>
      </p:grpSpPr>
      <p:sp>
        <p:nvSpPr>
          <p:cNvPr id="6038" name="Google Shape;6038;g3a223d00461_0_6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9" name="Google Shape;6039;g3a223d00461_0_6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2" name="Shape 6052"/>
        <p:cNvGrpSpPr/>
        <p:nvPr/>
      </p:nvGrpSpPr>
      <p:grpSpPr>
        <a:xfrm>
          <a:off x="0" y="0"/>
          <a:ext cx="0" cy="0"/>
          <a:chOff x="0" y="0"/>
          <a:chExt cx="0" cy="0"/>
        </a:xfrm>
      </p:grpSpPr>
      <p:sp>
        <p:nvSpPr>
          <p:cNvPr id="6053" name="Google Shape;6053;g3a223d00461_0_6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4" name="Google Shape;6054;g3a223d00461_0_6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8" name="Shape 6078"/>
        <p:cNvGrpSpPr/>
        <p:nvPr/>
      </p:nvGrpSpPr>
      <p:grpSpPr>
        <a:xfrm>
          <a:off x="0" y="0"/>
          <a:ext cx="0" cy="0"/>
          <a:chOff x="0" y="0"/>
          <a:chExt cx="0" cy="0"/>
        </a:xfrm>
      </p:grpSpPr>
      <p:sp>
        <p:nvSpPr>
          <p:cNvPr id="6079" name="Google Shape;6079;g3a223d00461_0_6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0" name="Google Shape;6080;g3a223d00461_0_6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9" name="Shape 6089"/>
        <p:cNvGrpSpPr/>
        <p:nvPr/>
      </p:nvGrpSpPr>
      <p:grpSpPr>
        <a:xfrm>
          <a:off x="0" y="0"/>
          <a:ext cx="0" cy="0"/>
          <a:chOff x="0" y="0"/>
          <a:chExt cx="0" cy="0"/>
        </a:xfrm>
      </p:grpSpPr>
      <p:sp>
        <p:nvSpPr>
          <p:cNvPr id="6090" name="Google Shape;6090;g3a223d00461_0_6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1" name="Google Shape;6091;g3a223d00461_0_6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2" name="Shape 6102"/>
        <p:cNvGrpSpPr/>
        <p:nvPr/>
      </p:nvGrpSpPr>
      <p:grpSpPr>
        <a:xfrm>
          <a:off x="0" y="0"/>
          <a:ext cx="0" cy="0"/>
          <a:chOff x="0" y="0"/>
          <a:chExt cx="0" cy="0"/>
        </a:xfrm>
      </p:grpSpPr>
      <p:sp>
        <p:nvSpPr>
          <p:cNvPr id="6103" name="Google Shape;6103;g3a223d00461_0_6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4" name="Google Shape;6104;g3a223d00461_0_6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6" name="Shape 6116"/>
        <p:cNvGrpSpPr/>
        <p:nvPr/>
      </p:nvGrpSpPr>
      <p:grpSpPr>
        <a:xfrm>
          <a:off x="0" y="0"/>
          <a:ext cx="0" cy="0"/>
          <a:chOff x="0" y="0"/>
          <a:chExt cx="0" cy="0"/>
        </a:xfrm>
      </p:grpSpPr>
      <p:sp>
        <p:nvSpPr>
          <p:cNvPr id="6117" name="Google Shape;6117;g3a223d00461_0_6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8" name="Google Shape;6118;g3a223d00461_0_6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9" name="Shape 6129"/>
        <p:cNvGrpSpPr/>
        <p:nvPr/>
      </p:nvGrpSpPr>
      <p:grpSpPr>
        <a:xfrm>
          <a:off x="0" y="0"/>
          <a:ext cx="0" cy="0"/>
          <a:chOff x="0" y="0"/>
          <a:chExt cx="0" cy="0"/>
        </a:xfrm>
      </p:grpSpPr>
      <p:sp>
        <p:nvSpPr>
          <p:cNvPr id="6130" name="Google Shape;6130;g3a223d00461_0_6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1" name="Google Shape;6131;g3a223d00461_0_6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6fc220c6c6_4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36fc220c6c6_4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2" name="Shape 6142"/>
        <p:cNvGrpSpPr/>
        <p:nvPr/>
      </p:nvGrpSpPr>
      <p:grpSpPr>
        <a:xfrm>
          <a:off x="0" y="0"/>
          <a:ext cx="0" cy="0"/>
          <a:chOff x="0" y="0"/>
          <a:chExt cx="0" cy="0"/>
        </a:xfrm>
      </p:grpSpPr>
      <p:sp>
        <p:nvSpPr>
          <p:cNvPr id="6143" name="Google Shape;6143;g3a223d00461_0_6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4" name="Google Shape;6144;g3a223d00461_0_6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4" name="Shape 6154"/>
        <p:cNvGrpSpPr/>
        <p:nvPr/>
      </p:nvGrpSpPr>
      <p:grpSpPr>
        <a:xfrm>
          <a:off x="0" y="0"/>
          <a:ext cx="0" cy="0"/>
          <a:chOff x="0" y="0"/>
          <a:chExt cx="0" cy="0"/>
        </a:xfrm>
      </p:grpSpPr>
      <p:sp>
        <p:nvSpPr>
          <p:cNvPr id="6155" name="Google Shape;6155;g3a223d00461_0_6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6" name="Google Shape;6156;g3a223d00461_0_6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5" name="Shape 6165"/>
        <p:cNvGrpSpPr/>
        <p:nvPr/>
      </p:nvGrpSpPr>
      <p:grpSpPr>
        <a:xfrm>
          <a:off x="0" y="0"/>
          <a:ext cx="0" cy="0"/>
          <a:chOff x="0" y="0"/>
          <a:chExt cx="0" cy="0"/>
        </a:xfrm>
      </p:grpSpPr>
      <p:sp>
        <p:nvSpPr>
          <p:cNvPr id="6166" name="Google Shape;6166;g3a223d00461_0_6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7" name="Google Shape;6167;g3a223d00461_0_6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3" name="Shape 6243"/>
        <p:cNvGrpSpPr/>
        <p:nvPr/>
      </p:nvGrpSpPr>
      <p:grpSpPr>
        <a:xfrm>
          <a:off x="0" y="0"/>
          <a:ext cx="0" cy="0"/>
          <a:chOff x="0" y="0"/>
          <a:chExt cx="0" cy="0"/>
        </a:xfrm>
      </p:grpSpPr>
      <p:sp>
        <p:nvSpPr>
          <p:cNvPr id="6244" name="Google Shape;6244;g3a223d00461_0_64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5" name="Google Shape;6245;g3a223d00461_0_64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1" name="Shape 6331"/>
        <p:cNvGrpSpPr/>
        <p:nvPr/>
      </p:nvGrpSpPr>
      <p:grpSpPr>
        <a:xfrm>
          <a:off x="0" y="0"/>
          <a:ext cx="0" cy="0"/>
          <a:chOff x="0" y="0"/>
          <a:chExt cx="0" cy="0"/>
        </a:xfrm>
      </p:grpSpPr>
      <p:sp>
        <p:nvSpPr>
          <p:cNvPr id="6332" name="Google Shape;6332;g3a223d00461_0_65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3" name="Google Shape;6333;g3a223d00461_0_65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9" name="Shape 6349"/>
        <p:cNvGrpSpPr/>
        <p:nvPr/>
      </p:nvGrpSpPr>
      <p:grpSpPr>
        <a:xfrm>
          <a:off x="0" y="0"/>
          <a:ext cx="0" cy="0"/>
          <a:chOff x="0" y="0"/>
          <a:chExt cx="0" cy="0"/>
        </a:xfrm>
      </p:grpSpPr>
      <p:sp>
        <p:nvSpPr>
          <p:cNvPr id="6350" name="Google Shape;6350;g3a223d00461_0_65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1" name="Google Shape;6351;g3a223d00461_0_6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0" name="Shape 6360"/>
        <p:cNvGrpSpPr/>
        <p:nvPr/>
      </p:nvGrpSpPr>
      <p:grpSpPr>
        <a:xfrm>
          <a:off x="0" y="0"/>
          <a:ext cx="0" cy="0"/>
          <a:chOff x="0" y="0"/>
          <a:chExt cx="0" cy="0"/>
        </a:xfrm>
      </p:grpSpPr>
      <p:sp>
        <p:nvSpPr>
          <p:cNvPr id="6361" name="Google Shape;6361;g3a223d00461_0_6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2" name="Google Shape;6362;g3a223d00461_0_6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4" name="Shape 6374"/>
        <p:cNvGrpSpPr/>
        <p:nvPr/>
      </p:nvGrpSpPr>
      <p:grpSpPr>
        <a:xfrm>
          <a:off x="0" y="0"/>
          <a:ext cx="0" cy="0"/>
          <a:chOff x="0" y="0"/>
          <a:chExt cx="0" cy="0"/>
        </a:xfrm>
      </p:grpSpPr>
      <p:sp>
        <p:nvSpPr>
          <p:cNvPr id="6375" name="Google Shape;6375;g3a223d00461_0_65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6" name="Google Shape;6376;g3a223d00461_0_65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1" name="Shape 6391"/>
        <p:cNvGrpSpPr/>
        <p:nvPr/>
      </p:nvGrpSpPr>
      <p:grpSpPr>
        <a:xfrm>
          <a:off x="0" y="0"/>
          <a:ext cx="0" cy="0"/>
          <a:chOff x="0" y="0"/>
          <a:chExt cx="0" cy="0"/>
        </a:xfrm>
      </p:grpSpPr>
      <p:sp>
        <p:nvSpPr>
          <p:cNvPr id="6392" name="Google Shape;6392;g3a223d00461_0_65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3" name="Google Shape;6393;g3a223d00461_0_65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6" name="Shape 6406"/>
        <p:cNvGrpSpPr/>
        <p:nvPr/>
      </p:nvGrpSpPr>
      <p:grpSpPr>
        <a:xfrm>
          <a:off x="0" y="0"/>
          <a:ext cx="0" cy="0"/>
          <a:chOff x="0" y="0"/>
          <a:chExt cx="0" cy="0"/>
        </a:xfrm>
      </p:grpSpPr>
      <p:sp>
        <p:nvSpPr>
          <p:cNvPr id="6407" name="Google Shape;6407;g3a223d00461_0_6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8" name="Google Shape;6408;g3a223d00461_0_6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6fc220c6c6_4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36fc220c6c6_4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0" name="Shape 6420"/>
        <p:cNvGrpSpPr/>
        <p:nvPr/>
      </p:nvGrpSpPr>
      <p:grpSpPr>
        <a:xfrm>
          <a:off x="0" y="0"/>
          <a:ext cx="0" cy="0"/>
          <a:chOff x="0" y="0"/>
          <a:chExt cx="0" cy="0"/>
        </a:xfrm>
      </p:grpSpPr>
      <p:sp>
        <p:nvSpPr>
          <p:cNvPr id="6421" name="Google Shape;6421;g3a223d0046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2" name="Google Shape;6422;g3a223d00461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6" name="Shape 6496"/>
        <p:cNvGrpSpPr/>
        <p:nvPr/>
      </p:nvGrpSpPr>
      <p:grpSpPr>
        <a:xfrm>
          <a:off x="0" y="0"/>
          <a:ext cx="0" cy="0"/>
          <a:chOff x="0" y="0"/>
          <a:chExt cx="0" cy="0"/>
        </a:xfrm>
      </p:grpSpPr>
      <p:sp>
        <p:nvSpPr>
          <p:cNvPr id="6497" name="Google Shape;6497;g3a051598ef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8" name="Google Shape;6498;g3a051598ef5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4" name="Shape 6504"/>
        <p:cNvGrpSpPr/>
        <p:nvPr/>
      </p:nvGrpSpPr>
      <p:grpSpPr>
        <a:xfrm>
          <a:off x="0" y="0"/>
          <a:ext cx="0" cy="0"/>
          <a:chOff x="0" y="0"/>
          <a:chExt cx="0" cy="0"/>
        </a:xfrm>
      </p:grpSpPr>
      <p:sp>
        <p:nvSpPr>
          <p:cNvPr id="6505" name="Google Shape;6505;g3a051598ef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6" name="Google Shape;6506;g3a051598ef5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3" name="Shape 6513"/>
        <p:cNvGrpSpPr/>
        <p:nvPr/>
      </p:nvGrpSpPr>
      <p:grpSpPr>
        <a:xfrm>
          <a:off x="0" y="0"/>
          <a:ext cx="0" cy="0"/>
          <a:chOff x="0" y="0"/>
          <a:chExt cx="0" cy="0"/>
        </a:xfrm>
      </p:grpSpPr>
      <p:sp>
        <p:nvSpPr>
          <p:cNvPr id="6514" name="Google Shape;6514;g3a051598ef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5" name="Google Shape;6515;g3a051598ef5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6fc220c6c6_4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36fc220c6c6_4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6fc220c6c6_4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36fc220c6c6_4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6fc220c6c6_4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36fc220c6c6_4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6fc220c6c6_4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g36fc220c6c6_4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6fc220c6c6_4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g36fc220c6c6_4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a1095b7bc6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g3a1095b7bc6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a1095b7bc6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g3a1095b7bc6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a1095b7bc6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8" name="Google Shape;998;g3a1095b7bc6_0_5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a223d004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3a223d0046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a1095b7bc6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g3a1095b7bc6_0_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a1095b7bc6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g3a1095b7bc6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a1095b7bc6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2" name="Google Shape;1112;g3a1095b7bc6_0_6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a1095b7bc6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3" name="Google Shape;1123;g3a1095b7bc6_0_6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a1095b7bc6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5" name="Google Shape;1135;g3a1095b7bc6_0_6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a1095b7bc6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3a1095b7bc6_0_6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a1095b7bc6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g3a1095b7bc6_0_6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a1095b7bc6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6" name="Google Shape;1166;g3a1095b7bc6_0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3a1095b7bc6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g3a1095b7bc6_0_7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3a1095b7bc6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0" name="Google Shape;1250;g3a1095b7bc6_0_7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a0e43a04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3a0e43a041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a1095b7bc6_0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g3a1095b7bc6_0_8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3a1095b7bc6_0_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8" name="Google Shape;1338;g3a1095b7bc6_0_8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7fc76c036a0eec0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4" name="Google Shape;1414;g7fc76c036a0eec0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7fc76c036a0eec05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1" name="Google Shape;1491;g7fc76c036a0eec05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7fc76c036a0eec05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6" name="Google Shape;1566;g7fc76c036a0eec05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7fc76c036a0eec05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9" name="Google Shape;1589;g7fc76c036a0eec05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7fc76c036a0eec05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8" name="Google Shape;1598;g7fc76c036a0eec05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7fc76c036a0eec05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7" name="Google Shape;1607;g7fc76c036a0eec05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7fc76c036a0eec05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7" name="Google Shape;1617;g7fc76c036a0eec05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7fc76c036a0eec05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5" name="Google Shape;1625;g7fc76c036a0eec05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a223d00461_0_6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a223d00461_0_66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7fc76c036a0eec05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6" name="Google Shape;1636;g7fc76c036a0eec05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g7fc76c036a0eec05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9" name="Google Shape;1649;g7fc76c036a0eec05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7fc76c036a0eec05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3" name="Google Shape;1693;g7fc76c036a0eec05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7fc76c036a0eec05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2" name="Google Shape;1742;g7fc76c036a0eec05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6fc220c6c6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8" name="Google Shape;1818;g36fc220c6c6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3a0efa1fae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4" name="Google Shape;1894;g3a0efa1fae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3a0efa1faef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1" name="Google Shape;1971;g3a0efa1faef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g3a0efa1faef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g3a0efa1faef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3a0efa1faef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9" name="Google Shape;2069;g3a0efa1faef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3a0efa1faef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7" name="Google Shape;2117;g3a0efa1faef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6fc220c6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36fc220c6c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g3a0efa1faef_0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8" name="Google Shape;2168;g3a0efa1faef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3a0efa1faef_0_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6" name="Google Shape;2196;g3a0efa1faef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3a0efa1faef_0_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4" name="Google Shape;2264;g3a0efa1faef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g3a0efa1faef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5" name="Google Shape;2315;g3a0efa1faef_0_4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g3a0afd6816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1" name="Google Shape;2391;g3a0afd6816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3a0afd6816b_2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0" name="Google Shape;2480;g3a0afd6816b_2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5" name="Shape 2495"/>
        <p:cNvGrpSpPr/>
        <p:nvPr/>
      </p:nvGrpSpPr>
      <p:grpSpPr>
        <a:xfrm>
          <a:off x="0" y="0"/>
          <a:ext cx="0" cy="0"/>
          <a:chOff x="0" y="0"/>
          <a:chExt cx="0" cy="0"/>
        </a:xfrm>
      </p:grpSpPr>
      <p:sp>
        <p:nvSpPr>
          <p:cNvPr id="2496" name="Google Shape;2496;g3a0afd6816b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7" name="Google Shape;2497;g3a0afd6816b_2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3a0afd6816b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8" name="Google Shape;2508;g3a0afd6816b_2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5" name="Shape 2515"/>
        <p:cNvGrpSpPr/>
        <p:nvPr/>
      </p:nvGrpSpPr>
      <p:grpSpPr>
        <a:xfrm>
          <a:off x="0" y="0"/>
          <a:ext cx="0" cy="0"/>
          <a:chOff x="0" y="0"/>
          <a:chExt cx="0" cy="0"/>
        </a:xfrm>
      </p:grpSpPr>
      <p:sp>
        <p:nvSpPr>
          <p:cNvPr id="2516" name="Google Shape;2516;g3a106f724c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7" name="Google Shape;2517;g3a106f724c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3a106f724cc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8" name="Google Shape;2528;g3a106f724cc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6fc220c6c6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36fc220c6c6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3a0afd6816b_2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8" name="Google Shape;2538;g3a0afd6816b_2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g3a0afd6816b_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9" name="Google Shape;2549;g3a0afd6816b_2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g3a0afd6816b_2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9" name="Google Shape;2559;g3a0afd6816b_2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g3a0afd6816b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0" name="Google Shape;2570;g3a0afd6816b_2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g36fcfd6d65e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1" name="Google Shape;2581;g36fcfd6d65e_0_14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36fcfd6d65e_0_1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8" name="Google Shape;2658;g36fcfd6d65e_0_1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g36fcfd6d65e_0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6" name="Google Shape;2666;g36fcfd6d65e_0_1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9" name="Shape 2679"/>
        <p:cNvGrpSpPr/>
        <p:nvPr/>
      </p:nvGrpSpPr>
      <p:grpSpPr>
        <a:xfrm>
          <a:off x="0" y="0"/>
          <a:ext cx="0" cy="0"/>
          <a:chOff x="0" y="0"/>
          <a:chExt cx="0" cy="0"/>
        </a:xfrm>
      </p:grpSpPr>
      <p:sp>
        <p:nvSpPr>
          <p:cNvPr id="2680" name="Google Shape;2680;g36fcfd6d65e_0_1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1" name="Google Shape;2681;g36fcfd6d65e_0_1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g36fcfd6d65e_0_1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0" name="Google Shape;2690;g36fcfd6d65e_0_15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36fcfd6d65e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9" name="Google Shape;2699;g36fcfd6d65e_0_1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6fc220c6c6_2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36fc220c6c6_2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g36fcfd6d65e_0_1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8" name="Google Shape;2708;g36fcfd6d65e_0_15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36fcfd6d65e_0_1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3" name="Google Shape;2723;g36fcfd6d65e_0_1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7" name="Shape 2737"/>
        <p:cNvGrpSpPr/>
        <p:nvPr/>
      </p:nvGrpSpPr>
      <p:grpSpPr>
        <a:xfrm>
          <a:off x="0" y="0"/>
          <a:ext cx="0" cy="0"/>
          <a:chOff x="0" y="0"/>
          <a:chExt cx="0" cy="0"/>
        </a:xfrm>
      </p:grpSpPr>
      <p:sp>
        <p:nvSpPr>
          <p:cNvPr id="2738" name="Google Shape;2738;g36fcfd6d65e_0_1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9" name="Google Shape;2739;g36fcfd6d65e_0_15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36fcfd6d65e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7" name="Google Shape;2757;g36fcfd6d65e_0_15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36fcfd6d65e_0_1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6" name="Google Shape;2766;g36fcfd6d65e_0_15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36fcfd6d65e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1" name="Google Shape;2781;g36fcfd6d65e_0_16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5" name="Shape 2795"/>
        <p:cNvGrpSpPr/>
        <p:nvPr/>
      </p:nvGrpSpPr>
      <p:grpSpPr>
        <a:xfrm>
          <a:off x="0" y="0"/>
          <a:ext cx="0" cy="0"/>
          <a:chOff x="0" y="0"/>
          <a:chExt cx="0" cy="0"/>
        </a:xfrm>
      </p:grpSpPr>
      <p:sp>
        <p:nvSpPr>
          <p:cNvPr id="2796" name="Google Shape;2796;g36fcfd6d65e_0_1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7" name="Google Shape;2797;g36fcfd6d65e_0_16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g36fcfd6d65e_0_1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3" name="Google Shape;2813;g36fcfd6d65e_0_16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36fcfd6d65e_0_1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1" name="Google Shape;2831;g36fcfd6d65e_0_16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3" name="Shape 2853"/>
        <p:cNvGrpSpPr/>
        <p:nvPr/>
      </p:nvGrpSpPr>
      <p:grpSpPr>
        <a:xfrm>
          <a:off x="0" y="0"/>
          <a:ext cx="0" cy="0"/>
          <a:chOff x="0" y="0"/>
          <a:chExt cx="0" cy="0"/>
        </a:xfrm>
      </p:grpSpPr>
      <p:sp>
        <p:nvSpPr>
          <p:cNvPr id="2854" name="Google Shape;2854;g36fcfd6d65e_0_1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5" name="Google Shape;2855;g36fcfd6d65e_0_1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6fc220c6c6_2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36fc220c6c6_2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36fcfd6d65e_0_1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3" name="Google Shape;2863;g36fcfd6d65e_0_16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g3a0e43a041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0" name="Google Shape;2940;g3a0e43a0413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6" name="Shape 3026"/>
        <p:cNvGrpSpPr/>
        <p:nvPr/>
      </p:nvGrpSpPr>
      <p:grpSpPr>
        <a:xfrm>
          <a:off x="0" y="0"/>
          <a:ext cx="0" cy="0"/>
          <a:chOff x="0" y="0"/>
          <a:chExt cx="0" cy="0"/>
        </a:xfrm>
      </p:grpSpPr>
      <p:sp>
        <p:nvSpPr>
          <p:cNvPr id="3027" name="Google Shape;3027;g3a0e43a041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8" name="Google Shape;3028;g3a0e43a0413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6" name="Shape 3036"/>
        <p:cNvGrpSpPr/>
        <p:nvPr/>
      </p:nvGrpSpPr>
      <p:grpSpPr>
        <a:xfrm>
          <a:off x="0" y="0"/>
          <a:ext cx="0" cy="0"/>
          <a:chOff x="0" y="0"/>
          <a:chExt cx="0" cy="0"/>
        </a:xfrm>
      </p:grpSpPr>
      <p:sp>
        <p:nvSpPr>
          <p:cNvPr id="3037" name="Google Shape;3037;g3a0e43a0413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8" name="Google Shape;3038;g3a0e43a0413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5" name="Shape 3045"/>
        <p:cNvGrpSpPr/>
        <p:nvPr/>
      </p:nvGrpSpPr>
      <p:grpSpPr>
        <a:xfrm>
          <a:off x="0" y="0"/>
          <a:ext cx="0" cy="0"/>
          <a:chOff x="0" y="0"/>
          <a:chExt cx="0" cy="0"/>
        </a:xfrm>
      </p:grpSpPr>
      <p:sp>
        <p:nvSpPr>
          <p:cNvPr id="3046" name="Google Shape;3046;g3a0e43a041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7" name="Google Shape;3047;g3a0e43a0413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5" name="Shape 3055"/>
        <p:cNvGrpSpPr/>
        <p:nvPr/>
      </p:nvGrpSpPr>
      <p:grpSpPr>
        <a:xfrm>
          <a:off x="0" y="0"/>
          <a:ext cx="0" cy="0"/>
          <a:chOff x="0" y="0"/>
          <a:chExt cx="0" cy="0"/>
        </a:xfrm>
      </p:grpSpPr>
      <p:sp>
        <p:nvSpPr>
          <p:cNvPr id="3056" name="Google Shape;3056;g3a0e43a0413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7" name="Google Shape;3057;g3a0e43a0413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4" name="Shape 3064"/>
        <p:cNvGrpSpPr/>
        <p:nvPr/>
      </p:nvGrpSpPr>
      <p:grpSpPr>
        <a:xfrm>
          <a:off x="0" y="0"/>
          <a:ext cx="0" cy="0"/>
          <a:chOff x="0" y="0"/>
          <a:chExt cx="0" cy="0"/>
        </a:xfrm>
      </p:grpSpPr>
      <p:sp>
        <p:nvSpPr>
          <p:cNvPr id="3065" name="Google Shape;3065;g3a0e43a041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6" name="Google Shape;3066;g3a0e43a0413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3" name="Shape 3073"/>
        <p:cNvGrpSpPr/>
        <p:nvPr/>
      </p:nvGrpSpPr>
      <p:grpSpPr>
        <a:xfrm>
          <a:off x="0" y="0"/>
          <a:ext cx="0" cy="0"/>
          <a:chOff x="0" y="0"/>
          <a:chExt cx="0" cy="0"/>
        </a:xfrm>
      </p:grpSpPr>
      <p:sp>
        <p:nvSpPr>
          <p:cNvPr id="3074" name="Google Shape;3074;g3a051598ef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5" name="Google Shape;3075;g3a051598ef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9" name="Shape 3149"/>
        <p:cNvGrpSpPr/>
        <p:nvPr/>
      </p:nvGrpSpPr>
      <p:grpSpPr>
        <a:xfrm>
          <a:off x="0" y="0"/>
          <a:ext cx="0" cy="0"/>
          <a:chOff x="0" y="0"/>
          <a:chExt cx="0" cy="0"/>
        </a:xfrm>
      </p:grpSpPr>
      <p:sp>
        <p:nvSpPr>
          <p:cNvPr id="3150" name="Google Shape;3150;g3a223d00461_0_3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1" name="Google Shape;3151;g3a223d00461_0_34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5" name="Shape 3225"/>
        <p:cNvGrpSpPr/>
        <p:nvPr/>
      </p:nvGrpSpPr>
      <p:grpSpPr>
        <a:xfrm>
          <a:off x="0" y="0"/>
          <a:ext cx="0" cy="0"/>
          <a:chOff x="0" y="0"/>
          <a:chExt cx="0" cy="0"/>
        </a:xfrm>
      </p:grpSpPr>
      <p:sp>
        <p:nvSpPr>
          <p:cNvPr id="3226" name="Google Shape;3226;g3a223d00461_0_3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7" name="Google Shape;3227;g3a223d00461_0_3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36fc220c6c6_4_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g36fc220c6c6_4_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g36fc220c6c6_4_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g36fc220c6c6_4_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g36fc220c6c6_4_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1" name="Google Shape;61;g36fc220c6c6_4_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2" name="Google Shape;62;g36fc220c6c6_4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g36fc220c6c6_4_1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5" name="Google Shape;65;g36fc220c6c6_4_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g36fc220c6c6_4_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 name="Google Shape;68;g36fc220c6c6_4_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 name="Google Shape;69;g36fc220c6c6_4_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6fc220c6c6_4_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36fc220c6c6_4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36fc220c6c6_4_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g36fc220c6c6_4_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g36fc220c6c6_4_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36fc220c6c6_4_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g36fc220c6c6_4_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36fc220c6c6_4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6fc220c6c6_4_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36fc220c6c6_4_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36fc220c6c6_4_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g36fc220c6c6_4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 name="Shape 13"/>
        <p:cNvGrpSpPr/>
        <p:nvPr/>
      </p:nvGrpSpPr>
      <p:grpSpPr>
        <a:xfrm>
          <a:off x="0" y="0"/>
          <a:ext cx="0" cy="0"/>
          <a:chOff x="0" y="0"/>
          <a:chExt cx="0" cy="0"/>
        </a:xfrm>
      </p:grpSpPr>
      <p:sp>
        <p:nvSpPr>
          <p:cNvPr id="14" name="Google Shape;1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 name="Google Shape;16;p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36fc220c6c6_4_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g36fc220c6c6_4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36fc220c6c6_4_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36fc220c6c6_4_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g36fc220c6c6_4_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36fc220c6c6_4_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3a223d00461_0_665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g3a223d00461_0_665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g3a223d00461_0_66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g3a223d00461_0_665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g3a223d00461_0_66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g3a223d00461_0_66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g3a223d00461_0_66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9" name="Google Shape;109;g3a223d00461_0_66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g3a223d00461_0_666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g3a223d00461_0_666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 name="Google Shape;113;g3a223d00461_0_666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 name="Google Shape;114;g3a223d00461_0_66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g3a223d00461_0_66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g3a223d00461_0_66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g3a223d00461_0_667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g3a223d00461_0_667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1" name="Google Shape;121;g3a223d00461_0_66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g3a223d00461_0_667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g3a223d00461_0_66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g3a223d00461_0_66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a223d00461_0_667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g3a223d00461_0_667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g3a223d00461_0_667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0" name="Google Shape;130;g3a223d00461_0_66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g3a223d00461_0_668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3" name="Google Shape;133;g3a223d00461_0_66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g3a223d00461_0_668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g3a223d00461_0_668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7" name="Google Shape;137;g3a223d00461_0_66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g3a223d00461_0_66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36fc220c6c6_4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36fc220c6c6_4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36fc220c6c6_4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g3a223d00461_0_66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g3a223d00461_0_66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98" name="Google Shape;98;g3a223d00461_0_66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4.xml"/><Relationship Id="rId3" Type="http://schemas.openxmlformats.org/officeDocument/2006/relationships/hyperlink" Target="https://drive.google.com/drive/folders/1jG0d1JJQ836upKigpy7KF6_FJPmKzRUl?usp=drive_link"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5.xml"/><Relationship Id="rId3" Type="http://schemas.openxmlformats.org/officeDocument/2006/relationships/hyperlink" Target="https://drive.google.com/drive/folders/1SvVfilQj6cFg5asqjHSOF9RJvc5Ctp_9" TargetMode="External"/><Relationship Id="rId4" Type="http://schemas.openxmlformats.org/officeDocument/2006/relationships/hyperlink" Target="https://drive.google.com/drive/folders/15W2yNBdX2JtZIy0cUeDmFzT0gJsags6c"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png"/><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png"/><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png"/><Relationship Id="rId4" Type="http://schemas.openxmlformats.org/officeDocument/2006/relationships/image" Target="../media/image11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26.png"/><Relationship Id="rId6" Type="http://schemas.openxmlformats.org/officeDocument/2006/relationships/image" Target="../media/image194.png"/><Relationship Id="rId7" Type="http://schemas.openxmlformats.org/officeDocument/2006/relationships/image" Target="../media/image1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9.png"/><Relationship Id="rId7"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17.jpg"/><Relationship Id="rId4" Type="http://schemas.openxmlformats.org/officeDocument/2006/relationships/image" Target="../media/image11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8.jp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22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20.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png"/><Relationship Id="rId4" Type="http://schemas.openxmlformats.org/officeDocument/2006/relationships/image" Target="../media/image216.png"/><Relationship Id="rId5" Type="http://schemas.openxmlformats.org/officeDocument/2006/relationships/image" Target="../media/image236.png"/><Relationship Id="rId6" Type="http://schemas.openxmlformats.org/officeDocument/2006/relationships/image" Target="../media/image20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png"/><Relationship Id="rId4" Type="http://schemas.openxmlformats.org/officeDocument/2006/relationships/image" Target="../media/image126.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png"/><Relationship Id="rId4" Type="http://schemas.openxmlformats.org/officeDocument/2006/relationships/image" Target="../media/image1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png"/><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35.pn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4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0.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1.png"/><Relationship Id="rId4" Type="http://schemas.openxmlformats.org/officeDocument/2006/relationships/image" Target="../media/image13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png"/><Relationship Id="rId4" Type="http://schemas.openxmlformats.org/officeDocument/2006/relationships/image" Target="../media/image136.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49.png"/><Relationship Id="rId4" Type="http://schemas.openxmlformats.org/officeDocument/2006/relationships/image" Target="../media/image1.png"/><Relationship Id="rId10" Type="http://schemas.openxmlformats.org/officeDocument/2006/relationships/image" Target="../media/image141.png"/><Relationship Id="rId9" Type="http://schemas.openxmlformats.org/officeDocument/2006/relationships/image" Target="../media/image142.jpg"/><Relationship Id="rId5" Type="http://schemas.openxmlformats.org/officeDocument/2006/relationships/image" Target="../media/image11.png"/><Relationship Id="rId6" Type="http://schemas.openxmlformats.org/officeDocument/2006/relationships/image" Target="../media/image139.jpg"/><Relationship Id="rId7" Type="http://schemas.openxmlformats.org/officeDocument/2006/relationships/image" Target="../media/image158.png"/><Relationship Id="rId8" Type="http://schemas.openxmlformats.org/officeDocument/2006/relationships/image" Target="../media/image140.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37.jpg"/><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hyperlink" Target="https://escuela13de9.blogspot.com/2025/10/proyecto-de-shakespeare-y-grabado-de.html" TargetMode="External"/><Relationship Id="rId6"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50.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2.png"/><Relationship Id="rId4" Type="http://schemas.openxmlformats.org/officeDocument/2006/relationships/image" Target="../media/image1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7.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4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8.xml"/><Relationship Id="rId3" Type="http://schemas.openxmlformats.org/officeDocument/2006/relationships/image" Target="../media/image1.png"/><Relationship Id="rId4" Type="http://schemas.openxmlformats.org/officeDocument/2006/relationships/image" Target="../media/image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9.xml"/><Relationship Id="rId3"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45.png"/><Relationship Id="rId7" Type="http://schemas.openxmlformats.org/officeDocument/2006/relationships/image" Target="../media/image2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0.xml"/><Relationship Id="rId3" Type="http://schemas.openxmlformats.org/officeDocument/2006/relationships/image" Target="../media/image181.png"/><Relationship Id="rId4" Type="http://schemas.openxmlformats.org/officeDocument/2006/relationships/image" Target="../media/image1.png"/><Relationship Id="rId11" Type="http://schemas.openxmlformats.org/officeDocument/2006/relationships/image" Target="../media/image153.png"/><Relationship Id="rId10" Type="http://schemas.openxmlformats.org/officeDocument/2006/relationships/image" Target="../media/image151.png"/><Relationship Id="rId12" Type="http://schemas.openxmlformats.org/officeDocument/2006/relationships/image" Target="../media/image157.png"/><Relationship Id="rId9" Type="http://schemas.openxmlformats.org/officeDocument/2006/relationships/image" Target="../media/image154.png"/><Relationship Id="rId5" Type="http://schemas.openxmlformats.org/officeDocument/2006/relationships/image" Target="../media/image11.png"/><Relationship Id="rId6" Type="http://schemas.openxmlformats.org/officeDocument/2006/relationships/hyperlink" Target="https://www.youtube.com/watch?v=U8O_zENYW0U&amp;t=46s" TargetMode="External"/><Relationship Id="rId7" Type="http://schemas.openxmlformats.org/officeDocument/2006/relationships/hyperlink" Target="https://www.youtube.com/watch?v=U8O_zENYW0U&amp;t=46s" TargetMode="External"/><Relationship Id="rId8" Type="http://schemas.openxmlformats.org/officeDocument/2006/relationships/image" Target="../media/image15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1.xml"/><Relationship Id="rId3" Type="http://schemas.openxmlformats.org/officeDocument/2006/relationships/image" Target="../media/image156.jpg"/><Relationship Id="rId4" Type="http://schemas.openxmlformats.org/officeDocument/2006/relationships/image" Target="../media/image161.png"/><Relationship Id="rId11" Type="http://schemas.openxmlformats.org/officeDocument/2006/relationships/image" Target="../media/image165.jpg"/><Relationship Id="rId10" Type="http://schemas.openxmlformats.org/officeDocument/2006/relationships/image" Target="../media/image162.jpg"/><Relationship Id="rId12" Type="http://schemas.openxmlformats.org/officeDocument/2006/relationships/image" Target="../media/image173.jpg"/><Relationship Id="rId9" Type="http://schemas.openxmlformats.org/officeDocument/2006/relationships/image" Target="../media/image159.jpg"/><Relationship Id="rId5" Type="http://schemas.openxmlformats.org/officeDocument/2006/relationships/image" Target="../media/image1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60.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2.xml"/><Relationship Id="rId3" Type="http://schemas.openxmlformats.org/officeDocument/2006/relationships/image" Target="../media/image181.png"/><Relationship Id="rId4" Type="http://schemas.openxmlformats.org/officeDocument/2006/relationships/image" Target="../media/image153.png"/><Relationship Id="rId5" Type="http://schemas.openxmlformats.org/officeDocument/2006/relationships/image" Target="../media/image1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3.xml"/><Relationship Id="rId3" Type="http://schemas.openxmlformats.org/officeDocument/2006/relationships/image" Target="../media/image11.png"/><Relationship Id="rId4" Type="http://schemas.openxmlformats.org/officeDocument/2006/relationships/image" Target="../media/image154.png"/><Relationship Id="rId5" Type="http://schemas.openxmlformats.org/officeDocument/2006/relationships/image" Target="../media/image153.png"/><Relationship Id="rId6" Type="http://schemas.openxmlformats.org/officeDocument/2006/relationships/image" Target="../media/image18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4.xml"/><Relationship Id="rId3" Type="http://schemas.openxmlformats.org/officeDocument/2006/relationships/image" Target="../media/image11.png"/><Relationship Id="rId4" Type="http://schemas.openxmlformats.org/officeDocument/2006/relationships/image" Target="../media/image16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5.xml"/><Relationship Id="rId3" Type="http://schemas.openxmlformats.org/officeDocument/2006/relationships/image" Target="../media/image2.png"/><Relationship Id="rId4" Type="http://schemas.openxmlformats.org/officeDocument/2006/relationships/image" Target="../media/image1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6.xml"/><Relationship Id="rId3" Type="http://schemas.openxmlformats.org/officeDocument/2006/relationships/image" Target="../media/image1.png"/><Relationship Id="rId4" Type="http://schemas.openxmlformats.org/officeDocument/2006/relationships/hyperlink" Target="https://www.blogger.com/profile/06416263000891306222" TargetMode="External"/><Relationship Id="rId5" Type="http://schemas.openxmlformats.org/officeDocument/2006/relationships/image" Target="../media/image6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7.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57.jpg"/><Relationship Id="rId7" Type="http://schemas.openxmlformats.org/officeDocument/2006/relationships/image" Target="../media/image60.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8.xml"/><Relationship Id="rId3" Type="http://schemas.openxmlformats.org/officeDocument/2006/relationships/image" Target="../media/image11.png"/><Relationship Id="rId4" Type="http://schemas.openxmlformats.org/officeDocument/2006/relationships/image" Target="../media/image62.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9.xml"/><Relationship Id="rId3" Type="http://schemas.openxmlformats.org/officeDocument/2006/relationships/image" Target="../media/image66.jpg"/><Relationship Id="rId4" Type="http://schemas.openxmlformats.org/officeDocument/2006/relationships/image" Target="../media/image65.jpg"/><Relationship Id="rId5" Type="http://schemas.openxmlformats.org/officeDocument/2006/relationships/image" Target="../media/image6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2.jpg"/><Relationship Id="rId5" Type="http://schemas.openxmlformats.org/officeDocument/2006/relationships/image" Target="../media/image25.jpg"/><Relationship Id="rId6" Type="http://schemas.openxmlformats.org/officeDocument/2006/relationships/image" Target="../media/image30.jpg"/><Relationship Id="rId7" Type="http://schemas.openxmlformats.org/officeDocument/2006/relationships/image" Target="../media/image28.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0.xml"/><Relationship Id="rId3" Type="http://schemas.openxmlformats.org/officeDocument/2006/relationships/image" Target="../media/image68.jpg"/><Relationship Id="rId4" Type="http://schemas.openxmlformats.org/officeDocument/2006/relationships/image" Target="../media/image72.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1.xml"/><Relationship Id="rId3" Type="http://schemas.openxmlformats.org/officeDocument/2006/relationships/image" Target="../media/image70.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2.xml"/><Relationship Id="rId3" Type="http://schemas.openxmlformats.org/officeDocument/2006/relationships/image" Target="../media/image73.jpg"/><Relationship Id="rId4" Type="http://schemas.openxmlformats.org/officeDocument/2006/relationships/image" Target="../media/image78.jpg"/><Relationship Id="rId5" Type="http://schemas.openxmlformats.org/officeDocument/2006/relationships/image" Target="../media/image71.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3.xml"/><Relationship Id="rId3" Type="http://schemas.openxmlformats.org/officeDocument/2006/relationships/image" Target="../media/image83.jpg"/><Relationship Id="rId4" Type="http://schemas.openxmlformats.org/officeDocument/2006/relationships/image" Target="../media/image80.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76.jpg"/><Relationship Id="rId6" Type="http://schemas.openxmlformats.org/officeDocument/2006/relationships/image" Target="../media/image77.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5.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81.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6.xml"/><Relationship Id="rId3" Type="http://schemas.openxmlformats.org/officeDocument/2006/relationships/image" Target="../media/image2.png"/><Relationship Id="rId4" Type="http://schemas.openxmlformats.org/officeDocument/2006/relationships/image" Target="../media/image1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2.png"/><Relationship Id="rId4" Type="http://schemas.openxmlformats.org/officeDocument/2006/relationships/image" Target="../media/image1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8.xml"/><Relationship Id="rId3" Type="http://schemas.openxmlformats.org/officeDocument/2006/relationships/image" Target="../media/image2.png"/><Relationship Id="rId4" Type="http://schemas.openxmlformats.org/officeDocument/2006/relationships/image" Target="../media/image1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9.xml"/><Relationship Id="rId3" Type="http://schemas.openxmlformats.org/officeDocument/2006/relationships/image" Target="../media/image11.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0.xml"/><Relationship Id="rId3" Type="http://schemas.openxmlformats.org/officeDocument/2006/relationships/image" Target="../media/image11.png"/><Relationship Id="rId4" Type="http://schemas.openxmlformats.org/officeDocument/2006/relationships/image" Target="../media/image19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1.xml"/><Relationship Id="rId3" Type="http://schemas.openxmlformats.org/officeDocument/2006/relationships/image" Target="../media/image1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2.xml"/><Relationship Id="rId3" Type="http://schemas.openxmlformats.org/officeDocument/2006/relationships/image" Target="../media/image11.png"/><Relationship Id="rId4" Type="http://schemas.openxmlformats.org/officeDocument/2006/relationships/image" Target="../media/image19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3.xml"/><Relationship Id="rId3" Type="http://schemas.openxmlformats.org/officeDocument/2006/relationships/image" Target="../media/image11.png"/><Relationship Id="rId4" Type="http://schemas.openxmlformats.org/officeDocument/2006/relationships/image" Target="../media/image193.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4.xml"/><Relationship Id="rId3" Type="http://schemas.openxmlformats.org/officeDocument/2006/relationships/image" Target="../media/image1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5.xml"/><Relationship Id="rId3" Type="http://schemas.openxmlformats.org/officeDocument/2006/relationships/image" Target="../media/image11.png"/><Relationship Id="rId4" Type="http://schemas.openxmlformats.org/officeDocument/2006/relationships/image" Target="../media/image19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6.xml"/><Relationship Id="rId3" Type="http://schemas.openxmlformats.org/officeDocument/2006/relationships/image" Target="../media/image11.png"/><Relationship Id="rId4" Type="http://schemas.openxmlformats.org/officeDocument/2006/relationships/image" Target="../media/image20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7.xml"/><Relationship Id="rId3" Type="http://schemas.openxmlformats.org/officeDocument/2006/relationships/image" Target="../media/image11.png"/><Relationship Id="rId4" Type="http://schemas.openxmlformats.org/officeDocument/2006/relationships/image" Target="../media/image19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8.xml"/><Relationship Id="rId3" Type="http://schemas.openxmlformats.org/officeDocument/2006/relationships/image" Target="../media/image1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9.xml"/><Relationship Id="rId3" Type="http://schemas.openxmlformats.org/officeDocument/2006/relationships/image" Target="../media/image11.png"/><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7.jpg"/><Relationship Id="rId6" Type="http://schemas.openxmlformats.org/officeDocument/2006/relationships/image" Target="../media/image26.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0.xml"/><Relationship Id="rId3" Type="http://schemas.openxmlformats.org/officeDocument/2006/relationships/image" Target="../media/image11.png"/><Relationship Id="rId4" Type="http://schemas.openxmlformats.org/officeDocument/2006/relationships/image" Target="../media/image20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1.xml"/><Relationship Id="rId3" Type="http://schemas.openxmlformats.org/officeDocument/2006/relationships/image" Target="../media/image11.png"/><Relationship Id="rId4" Type="http://schemas.openxmlformats.org/officeDocument/2006/relationships/image" Target="../media/image19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2.xml"/><Relationship Id="rId3" Type="http://schemas.openxmlformats.org/officeDocument/2006/relationships/image" Target="../media/image1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3.xml"/><Relationship Id="rId3" Type="http://schemas.openxmlformats.org/officeDocument/2006/relationships/image" Target="../media/image11.png"/><Relationship Id="rId4" Type="http://schemas.openxmlformats.org/officeDocument/2006/relationships/image" Target="../media/image20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4.xml"/><Relationship Id="rId3" Type="http://schemas.openxmlformats.org/officeDocument/2006/relationships/image" Target="../media/image1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5.xml"/><Relationship Id="rId3" Type="http://schemas.openxmlformats.org/officeDocument/2006/relationships/image" Target="../media/image1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6.xml"/><Relationship Id="rId3" Type="http://schemas.openxmlformats.org/officeDocument/2006/relationships/image" Target="../media/image1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7.xml"/><Relationship Id="rId3" Type="http://schemas.openxmlformats.org/officeDocument/2006/relationships/image" Target="../media/image11.png"/><Relationship Id="rId4" Type="http://schemas.openxmlformats.org/officeDocument/2006/relationships/image" Target="../media/image266.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8.xml"/><Relationship Id="rId3" Type="http://schemas.openxmlformats.org/officeDocument/2006/relationships/image" Target="../media/image11.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9.xml"/><Relationship Id="rId3" Type="http://schemas.openxmlformats.org/officeDocument/2006/relationships/image" Target="../media/image11.png"/><Relationship Id="rId4" Type="http://schemas.openxmlformats.org/officeDocument/2006/relationships/image" Target="../media/image2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9.jpg"/><Relationship Id="rId10" Type="http://schemas.openxmlformats.org/officeDocument/2006/relationships/image" Target="../media/image39.jpg"/><Relationship Id="rId9" Type="http://schemas.openxmlformats.org/officeDocument/2006/relationships/image" Target="../media/image42.jpg"/><Relationship Id="rId5" Type="http://schemas.openxmlformats.org/officeDocument/2006/relationships/image" Target="../media/image36.jpg"/><Relationship Id="rId6" Type="http://schemas.openxmlformats.org/officeDocument/2006/relationships/image" Target="../media/image41.jpg"/><Relationship Id="rId7" Type="http://schemas.openxmlformats.org/officeDocument/2006/relationships/image" Target="../media/image35.jpg"/><Relationship Id="rId8" Type="http://schemas.openxmlformats.org/officeDocument/2006/relationships/image" Target="../media/image34.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0.xml"/><Relationship Id="rId3" Type="http://schemas.openxmlformats.org/officeDocument/2006/relationships/image" Target="../media/image11.png"/><Relationship Id="rId4" Type="http://schemas.openxmlformats.org/officeDocument/2006/relationships/image" Target="../media/image265.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1.xml"/><Relationship Id="rId3" Type="http://schemas.openxmlformats.org/officeDocument/2006/relationships/image" Target="../media/image11.png"/><Relationship Id="rId4" Type="http://schemas.openxmlformats.org/officeDocument/2006/relationships/image" Target="../media/image262.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2.xml"/><Relationship Id="rId3" Type="http://schemas.openxmlformats.org/officeDocument/2006/relationships/image" Target="../media/image11.png"/><Relationship Id="rId4" Type="http://schemas.openxmlformats.org/officeDocument/2006/relationships/image" Target="../media/image20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3.xml"/><Relationship Id="rId3" Type="http://schemas.openxmlformats.org/officeDocument/2006/relationships/image" Target="../media/image1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4.xml"/><Relationship Id="rId3" Type="http://schemas.openxmlformats.org/officeDocument/2006/relationships/image" Target="../media/image1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5.xml"/><Relationship Id="rId3" Type="http://schemas.openxmlformats.org/officeDocument/2006/relationships/image" Target="../media/image2.png"/><Relationship Id="rId4" Type="http://schemas.openxmlformats.org/officeDocument/2006/relationships/image" Target="../media/image1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2.png"/><Relationship Id="rId4" Type="http://schemas.openxmlformats.org/officeDocument/2006/relationships/image" Target="../media/image1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1.png"/><Relationship Id="rId4" Type="http://schemas.openxmlformats.org/officeDocument/2006/relationships/image" Target="../media/image24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8.xml"/><Relationship Id="rId3" Type="http://schemas.openxmlformats.org/officeDocument/2006/relationships/image" Target="../media/image19.png"/><Relationship Id="rId4" Type="http://schemas.openxmlformats.org/officeDocument/2006/relationships/image" Target="../media/image253.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 Id="rId3" Type="http://schemas.openxmlformats.org/officeDocument/2006/relationships/image" Target="../media/image254.jpg"/><Relationship Id="rId4" Type="http://schemas.openxmlformats.org/officeDocument/2006/relationships/image" Target="../media/image264.jpg"/><Relationship Id="rId5" Type="http://schemas.openxmlformats.org/officeDocument/2006/relationships/image" Target="../media/image2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4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268.jpg"/><Relationship Id="rId4" Type="http://schemas.openxmlformats.org/officeDocument/2006/relationships/image" Target="../media/image267.jpg"/><Relationship Id="rId5" Type="http://schemas.openxmlformats.org/officeDocument/2006/relationships/image" Target="../media/image71.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11.png"/><Relationship Id="rId4" Type="http://schemas.openxmlformats.org/officeDocument/2006/relationships/image" Target="../media/image217.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2.xml"/><Relationship Id="rId3" Type="http://schemas.openxmlformats.org/officeDocument/2006/relationships/image" Target="../media/image275.png"/><Relationship Id="rId4" Type="http://schemas.openxmlformats.org/officeDocument/2006/relationships/image" Target="../media/image219.jpg"/><Relationship Id="rId5" Type="http://schemas.openxmlformats.org/officeDocument/2006/relationships/image" Target="../media/image274.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hyperlink" Target="https://drive.google.com/drive/folders/1umsLkksOu9HgPFr_aL19vt1gGdzRzQid?usp=sharing" TargetMode="External"/><Relationship Id="rId4" Type="http://schemas.openxmlformats.org/officeDocument/2006/relationships/hyperlink" Target="http://drive.google.com/file/d/1iu-o8J-Zh6Cgo7Z9gBraqLViYblu-HGC/view" TargetMode="External"/><Relationship Id="rId9" Type="http://schemas.openxmlformats.org/officeDocument/2006/relationships/hyperlink" Target="http://drive.google.com/file/d/1t45H_mmVFMrxtBXPvKvZkf4oJkQwPktR/view" TargetMode="External"/><Relationship Id="rId5" Type="http://schemas.openxmlformats.org/officeDocument/2006/relationships/image" Target="../media/image218.png"/><Relationship Id="rId6" Type="http://schemas.openxmlformats.org/officeDocument/2006/relationships/hyperlink" Target="http://drive.google.com/file/d/1gvvBSyF8NJ0AgUja4HbJFAYFFzxwNBV7/view" TargetMode="External"/><Relationship Id="rId7" Type="http://schemas.openxmlformats.org/officeDocument/2006/relationships/image" Target="../media/image232.jpg"/><Relationship Id="rId8" Type="http://schemas.openxmlformats.org/officeDocument/2006/relationships/image" Target="../media/image1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 Id="rId3" Type="http://schemas.openxmlformats.org/officeDocument/2006/relationships/image" Target="../media/image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221.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222.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 Id="rId3" Type="http://schemas.openxmlformats.org/officeDocument/2006/relationships/image" Target="../media/image2.png"/><Relationship Id="rId4" Type="http://schemas.openxmlformats.org/officeDocument/2006/relationships/image" Target="../media/image1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2.png"/><Relationship Id="rId4" Type="http://schemas.openxmlformats.org/officeDocument/2006/relationships/image" Target="../media/image1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1.png"/><Relationship Id="rId4" Type="http://schemas.openxmlformats.org/officeDocument/2006/relationships/image" Target="../media/image2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0.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230.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1.xml"/><Relationship Id="rId3" Type="http://schemas.openxmlformats.org/officeDocument/2006/relationships/image" Target="../media/image19.png"/><Relationship Id="rId4" Type="http://schemas.openxmlformats.org/officeDocument/2006/relationships/image" Target="../media/image270.png"/><Relationship Id="rId5" Type="http://schemas.openxmlformats.org/officeDocument/2006/relationships/image" Target="../media/image230.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34.jpg"/><Relationship Id="rId6" Type="http://schemas.openxmlformats.org/officeDocument/2006/relationships/image" Target="../media/image237.jp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3.xml"/><Relationship Id="rId3" Type="http://schemas.openxmlformats.org/officeDocument/2006/relationships/image" Target="../media/image1.png"/><Relationship Id="rId4" Type="http://schemas.openxmlformats.org/officeDocument/2006/relationships/image" Target="../media/image27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4.xml"/><Relationship Id="rId3" Type="http://schemas.openxmlformats.org/officeDocument/2006/relationships/image" Target="../media/image1.png"/><Relationship Id="rId4" Type="http://schemas.openxmlformats.org/officeDocument/2006/relationships/image" Target="../media/image235.jp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5.xml"/><Relationship Id="rId3" Type="http://schemas.openxmlformats.org/officeDocument/2006/relationships/image" Target="../media/image1.png"/><Relationship Id="rId4" Type="http://schemas.openxmlformats.org/officeDocument/2006/relationships/image" Target="../media/image120.jp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 Id="rId3" Type="http://schemas.openxmlformats.org/officeDocument/2006/relationships/image" Target="../media/image1.png"/><Relationship Id="rId4" Type="http://schemas.openxmlformats.org/officeDocument/2006/relationships/image" Target="../media/image242.gi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39.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1.png"/><Relationship Id="rId4" Type="http://schemas.openxmlformats.org/officeDocument/2006/relationships/image" Target="../media/image240.jpg"/><Relationship Id="rId5" Type="http://schemas.openxmlformats.org/officeDocument/2006/relationships/image" Target="../media/image241.jp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1.png"/><Relationship Id="rId4" Type="http://schemas.openxmlformats.org/officeDocument/2006/relationships/image" Target="../media/image271.png"/><Relationship Id="rId5" Type="http://schemas.openxmlformats.org/officeDocument/2006/relationships/image" Target="../media/image2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3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 Id="rId3" Type="http://schemas.openxmlformats.org/officeDocument/2006/relationships/image" Target="../media/image248.png"/><Relationship Id="rId4" Type="http://schemas.openxmlformats.org/officeDocument/2006/relationships/image" Target="../media/image1.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 Id="rId3" Type="http://schemas.openxmlformats.org/officeDocument/2006/relationships/image" Target="../media/image1.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2.png"/><Relationship Id="rId4" Type="http://schemas.openxmlformats.org/officeDocument/2006/relationships/image" Target="../media/image16.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251.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4.xml"/><Relationship Id="rId3" Type="http://schemas.openxmlformats.org/officeDocument/2006/relationships/image" Target="../media/image1.png"/><Relationship Id="rId4" Type="http://schemas.openxmlformats.org/officeDocument/2006/relationships/image" Target="../media/image1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1.png"/><Relationship Id="rId4" Type="http://schemas.openxmlformats.org/officeDocument/2006/relationships/image" Target="../media/image1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6.xml"/><Relationship Id="rId3" Type="http://schemas.openxmlformats.org/officeDocument/2006/relationships/image" Target="../media/image1.png"/><Relationship Id="rId4" Type="http://schemas.openxmlformats.org/officeDocument/2006/relationships/image" Target="../media/image1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58.png"/><Relationship Id="rId6" Type="http://schemas.openxmlformats.org/officeDocument/2006/relationships/image" Target="../media/image261.png"/><Relationship Id="rId7" Type="http://schemas.openxmlformats.org/officeDocument/2006/relationships/image" Target="../media/image256.png"/><Relationship Id="rId8" Type="http://schemas.openxmlformats.org/officeDocument/2006/relationships/image" Target="../media/image257.jp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55.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5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4.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0.xml"/><Relationship Id="rId3" Type="http://schemas.openxmlformats.org/officeDocument/2006/relationships/image" Target="../media/image2.png"/><Relationship Id="rId4" Type="http://schemas.openxmlformats.org/officeDocument/2006/relationships/image" Target="../media/image1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1.xml"/><Relationship Id="rId3" Type="http://schemas.openxmlformats.org/officeDocument/2006/relationships/image" Target="../media/image11.png"/><Relationship Id="rId4" Type="http://schemas.openxmlformats.org/officeDocument/2006/relationships/hyperlink" Target="https://www.zendalibros.com/2-poemas-de-fabio-morabito/"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2.xml"/><Relationship Id="rId3" Type="http://schemas.openxmlformats.org/officeDocument/2006/relationships/image" Target="../media/image11.png"/><Relationship Id="rId4" Type="http://schemas.openxmlformats.org/officeDocument/2006/relationships/image" Target="../media/image26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3.xml"/><Relationship Id="rId3" Type="http://schemas.openxmlformats.org/officeDocument/2006/relationships/image" Target="../media/image1.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74.jpg"/><Relationship Id="rId6"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hyperlink" Target="https://www.blogger.com/profile/06416263000891306222" TargetMode="External"/><Relationship Id="rId5"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slide" Target="/ppt/slides/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48.png"/><Relationship Id="rId5"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51.png"/><Relationship Id="rId5"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53.png"/><Relationship Id="rId5"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6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hyperlink" Target="https://www.blogger.com/profile/06416263000891306222" TargetMode="External"/><Relationship Id="rId5"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57.jpg"/><Relationship Id="rId7"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6.jpg"/><Relationship Id="rId4" Type="http://schemas.openxmlformats.org/officeDocument/2006/relationships/image" Target="../media/image65.jpg"/><Relationship Id="rId5" Type="http://schemas.openxmlformats.org/officeDocument/2006/relationships/image" Target="../media/image6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8.jpg"/><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3.jpg"/><Relationship Id="rId4" Type="http://schemas.openxmlformats.org/officeDocument/2006/relationships/image" Target="../media/image78.jpg"/><Relationship Id="rId5" Type="http://schemas.openxmlformats.org/officeDocument/2006/relationships/image" Target="../media/image7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3.jpg"/><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76.jpg"/><Relationship Id="rId6" Type="http://schemas.openxmlformats.org/officeDocument/2006/relationships/image" Target="../media/image7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8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5.jp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8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hyperlink" Target="http://bs.a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1.png"/><Relationship Id="rId4" Type="http://schemas.openxmlformats.org/officeDocument/2006/relationships/image" Target="../media/image79.jpg"/><Relationship Id="rId5" Type="http://schemas.openxmlformats.org/officeDocument/2006/relationships/image" Target="../media/image82.jpg"/><Relationship Id="rId6" Type="http://schemas.openxmlformats.org/officeDocument/2006/relationships/image" Target="../media/image8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png"/><Relationship Id="rId4" Type="http://schemas.openxmlformats.org/officeDocument/2006/relationships/image" Target="../media/image89.jpg"/><Relationship Id="rId5" Type="http://schemas.openxmlformats.org/officeDocument/2006/relationships/image" Target="../media/image8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9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1.png"/><Relationship Id="rId4" Type="http://schemas.openxmlformats.org/officeDocument/2006/relationships/image" Target="../media/image9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94.png"/><Relationship Id="rId4" Type="http://schemas.openxmlformats.org/officeDocument/2006/relationships/image" Target="../media/image116.png"/><Relationship Id="rId5"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png"/><Relationship Id="rId4" Type="http://schemas.openxmlformats.org/officeDocument/2006/relationships/image" Target="../media/image101.png"/><Relationship Id="rId5" Type="http://schemas.openxmlformats.org/officeDocument/2006/relationships/image" Target="../media/image97.png"/><Relationship Id="rId6" Type="http://schemas.openxmlformats.org/officeDocument/2006/relationships/image" Target="../media/image9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1.png"/><Relationship Id="rId4" Type="http://schemas.openxmlformats.org/officeDocument/2006/relationships/image" Target="../media/image10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png"/><Relationship Id="rId4" Type="http://schemas.openxmlformats.org/officeDocument/2006/relationships/image" Target="../media/image9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1.png"/><Relationship Id="rId4" Type="http://schemas.openxmlformats.org/officeDocument/2006/relationships/image" Target="../media/image9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1.png"/><Relationship Id="rId4" Type="http://schemas.openxmlformats.org/officeDocument/2006/relationships/image" Target="../media/image9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1.png"/><Relationship Id="rId4" Type="http://schemas.openxmlformats.org/officeDocument/2006/relationships/image" Target="../media/image9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1.png"/><Relationship Id="rId4" Type="http://schemas.openxmlformats.org/officeDocument/2006/relationships/image" Target="../media/image10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png"/><Relationship Id="rId4" Type="http://schemas.openxmlformats.org/officeDocument/2006/relationships/image" Target="../media/image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1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1.png"/><Relationship Id="rId4" Type="http://schemas.openxmlformats.org/officeDocument/2006/relationships/image" Target="../media/image12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png"/><Relationship Id="rId4" Type="http://schemas.openxmlformats.org/officeDocument/2006/relationships/image" Target="../media/image10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1.png"/><Relationship Id="rId4" Type="http://schemas.openxmlformats.org/officeDocument/2006/relationships/image" Target="../media/image10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1.png"/><Relationship Id="rId4" Type="http://schemas.openxmlformats.org/officeDocument/2006/relationships/image" Target="../media/image10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1.png"/><Relationship Id="rId4" Type="http://schemas.openxmlformats.org/officeDocument/2006/relationships/image" Target="../media/image10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2.pn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2.png"/><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145" name="Google Shape;145;p1"/>
          <p:cNvPicPr preferRelativeResize="0"/>
          <p:nvPr/>
        </p:nvPicPr>
        <p:blipFill rotWithShape="1">
          <a:blip r:embed="rId4">
            <a:alphaModFix/>
          </a:blip>
          <a:srcRect b="0" l="0" r="0" t="0"/>
          <a:stretch/>
        </p:blipFill>
        <p:spPr>
          <a:xfrm>
            <a:off x="-1106275" y="-1479200"/>
            <a:ext cx="3672049" cy="3087524"/>
          </a:xfrm>
          <a:prstGeom prst="rect">
            <a:avLst/>
          </a:prstGeom>
          <a:noFill/>
          <a:ln>
            <a:noFill/>
          </a:ln>
        </p:spPr>
      </p:pic>
      <p:grpSp>
        <p:nvGrpSpPr>
          <p:cNvPr id="146" name="Google Shape;146;p1"/>
          <p:cNvGrpSpPr/>
          <p:nvPr/>
        </p:nvGrpSpPr>
        <p:grpSpPr>
          <a:xfrm rot="5400000">
            <a:off x="8192101" y="-647294"/>
            <a:ext cx="666463" cy="1914351"/>
            <a:chOff x="2405075" y="2171775"/>
            <a:chExt cx="633400" cy="1900100"/>
          </a:xfrm>
        </p:grpSpPr>
        <p:cxnSp>
          <p:nvCxnSpPr>
            <p:cNvPr id="147" name="Google Shape;147;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8" name="Google Shape;148;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 name="Google Shape;149;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0" name="Google Shape;150;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 name="Google Shape;151;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2" name="Google Shape;152;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 name="Google Shape;153;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4" name="Google Shape;154;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 name="Google Shape;155;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6" name="Google Shape;156;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7" name="Google Shape;157;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8" name="Google Shape;158;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9" name="Google Shape;159;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0" name="Google Shape;160;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 name="Google Shape;161;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2" name="Google Shape;162;p1"/>
          <p:cNvGrpSpPr/>
          <p:nvPr/>
        </p:nvGrpSpPr>
        <p:grpSpPr>
          <a:xfrm rot="5400000">
            <a:off x="8192101" y="22608"/>
            <a:ext cx="666463" cy="1914351"/>
            <a:chOff x="2405075" y="2171775"/>
            <a:chExt cx="633400" cy="1900100"/>
          </a:xfrm>
        </p:grpSpPr>
        <p:cxnSp>
          <p:nvCxnSpPr>
            <p:cNvPr id="163" name="Google Shape;163;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 name="Google Shape;164;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 name="Google Shape;165;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 name="Google Shape;166;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 name="Google Shape;167;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8" name="Google Shape;168;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9" name="Google Shape;169;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 name="Google Shape;170;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 name="Google Shape;171;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 name="Google Shape;172;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 name="Google Shape;173;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4" name="Google Shape;174;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5" name="Google Shape;175;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 name="Google Shape;176;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 name="Google Shape;177;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8" name="Google Shape;178;p1"/>
          <p:cNvGrpSpPr/>
          <p:nvPr/>
        </p:nvGrpSpPr>
        <p:grpSpPr>
          <a:xfrm rot="5400000">
            <a:off x="6917102" y="-647294"/>
            <a:ext cx="666463" cy="1914351"/>
            <a:chOff x="2405075" y="2171775"/>
            <a:chExt cx="633400" cy="1900100"/>
          </a:xfrm>
        </p:grpSpPr>
        <p:cxnSp>
          <p:nvCxnSpPr>
            <p:cNvPr id="179" name="Google Shape;179;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 name="Google Shape;180;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1" name="Google Shape;181;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2" name="Google Shape;182;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3" name="Google Shape;183;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4" name="Google Shape;184;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 name="Google Shape;185;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6" name="Google Shape;186;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 name="Google Shape;187;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 name="Google Shape;188;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 name="Google Shape;189;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 name="Google Shape;190;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 name="Google Shape;191;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 name="Google Shape;192;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 name="Google Shape;193;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4" name="Google Shape;194;p1"/>
          <p:cNvGrpSpPr/>
          <p:nvPr/>
        </p:nvGrpSpPr>
        <p:grpSpPr>
          <a:xfrm rot="5400000">
            <a:off x="6917102" y="22608"/>
            <a:ext cx="666463" cy="1914351"/>
            <a:chOff x="2405075" y="2171775"/>
            <a:chExt cx="633400" cy="1900100"/>
          </a:xfrm>
        </p:grpSpPr>
        <p:cxnSp>
          <p:nvCxnSpPr>
            <p:cNvPr id="195" name="Google Shape;195;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6" name="Google Shape;196;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 name="Google Shape;197;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 name="Google Shape;198;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 name="Google Shape;199;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0" name="Google Shape;200;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 name="Google Shape;201;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 name="Google Shape;202;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 name="Google Shape;203;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 name="Google Shape;204;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 name="Google Shape;205;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 name="Google Shape;206;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7" name="Google Shape;207;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 name="Google Shape;208;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 name="Google Shape;209;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pic>
        <p:nvPicPr>
          <p:cNvPr id="210" name="Google Shape;210;p1"/>
          <p:cNvPicPr preferRelativeResize="0"/>
          <p:nvPr/>
        </p:nvPicPr>
        <p:blipFill rotWithShape="1">
          <a:blip r:embed="rId5">
            <a:alphaModFix/>
          </a:blip>
          <a:srcRect b="0" l="0" r="0" t="0"/>
          <a:stretch/>
        </p:blipFill>
        <p:spPr>
          <a:xfrm>
            <a:off x="1988600" y="1795166"/>
            <a:ext cx="5166802" cy="1824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g36fc220c6c6_2_12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3" name="Google Shape;573;g36fc220c6c6_2_12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74" name="Google Shape;574;g36fc220c6c6_2_127"/>
          <p:cNvSpPr txBox="1"/>
          <p:nvPr/>
        </p:nvSpPr>
        <p:spPr>
          <a:xfrm>
            <a:off x="494850" y="1386010"/>
            <a:ext cx="8154300" cy="3093124"/>
          </a:xfrm>
          <a:prstGeom prst="rect">
            <a:avLst/>
          </a:prstGeom>
          <a:noFill/>
          <a:ln>
            <a:noFill/>
          </a:ln>
        </p:spPr>
        <p:txBody>
          <a:bodyPr anchorCtr="0" anchor="t" bIns="91425" lIns="91425" spcFirstLastPara="1" rIns="91425" wrap="square" tIns="91425">
            <a:spAutoFit/>
          </a:bodyPr>
          <a:lstStyle/>
          <a:p>
            <a:pPr indent="-1876425" lvl="0" marL="1876425" marR="0" rtl="0" algn="just">
              <a:lnSpc>
                <a:spcPct val="100000"/>
              </a:lnSpc>
              <a:spcBef>
                <a:spcPts val="0"/>
              </a:spcBef>
              <a:spcAft>
                <a:spcPts val="0"/>
              </a:spcAft>
              <a:buClr>
                <a:srgbClr val="000000"/>
              </a:buClr>
              <a:buSzPts val="1600"/>
              <a:buFont typeface="Arial"/>
              <a:buNone/>
            </a:pPr>
            <a:r>
              <a:rPr b="1" i="0" lang="es" sz="1600" u="none" cap="none" strike="noStrike">
                <a:solidFill>
                  <a:srgbClr val="000000"/>
                </a:solidFill>
                <a:latin typeface="Arial"/>
                <a:ea typeface="Arial"/>
                <a:cs typeface="Arial"/>
                <a:sym typeface="Arial"/>
              </a:rPr>
              <a:t>Punto de partida	</a:t>
            </a:r>
            <a:r>
              <a:rPr b="0" i="0" lang="es" sz="1400" u="none" cap="none" strike="noStrike">
                <a:solidFill>
                  <a:srgbClr val="000000"/>
                </a:solidFill>
                <a:latin typeface="Arial"/>
                <a:ea typeface="Arial"/>
                <a:cs typeface="Arial"/>
                <a:sym typeface="Arial"/>
              </a:rPr>
              <a:t>🡪 A partir de la lectura compartida de </a:t>
            </a:r>
            <a:r>
              <a:rPr b="0" i="1" lang="es" sz="1400" u="none" cap="none" strike="noStrike">
                <a:solidFill>
                  <a:srgbClr val="000000"/>
                </a:solidFill>
                <a:latin typeface="Arial"/>
                <a:ea typeface="Arial"/>
                <a:cs typeface="Arial"/>
                <a:sym typeface="Arial"/>
              </a:rPr>
              <a:t>Odisea</a:t>
            </a:r>
            <a:r>
              <a:rPr b="0" i="0" lang="es" sz="1400" u="none" cap="none" strike="noStrike">
                <a:solidFill>
                  <a:srgbClr val="000000"/>
                </a:solidFill>
                <a:latin typeface="Arial"/>
                <a:ea typeface="Arial"/>
                <a:cs typeface="Arial"/>
                <a:sym typeface="Arial"/>
              </a:rPr>
              <a:t> (en versión de Ezequiel Zaidenwerg).</a:t>
            </a:r>
            <a:endParaRPr b="0" i="0" sz="1400" u="none" cap="none" strike="noStrike">
              <a:solidFill>
                <a:srgbClr val="000000"/>
              </a:solidFill>
              <a:latin typeface="Arial"/>
              <a:ea typeface="Arial"/>
              <a:cs typeface="Arial"/>
              <a:sym typeface="Arial"/>
            </a:endParaRPr>
          </a:p>
          <a:p>
            <a:pPr indent="-1876425" lvl="0" marL="1876425" marR="0" rtl="0" algn="just">
              <a:lnSpc>
                <a:spcPct val="100000"/>
              </a:lnSpc>
              <a:spcBef>
                <a:spcPts val="240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	🡪 Información extratextual: lectura en clase del prólogo, texto expositivo con información sobre la obra, género y contexto; concepto de </a:t>
            </a:r>
            <a:r>
              <a:rPr b="1" i="0" lang="es" sz="1400" u="none" cap="none" strike="noStrike">
                <a:solidFill>
                  <a:srgbClr val="000000"/>
                </a:solidFill>
                <a:latin typeface="Arial"/>
                <a:ea typeface="Arial"/>
                <a:cs typeface="Arial"/>
                <a:sym typeface="Arial"/>
              </a:rPr>
              <a:t>epíteto épico</a:t>
            </a:r>
            <a:r>
              <a:rPr b="0" i="0" lang="es" sz="1400" u="none" cap="none" strike="noStrike">
                <a:solidFill>
                  <a:srgbClr val="000000"/>
                </a:solidFill>
                <a:latin typeface="Arial"/>
                <a:ea typeface="Arial"/>
                <a:cs typeface="Arial"/>
                <a:sym typeface="Arial"/>
              </a:rPr>
              <a:t> y </a:t>
            </a:r>
            <a:r>
              <a:rPr b="1" i="0" lang="es" sz="1400" u="none" cap="none" strike="noStrike">
                <a:solidFill>
                  <a:srgbClr val="000000"/>
                </a:solidFill>
                <a:latin typeface="Arial"/>
                <a:ea typeface="Arial"/>
                <a:cs typeface="Arial"/>
                <a:sym typeface="Arial"/>
              </a:rPr>
              <a:t>ley de hospitalidad</a:t>
            </a:r>
            <a:r>
              <a:rPr b="0" i="0" lang="e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1876425" lvl="0" marL="1876425" marR="0" rtl="0" algn="just">
              <a:lnSpc>
                <a:spcPct val="100000"/>
              </a:lnSpc>
              <a:spcBef>
                <a:spcPts val="240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	🡪 Trabajo de lectura y análisis en intercambios orales.</a:t>
            </a:r>
            <a:endParaRPr b="0" i="0" sz="1400" u="none" cap="none" strike="noStrike">
              <a:solidFill>
                <a:srgbClr val="000000"/>
              </a:solidFill>
              <a:latin typeface="Arial"/>
              <a:ea typeface="Arial"/>
              <a:cs typeface="Arial"/>
              <a:sym typeface="Arial"/>
            </a:endParaRPr>
          </a:p>
          <a:p>
            <a:pPr indent="-1876425" lvl="0" marL="1876425" marR="0" rtl="0" algn="just">
              <a:lnSpc>
                <a:spcPct val="100000"/>
              </a:lnSpc>
              <a:spcBef>
                <a:spcPts val="2400"/>
              </a:spcBef>
              <a:spcAft>
                <a:spcPts val="1800"/>
              </a:spcAft>
              <a:buClr>
                <a:srgbClr val="000000"/>
              </a:buClr>
              <a:buSzPts val="1400"/>
              <a:buFont typeface="Arial"/>
              <a:buNone/>
            </a:pPr>
            <a:r>
              <a:rPr b="0" i="0" lang="es" sz="1400" u="none" cap="none" strike="noStrike">
                <a:solidFill>
                  <a:srgbClr val="000000"/>
                </a:solidFill>
                <a:latin typeface="Arial"/>
                <a:ea typeface="Arial"/>
                <a:cs typeface="Arial"/>
                <a:sym typeface="Arial"/>
              </a:rPr>
              <a:t>	🡪 Pausa evaluativa para establecer el punto de partida: consignas de tipo cuestionario.</a:t>
            </a:r>
            <a:endParaRPr b="0" i="0" sz="1400" u="none" cap="none" strike="noStrike">
              <a:solidFill>
                <a:srgbClr val="000000"/>
              </a:solidFill>
              <a:latin typeface="Arial"/>
              <a:ea typeface="Arial"/>
              <a:cs typeface="Arial"/>
              <a:sym typeface="Arial"/>
            </a:endParaRPr>
          </a:p>
        </p:txBody>
      </p:sp>
      <p:pic>
        <p:nvPicPr>
          <p:cNvPr id="575" name="Google Shape;575;g36fc220c6c6_2_127"/>
          <p:cNvPicPr preferRelativeResize="0"/>
          <p:nvPr/>
        </p:nvPicPr>
        <p:blipFill rotWithShape="1">
          <a:blip r:embed="rId4">
            <a:alphaModFix/>
          </a:blip>
          <a:srcRect b="0" l="0" r="0" t="0"/>
          <a:stretch/>
        </p:blipFill>
        <p:spPr>
          <a:xfrm>
            <a:off x="158425" y="626733"/>
            <a:ext cx="1261814" cy="311763"/>
          </a:xfrm>
          <a:prstGeom prst="rect">
            <a:avLst/>
          </a:prstGeom>
          <a:noFill/>
          <a:ln>
            <a:noFill/>
          </a:ln>
        </p:spPr>
      </p:pic>
      <p:sp>
        <p:nvSpPr>
          <p:cNvPr id="576" name="Google Shape;576;g36fc220c6c6_2_127"/>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577" name="Google Shape;577;g36fc220c6c6_2_127"/>
          <p:cNvSpPr txBox="1"/>
          <p:nvPr/>
        </p:nvSpPr>
        <p:spPr>
          <a:xfrm>
            <a:off x="494850" y="1400356"/>
            <a:ext cx="1784499" cy="441300"/>
          </a:xfrm>
          <a:prstGeom prst="rect">
            <a:avLst/>
          </a:prstGeom>
          <a:solidFill>
            <a:srgbClr val="D3EA7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600" u="none" cap="none" strike="noStrike">
                <a:solidFill>
                  <a:schemeClr val="dk1"/>
                </a:solidFill>
                <a:latin typeface="Archivo"/>
                <a:ea typeface="Archivo"/>
                <a:cs typeface="Archivo"/>
                <a:sym typeface="Archivo"/>
              </a:rPr>
              <a:t>Punto de partida</a:t>
            </a:r>
            <a:endParaRPr b="0" i="0" sz="1400" u="none" cap="none" strike="noStrike">
              <a:solidFill>
                <a:srgbClr val="000000"/>
              </a:solidFill>
              <a:latin typeface="Nunito ExtraBold"/>
              <a:ea typeface="Nunito ExtraBold"/>
              <a:cs typeface="Nunito ExtraBold"/>
              <a:sym typeface="Nunito ExtraBold"/>
            </a:endParaRPr>
          </a:p>
        </p:txBody>
      </p:sp>
      <p:pic>
        <p:nvPicPr>
          <p:cNvPr descr="Mapa&#10;&#10;El contenido generado por IA puede ser incorrecto." id="578" name="Google Shape;578;g36fc220c6c6_2_127"/>
          <p:cNvPicPr preferRelativeResize="0"/>
          <p:nvPr/>
        </p:nvPicPr>
        <p:blipFill rotWithShape="1">
          <a:blip r:embed="rId5">
            <a:alphaModFix/>
          </a:blip>
          <a:srcRect b="0" l="0" r="0" t="0"/>
          <a:stretch/>
        </p:blipFill>
        <p:spPr>
          <a:xfrm>
            <a:off x="494850" y="2060482"/>
            <a:ext cx="1630630" cy="241865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7" name="Shape 3317"/>
        <p:cNvGrpSpPr/>
        <p:nvPr/>
      </p:nvGrpSpPr>
      <p:grpSpPr>
        <a:xfrm>
          <a:off x="0" y="0"/>
          <a:ext cx="0" cy="0"/>
          <a:chOff x="0" y="0"/>
          <a:chExt cx="0" cy="0"/>
        </a:xfrm>
      </p:grpSpPr>
      <p:sp>
        <p:nvSpPr>
          <p:cNvPr id="3318" name="Google Shape;3318;g3a223d00461_0_3607"/>
          <p:cNvSpPr/>
          <p:nvPr/>
        </p:nvSpPr>
        <p:spPr>
          <a:xfrm>
            <a:off x="0" y="712700"/>
            <a:ext cx="1261814" cy="311763"/>
          </a:xfrm>
          <a:prstGeom prst="rect">
            <a:avLst/>
          </a:prstGeom>
          <a:noFill/>
          <a:ln>
            <a:noFill/>
          </a:ln>
        </p:spPr>
      </p:sp>
      <p:sp>
        <p:nvSpPr>
          <p:cNvPr id="3319" name="Google Shape;3319;g3a223d00461_0_3607"/>
          <p:cNvSpPr txBox="1"/>
          <p:nvPr/>
        </p:nvSpPr>
        <p:spPr>
          <a:xfrm>
            <a:off x="278100" y="1024475"/>
            <a:ext cx="8727600" cy="3727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2 bimestres</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lang="es" sz="1300">
                <a:solidFill>
                  <a:schemeClr val="dk1"/>
                </a:solidFill>
                <a:latin typeface="Archivo"/>
                <a:ea typeface="Archivo"/>
                <a:cs typeface="Archivo"/>
                <a:sym typeface="Archivo"/>
              </a:rPr>
              <a:t> Se observa que los/as estudiantes realizan algunas escrituras intermedias como apoyatura para la oralidad sin vincularlas del todo a un propósito definido. Además, la  información que presentan puede no resultar clara ni organizada. Asimismo, si bien el grupo emplea algunas marcas de cohesión, este uso es limitado. Aparecen muletillas y repeticiones innecesarias.y las  ideas se presentan de manera desordenada. No hay una relación clara entre lo que se quiere decir y cómo se dice.</a:t>
            </a:r>
            <a:endParaRPr sz="1300">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0" i="0" lang="es" sz="1300" u="none" cap="none" strike="noStrike">
                <a:solidFill>
                  <a:schemeClr val="dk1"/>
                </a:solidFill>
                <a:latin typeface="Archivo"/>
                <a:ea typeface="Archivo"/>
                <a:cs typeface="Archivo"/>
                <a:sym typeface="Archivo"/>
              </a:rPr>
              <a:t>•Inclu</a:t>
            </a:r>
            <a:r>
              <a:rPr lang="es" sz="1300">
                <a:solidFill>
                  <a:schemeClr val="dk1"/>
                </a:solidFill>
                <a:latin typeface="Archivo"/>
                <a:ea typeface="Archivo"/>
                <a:cs typeface="Archivo"/>
                <a:sym typeface="Archivo"/>
              </a:rPr>
              <a:t>ir </a:t>
            </a:r>
            <a:r>
              <a:rPr b="0" i="0" lang="es" sz="1300" u="none" cap="none" strike="noStrike">
                <a:solidFill>
                  <a:schemeClr val="dk1"/>
                </a:solidFill>
                <a:latin typeface="Archivo"/>
                <a:ea typeface="Archivo"/>
                <a:cs typeface="Archivo"/>
                <a:sym typeface="Archivo"/>
              </a:rPr>
              <a:t> instancias de planificación escrita del discurso oral (guiones, mapas</a:t>
            </a:r>
            <a:r>
              <a:rPr lang="es" sz="1300">
                <a:solidFill>
                  <a:schemeClr val="dk1"/>
                </a:solidFill>
                <a:latin typeface="Archivo"/>
                <a:ea typeface="Archivo"/>
                <a:cs typeface="Archivo"/>
                <a:sym typeface="Archivo"/>
              </a:rPr>
              <a:t> </a:t>
            </a:r>
            <a:r>
              <a:rPr b="0" i="0" lang="es" sz="1300" u="none" cap="none" strike="noStrike">
                <a:solidFill>
                  <a:schemeClr val="dk1"/>
                </a:solidFill>
                <a:latin typeface="Archivo"/>
                <a:ea typeface="Archivo"/>
                <a:cs typeface="Archivo"/>
                <a:sym typeface="Archivo"/>
              </a:rPr>
              <a:t>conceptuales, punteos temáticos).</a:t>
            </a:r>
            <a:endParaRPr b="0" i="0" sz="1300" u="none" cap="none" strike="noStrike">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•Brind</a:t>
            </a:r>
            <a:r>
              <a:rPr lang="es" sz="1300">
                <a:solidFill>
                  <a:schemeClr val="dk1"/>
                </a:solidFill>
                <a:latin typeface="Archivo"/>
                <a:ea typeface="Archivo"/>
                <a:cs typeface="Archivo"/>
                <a:sym typeface="Archivo"/>
              </a:rPr>
              <a:t>ar</a:t>
            </a:r>
            <a:r>
              <a:rPr b="0" i="0" lang="es" sz="1300" u="none" cap="none" strike="noStrike">
                <a:solidFill>
                  <a:schemeClr val="dk1"/>
                </a:solidFill>
                <a:latin typeface="Archivo"/>
                <a:ea typeface="Archivo"/>
                <a:cs typeface="Archivo"/>
                <a:sym typeface="Archivo"/>
              </a:rPr>
              <a:t> modelos orales trabajados colectivamente, identificando conectores,</a:t>
            </a:r>
            <a:r>
              <a:rPr lang="es" sz="1300">
                <a:solidFill>
                  <a:schemeClr val="dk1"/>
                </a:solidFill>
                <a:latin typeface="Archivo"/>
                <a:ea typeface="Archivo"/>
                <a:cs typeface="Archivo"/>
                <a:sym typeface="Archivo"/>
              </a:rPr>
              <a:t> </a:t>
            </a:r>
            <a:r>
              <a:rPr b="0" i="0" lang="es" sz="1300" u="none" cap="none" strike="noStrike">
                <a:solidFill>
                  <a:schemeClr val="dk1"/>
                </a:solidFill>
                <a:latin typeface="Archivo"/>
                <a:ea typeface="Archivo"/>
                <a:cs typeface="Archivo"/>
                <a:sym typeface="Archivo"/>
              </a:rPr>
              <a:t>estructuras y estrategias de reformulación.</a:t>
            </a:r>
            <a:endParaRPr b="0" i="0" sz="1300" u="none" cap="none" strike="noStrike">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•Prom</a:t>
            </a:r>
            <a:r>
              <a:rPr lang="es" sz="1300">
                <a:solidFill>
                  <a:schemeClr val="dk1"/>
                </a:solidFill>
                <a:latin typeface="Archivo"/>
                <a:ea typeface="Archivo"/>
                <a:cs typeface="Archivo"/>
                <a:sym typeface="Archivo"/>
              </a:rPr>
              <a:t>o</a:t>
            </a:r>
            <a:r>
              <a:rPr b="0" i="0" lang="es" sz="1300" u="none" cap="none" strike="noStrike">
                <a:solidFill>
                  <a:schemeClr val="dk1"/>
                </a:solidFill>
                <a:latin typeface="Archivo"/>
                <a:ea typeface="Archivo"/>
                <a:cs typeface="Archivo"/>
                <a:sym typeface="Archivo"/>
              </a:rPr>
              <a:t>v</a:t>
            </a:r>
            <a:r>
              <a:rPr lang="es" sz="1300">
                <a:solidFill>
                  <a:schemeClr val="dk1"/>
                </a:solidFill>
                <a:latin typeface="Archivo"/>
                <a:ea typeface="Archivo"/>
                <a:cs typeface="Archivo"/>
                <a:sym typeface="Archivo"/>
              </a:rPr>
              <a:t>er</a:t>
            </a:r>
            <a:r>
              <a:rPr b="0" i="0" lang="es" sz="1300" u="none" cap="none" strike="noStrike">
                <a:solidFill>
                  <a:schemeClr val="dk1"/>
                </a:solidFill>
                <a:latin typeface="Archivo"/>
                <a:ea typeface="Archivo"/>
                <a:cs typeface="Archivo"/>
                <a:sym typeface="Archivo"/>
              </a:rPr>
              <a:t> la escucha activa, la replanificación y la autoevaluación como</a:t>
            </a:r>
            <a:r>
              <a:rPr lang="es" sz="1300">
                <a:solidFill>
                  <a:schemeClr val="dk1"/>
                </a:solidFill>
                <a:latin typeface="Archivo"/>
                <a:ea typeface="Archivo"/>
                <a:cs typeface="Archivo"/>
                <a:sym typeface="Archivo"/>
              </a:rPr>
              <a:t> </a:t>
            </a:r>
            <a:r>
              <a:rPr b="0" i="0" lang="es" sz="1300" u="none" cap="none" strike="noStrike">
                <a:solidFill>
                  <a:schemeClr val="dk1"/>
                </a:solidFill>
                <a:latin typeface="Archivo"/>
                <a:ea typeface="Archivo"/>
                <a:cs typeface="Archivo"/>
                <a:sym typeface="Archivo"/>
              </a:rPr>
              <a:t>medios para mejorar la expresividad, la claridad y la cohesión.</a:t>
            </a:r>
            <a:endParaRPr b="0" i="0" sz="1300" u="none" cap="none" strike="noStrike">
              <a:solidFill>
                <a:schemeClr val="dk1"/>
              </a:solidFill>
              <a:latin typeface="Archivo"/>
              <a:ea typeface="Archivo"/>
              <a:cs typeface="Archivo"/>
              <a:sym typeface="Archivo"/>
            </a:endParaRPr>
          </a:p>
        </p:txBody>
      </p:sp>
      <p:grpSp>
        <p:nvGrpSpPr>
          <p:cNvPr id="3320" name="Google Shape;3320;g3a223d00461_0_3607"/>
          <p:cNvGrpSpPr/>
          <p:nvPr/>
        </p:nvGrpSpPr>
        <p:grpSpPr>
          <a:xfrm>
            <a:off x="158423" y="1130383"/>
            <a:ext cx="119674" cy="125925"/>
            <a:chOff x="853100" y="2420550"/>
            <a:chExt cx="69000" cy="72600"/>
          </a:xfrm>
        </p:grpSpPr>
        <p:cxnSp>
          <p:nvCxnSpPr>
            <p:cNvPr id="3321" name="Google Shape;3321;g3a223d00461_0_360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22" name="Google Shape;3322;g3a223d00461_0_360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323" name="Google Shape;3323;g3a223d00461_0_3607"/>
          <p:cNvSpPr txBox="1"/>
          <p:nvPr/>
        </p:nvSpPr>
        <p:spPr>
          <a:xfrm>
            <a:off x="158425" y="212100"/>
            <a:ext cx="6606600" cy="4413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324" name="Google Shape;3324;g3a223d00461_0_360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g3a223d00461_0_3607"/>
          <p:cNvSpPr/>
          <p:nvPr/>
        </p:nvSpPr>
        <p:spPr>
          <a:xfrm>
            <a:off x="6969400" y="497050"/>
            <a:ext cx="1460676" cy="206450"/>
          </a:xfrm>
          <a:prstGeom prst="rect">
            <a:avLst/>
          </a:prstGeom>
          <a:noFill/>
          <a:ln>
            <a:noFill/>
          </a:ln>
        </p:spPr>
      </p:sp>
      <p:grpSp>
        <p:nvGrpSpPr>
          <p:cNvPr id="3326" name="Google Shape;3326;g3a223d00461_0_3607"/>
          <p:cNvGrpSpPr/>
          <p:nvPr/>
        </p:nvGrpSpPr>
        <p:grpSpPr>
          <a:xfrm>
            <a:off x="158423" y="1593108"/>
            <a:ext cx="119674" cy="125925"/>
            <a:chOff x="853100" y="2420550"/>
            <a:chExt cx="69000" cy="72600"/>
          </a:xfrm>
        </p:grpSpPr>
        <p:cxnSp>
          <p:nvCxnSpPr>
            <p:cNvPr id="3327" name="Google Shape;3327;g3a223d00461_0_360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28" name="Google Shape;3328;g3a223d00461_0_360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329" name="Google Shape;3329;g3a223d00461_0_3607"/>
          <p:cNvGrpSpPr/>
          <p:nvPr/>
        </p:nvGrpSpPr>
        <p:grpSpPr>
          <a:xfrm>
            <a:off x="158423" y="2948471"/>
            <a:ext cx="119674" cy="125925"/>
            <a:chOff x="853100" y="2420550"/>
            <a:chExt cx="69000" cy="72600"/>
          </a:xfrm>
        </p:grpSpPr>
        <p:cxnSp>
          <p:nvCxnSpPr>
            <p:cNvPr id="3330" name="Google Shape;3330;g3a223d00461_0_360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31" name="Google Shape;3331;g3a223d00461_0_360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5" name="Shape 3335"/>
        <p:cNvGrpSpPr/>
        <p:nvPr/>
      </p:nvGrpSpPr>
      <p:grpSpPr>
        <a:xfrm>
          <a:off x="0" y="0"/>
          <a:ext cx="0" cy="0"/>
          <a:chOff x="0" y="0"/>
          <a:chExt cx="0" cy="0"/>
        </a:xfrm>
      </p:grpSpPr>
      <p:sp>
        <p:nvSpPr>
          <p:cNvPr id="3336" name="Google Shape;3336;g3a223d00461_0_3624"/>
          <p:cNvSpPr/>
          <p:nvPr/>
        </p:nvSpPr>
        <p:spPr>
          <a:xfrm>
            <a:off x="317500" y="3518950"/>
            <a:ext cx="7540800" cy="1203900"/>
          </a:xfrm>
          <a:prstGeom prst="rect">
            <a:avLst/>
          </a:prstGeom>
          <a:solidFill>
            <a:srgbClr val="D5EE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7" name="Google Shape;3337;g3a223d00461_0_3624"/>
          <p:cNvSpPr/>
          <p:nvPr/>
        </p:nvSpPr>
        <p:spPr>
          <a:xfrm>
            <a:off x="317500" y="1508125"/>
            <a:ext cx="7818600" cy="727500"/>
          </a:xfrm>
          <a:prstGeom prst="rect">
            <a:avLst/>
          </a:prstGeom>
          <a:solidFill>
            <a:srgbClr val="D5EE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8" name="Google Shape;3338;g3a223d00461_0_3624"/>
          <p:cNvSpPr/>
          <p:nvPr/>
        </p:nvSpPr>
        <p:spPr>
          <a:xfrm>
            <a:off x="0" y="712700"/>
            <a:ext cx="1261814" cy="311763"/>
          </a:xfrm>
          <a:prstGeom prst="rect">
            <a:avLst/>
          </a:prstGeom>
          <a:noFill/>
          <a:ln>
            <a:noFill/>
          </a:ln>
        </p:spPr>
      </p:sp>
      <p:sp>
        <p:nvSpPr>
          <p:cNvPr id="3339" name="Google Shape;3339;g3a223d00461_0_3624"/>
          <p:cNvSpPr txBox="1"/>
          <p:nvPr/>
        </p:nvSpPr>
        <p:spPr>
          <a:xfrm>
            <a:off x="278100" y="1024475"/>
            <a:ext cx="8727600" cy="4075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15000"/>
              </a:lnSpc>
              <a:spcBef>
                <a:spcPts val="1100"/>
              </a:spcBef>
              <a:spcAft>
                <a:spcPts val="0"/>
              </a:spcAft>
              <a:buClr>
                <a:schemeClr val="dk1"/>
              </a:buClr>
              <a:buSzPts val="1100"/>
              <a:buFont typeface="Arial"/>
              <a:buNone/>
            </a:pPr>
            <a:r>
              <a:rPr b="1" lang="es" sz="1500">
                <a:solidFill>
                  <a:schemeClr val="dk1"/>
                </a:solidFill>
                <a:highlight>
                  <a:schemeClr val="lt1"/>
                </a:highlight>
                <a:latin typeface="Archivo"/>
                <a:ea typeface="Archivo"/>
                <a:cs typeface="Archivo"/>
                <a:sym typeface="Archivo"/>
              </a:rPr>
              <a:t>Siguiendo los aportes del material de formación, se parte de la premisa de que:</a:t>
            </a:r>
            <a:endParaRPr b="1" sz="1500">
              <a:solidFill>
                <a:schemeClr val="dk1"/>
              </a:solidFill>
              <a:highlight>
                <a:schemeClr val="lt1"/>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500">
                <a:solidFill>
                  <a:schemeClr val="dk1"/>
                </a:solidFill>
                <a:latin typeface="Archivo"/>
                <a:ea typeface="Archivo"/>
                <a:cs typeface="Archivo"/>
                <a:sym typeface="Archivo"/>
              </a:rPr>
              <a:t>“El punto de partida no son los errores sino los saberes previos y las potencialidades que</a:t>
            </a:r>
            <a:endParaRPr sz="15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500">
                <a:solidFill>
                  <a:schemeClr val="dk1"/>
                </a:solidFill>
                <a:latin typeface="Archivo"/>
                <a:ea typeface="Archivo"/>
                <a:cs typeface="Archivo"/>
                <a:sym typeface="Archivo"/>
              </a:rPr>
              <a:t>revelan las prácticas reales de los/as estudiantes.” (Clase 2, p. 4)</a:t>
            </a:r>
            <a:endParaRPr sz="15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t/>
            </a:r>
            <a:endParaRPr sz="1500">
              <a:solidFill>
                <a:schemeClr val="dk1"/>
              </a:solidFill>
              <a:highlight>
                <a:schemeClr val="lt1"/>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b="1" lang="es" sz="1500">
                <a:solidFill>
                  <a:schemeClr val="dk1"/>
                </a:solidFill>
                <a:highlight>
                  <a:schemeClr val="lt1"/>
                </a:highlight>
                <a:latin typeface="Archivo"/>
                <a:ea typeface="Archivo"/>
                <a:cs typeface="Archivo"/>
                <a:sym typeface="Archivo"/>
              </a:rPr>
              <a:t>Asimismo, se destaca la necesidad de acompañar las prácticas orales con herramientas</a:t>
            </a:r>
            <a:endParaRPr b="1" sz="1500">
              <a:solidFill>
                <a:schemeClr val="dk1"/>
              </a:solidFill>
              <a:highlight>
                <a:schemeClr val="lt1"/>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b="1" lang="es" sz="1500">
                <a:solidFill>
                  <a:schemeClr val="dk1"/>
                </a:solidFill>
                <a:highlight>
                  <a:schemeClr val="lt1"/>
                </a:highlight>
                <a:latin typeface="Archivo"/>
                <a:ea typeface="Archivo"/>
                <a:cs typeface="Archivo"/>
                <a:sym typeface="Archivo"/>
              </a:rPr>
              <a:t>concretas:</a:t>
            </a:r>
            <a:endParaRPr b="1" sz="1500">
              <a:solidFill>
                <a:schemeClr val="dk1"/>
              </a:solidFill>
              <a:highlight>
                <a:schemeClr val="lt1"/>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500">
                <a:solidFill>
                  <a:schemeClr val="dk1"/>
                </a:solidFill>
                <a:latin typeface="Archivo"/>
                <a:ea typeface="Archivo"/>
                <a:cs typeface="Archivo"/>
                <a:sym typeface="Archivo"/>
              </a:rPr>
              <a:t>“El eje de oralidad permite observar con claridad la tensión entre espontaneidad y</a:t>
            </a:r>
            <a:endParaRPr sz="15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500">
                <a:solidFill>
                  <a:schemeClr val="dk1"/>
                </a:solidFill>
                <a:latin typeface="Archivo"/>
                <a:ea typeface="Archivo"/>
                <a:cs typeface="Archivo"/>
                <a:sym typeface="Archivo"/>
              </a:rPr>
              <a:t>planificación: si bien toda práctica oral tiene algo de lo espontáneo, la enseñanza debe</a:t>
            </a:r>
            <a:endParaRPr sz="15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500">
                <a:solidFill>
                  <a:schemeClr val="dk1"/>
                </a:solidFill>
                <a:latin typeface="Archivo"/>
                <a:ea typeface="Archivo"/>
                <a:cs typeface="Archivo"/>
                <a:sym typeface="Archivo"/>
              </a:rPr>
              <a:t>poner en juego herramientas para la organización previa del decir.” (Clase 2, p. 5)</a:t>
            </a:r>
            <a:endParaRPr sz="15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t/>
            </a:r>
            <a:endParaRPr b="1" sz="1500">
              <a:solidFill>
                <a:schemeClr val="dk1"/>
              </a:solidFill>
              <a:highlight>
                <a:srgbClr val="B7DB20"/>
              </a:highlight>
              <a:latin typeface="Archivo"/>
              <a:ea typeface="Archivo"/>
              <a:cs typeface="Archivo"/>
              <a:sym typeface="Archivo"/>
            </a:endParaRPr>
          </a:p>
        </p:txBody>
      </p:sp>
      <p:sp>
        <p:nvSpPr>
          <p:cNvPr id="3340" name="Google Shape;3340;g3a223d00461_0_3624"/>
          <p:cNvSpPr txBox="1"/>
          <p:nvPr/>
        </p:nvSpPr>
        <p:spPr>
          <a:xfrm>
            <a:off x="158425" y="212100"/>
            <a:ext cx="6606600" cy="4413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341" name="Google Shape;3341;g3a223d00461_0_362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g3a223d00461_0_3624"/>
          <p:cNvSpPr/>
          <p:nvPr/>
        </p:nvSpPr>
        <p:spPr>
          <a:xfrm>
            <a:off x="6969400" y="497050"/>
            <a:ext cx="1460676" cy="206450"/>
          </a:xfrm>
          <a:prstGeom prst="rect">
            <a:avLst/>
          </a:prstGeom>
          <a:noFill/>
          <a:ln>
            <a:noFill/>
          </a:ln>
        </p:spPr>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6" name="Shape 3346"/>
        <p:cNvGrpSpPr/>
        <p:nvPr/>
      </p:nvGrpSpPr>
      <p:grpSpPr>
        <a:xfrm>
          <a:off x="0" y="0"/>
          <a:ext cx="0" cy="0"/>
          <a:chOff x="0" y="0"/>
          <a:chExt cx="0" cy="0"/>
        </a:xfrm>
      </p:grpSpPr>
      <p:sp>
        <p:nvSpPr>
          <p:cNvPr id="3347" name="Google Shape;3347;g3a223d00461_0_3634"/>
          <p:cNvSpPr/>
          <p:nvPr/>
        </p:nvSpPr>
        <p:spPr>
          <a:xfrm>
            <a:off x="176275" y="461700"/>
            <a:ext cx="1261814" cy="311763"/>
          </a:xfrm>
          <a:prstGeom prst="rect">
            <a:avLst/>
          </a:prstGeom>
          <a:noFill/>
          <a:ln>
            <a:noFill/>
          </a:ln>
        </p:spPr>
      </p:sp>
      <p:sp>
        <p:nvSpPr>
          <p:cNvPr id="3348" name="Google Shape;3348;g3a223d00461_0_3634"/>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3349" name="Google Shape;3349;g3a223d00461_0_363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g3a223d00461_0_3634"/>
          <p:cNvSpPr/>
          <p:nvPr/>
        </p:nvSpPr>
        <p:spPr>
          <a:xfrm>
            <a:off x="7487325" y="59500"/>
            <a:ext cx="1460676" cy="206450"/>
          </a:xfrm>
          <a:prstGeom prst="rect">
            <a:avLst/>
          </a:prstGeom>
          <a:noFill/>
          <a:ln>
            <a:noFill/>
          </a:ln>
        </p:spPr>
      </p:sp>
      <p:sp>
        <p:nvSpPr>
          <p:cNvPr id="3351" name="Google Shape;3351;g3a223d00461_0_3634"/>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1150"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Usar el lenguaje oral espontáneo.</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Medium"/>
              <a:buChar char="➔"/>
            </a:pPr>
            <a:r>
              <a:rPr lang="es" sz="1300">
                <a:solidFill>
                  <a:schemeClr val="dk1"/>
                </a:solidFill>
                <a:latin typeface="Archivo Medium"/>
                <a:ea typeface="Archivo Medium"/>
                <a:cs typeface="Archivo Medium"/>
                <a:sym typeface="Archivo Medium"/>
              </a:rPr>
              <a:t>Planificar el discurso oral.</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Organizar un relato breve con apoyatura escrita.</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Emplear conectores simples para organizar el relato.</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Lograr fluidez y claridad.</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Escuchar y respetar las intervenciones de otros/as.</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Reformular el discurso de otros/as.</a:t>
            </a:r>
            <a:endParaRPr sz="1300">
              <a:solidFill>
                <a:schemeClr val="dk1"/>
              </a:solidFill>
              <a:latin typeface="Archivo Medium"/>
              <a:ea typeface="Archivo Medium"/>
              <a:cs typeface="Archivo Medium"/>
              <a:sym typeface="Archivo Medium"/>
            </a:endParaRPr>
          </a:p>
          <a:p>
            <a:pPr indent="-311150" lvl="0" marL="457200" rtl="0" algn="just">
              <a:lnSpc>
                <a:spcPct val="115000"/>
              </a:lnSpc>
              <a:spcBef>
                <a:spcPts val="1000"/>
              </a:spcBef>
              <a:spcAft>
                <a:spcPts val="1000"/>
              </a:spcAft>
              <a:buClr>
                <a:srgbClr val="B7DB20"/>
              </a:buClr>
              <a:buSzPts val="1300"/>
              <a:buFont typeface="Archivo"/>
              <a:buChar char="➔"/>
            </a:pPr>
            <a:r>
              <a:rPr lang="es" sz="1300">
                <a:solidFill>
                  <a:schemeClr val="dk1"/>
                </a:solidFill>
                <a:latin typeface="Archivo Medium"/>
                <a:ea typeface="Archivo Medium"/>
                <a:cs typeface="Archivo Medium"/>
                <a:sym typeface="Archivo Medium"/>
              </a:rPr>
              <a:t>Organizar una secuencia narrativa simple (inicio, desarrollo, cierre).</a:t>
            </a:r>
            <a:endParaRPr sz="1300">
              <a:solidFill>
                <a:schemeClr val="dk1"/>
              </a:solidFill>
              <a:latin typeface="Archivo"/>
              <a:ea typeface="Archivo"/>
              <a:cs typeface="Archivo"/>
              <a:sym typeface="Archivo"/>
            </a:endParaRPr>
          </a:p>
        </p:txBody>
      </p:sp>
      <p:sp>
        <p:nvSpPr>
          <p:cNvPr id="3352" name="Google Shape;3352;g3a223d00461_0_3634"/>
          <p:cNvSpPr txBox="1"/>
          <p:nvPr>
            <p:ph idx="2" type="body"/>
          </p:nvPr>
        </p:nvSpPr>
        <p:spPr>
          <a:xfrm>
            <a:off x="4687350" y="551725"/>
            <a:ext cx="4144800" cy="4231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SzPts val="875"/>
              <a:buNone/>
            </a:pPr>
            <a:r>
              <a:rPr b="1" lang="es" sz="1225">
                <a:solidFill>
                  <a:schemeClr val="dk1"/>
                </a:solidFill>
                <a:highlight>
                  <a:srgbClr val="B7DB20"/>
                </a:highlight>
                <a:latin typeface="Archivo"/>
                <a:ea typeface="Archivo"/>
                <a:cs typeface="Archivo"/>
                <a:sym typeface="Archivo"/>
              </a:rPr>
              <a:t>Contenidos:</a:t>
            </a:r>
            <a:endParaRPr b="1" sz="1225">
              <a:solidFill>
                <a:schemeClr val="dk1"/>
              </a:solidFill>
              <a:highlight>
                <a:srgbClr val="B7DB20"/>
              </a:highlight>
              <a:latin typeface="Archivo"/>
              <a:ea typeface="Archivo"/>
              <a:cs typeface="Archivo"/>
              <a:sym typeface="Archivo"/>
            </a:endParaRPr>
          </a:p>
          <a:p>
            <a:pPr indent="-306387" lvl="0" marL="457200" rtl="0" algn="just">
              <a:lnSpc>
                <a:spcPct val="115000"/>
              </a:lnSpc>
              <a:spcBef>
                <a:spcPts val="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Escucha de narraciones orales a cargo de Juan Tapia en el marco del programa “Escuelas lectoras”.</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Confección del “decálogo del buen narrador”</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Lectura de mitos griegos.</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Producción de escrituras intermedias como apoyatura para la oralidad.</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Renarración de mitos griegos.</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Escritura de un mito nuevo.</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Narración del mito propio.</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Escritura de textos vinculados a la memoria escolar.</a:t>
            </a:r>
            <a:endParaRPr sz="1225">
              <a:solidFill>
                <a:schemeClr val="dk1"/>
              </a:solidFill>
              <a:highlight>
                <a:schemeClr val="lt1"/>
              </a:highlight>
              <a:latin typeface="Archivo"/>
              <a:ea typeface="Archivo"/>
              <a:cs typeface="Archivo"/>
              <a:sym typeface="Archivo"/>
            </a:endParaRPr>
          </a:p>
          <a:p>
            <a:pPr indent="-306387" lvl="0" marL="457200" rtl="0" algn="just">
              <a:lnSpc>
                <a:spcPct val="115000"/>
              </a:lnSpc>
              <a:spcBef>
                <a:spcPts val="1000"/>
              </a:spcBef>
              <a:spcAft>
                <a:spcPts val="1000"/>
              </a:spcAft>
              <a:buClr>
                <a:srgbClr val="B7DB20"/>
              </a:buClr>
              <a:buSzPts val="1225"/>
              <a:buFont typeface="Archivo"/>
              <a:buChar char="●"/>
            </a:pPr>
            <a:r>
              <a:rPr lang="es" sz="1225">
                <a:solidFill>
                  <a:schemeClr val="dk1"/>
                </a:solidFill>
                <a:highlight>
                  <a:schemeClr val="lt1"/>
                </a:highlight>
                <a:latin typeface="Archivo"/>
                <a:ea typeface="Archivo"/>
                <a:cs typeface="Archivo"/>
                <a:sym typeface="Archivo"/>
              </a:rPr>
              <a:t>Lectura en voz alta de las producciones.</a:t>
            </a:r>
            <a:endParaRPr sz="1225">
              <a:solidFill>
                <a:schemeClr val="dk1"/>
              </a:solidFill>
              <a:highlight>
                <a:schemeClr val="lt1"/>
              </a:highlight>
              <a:latin typeface="Archivo"/>
              <a:ea typeface="Archivo"/>
              <a:cs typeface="Archivo"/>
              <a:sym typeface="Archivo"/>
            </a:endParaRPr>
          </a:p>
        </p:txBody>
      </p:sp>
      <p:sp>
        <p:nvSpPr>
          <p:cNvPr id="3353" name="Google Shape;3353;g3a223d00461_0_3634"/>
          <p:cNvSpPr txBox="1"/>
          <p:nvPr/>
        </p:nvSpPr>
        <p:spPr>
          <a:xfrm>
            <a:off x="0" y="0"/>
            <a:ext cx="713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7" name="Shape 3357"/>
        <p:cNvGrpSpPr/>
        <p:nvPr/>
      </p:nvGrpSpPr>
      <p:grpSpPr>
        <a:xfrm>
          <a:off x="0" y="0"/>
          <a:ext cx="0" cy="0"/>
          <a:chOff x="0" y="0"/>
          <a:chExt cx="0" cy="0"/>
        </a:xfrm>
      </p:grpSpPr>
      <p:sp>
        <p:nvSpPr>
          <p:cNvPr id="3358" name="Google Shape;3358;g3a223d00461_0_3644"/>
          <p:cNvSpPr/>
          <p:nvPr/>
        </p:nvSpPr>
        <p:spPr>
          <a:xfrm>
            <a:off x="62525" y="498125"/>
            <a:ext cx="1261814" cy="311763"/>
          </a:xfrm>
          <a:prstGeom prst="rect">
            <a:avLst/>
          </a:prstGeom>
          <a:noFill/>
          <a:ln>
            <a:noFill/>
          </a:ln>
        </p:spPr>
      </p:sp>
      <p:sp>
        <p:nvSpPr>
          <p:cNvPr id="3359" name="Google Shape;3359;g3a223d00461_0_36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g3a223d00461_0_3644"/>
          <p:cNvSpPr/>
          <p:nvPr/>
        </p:nvSpPr>
        <p:spPr>
          <a:xfrm>
            <a:off x="7353375" y="127625"/>
            <a:ext cx="1460676" cy="206450"/>
          </a:xfrm>
          <a:prstGeom prst="rect">
            <a:avLst/>
          </a:prstGeom>
          <a:noFill/>
          <a:ln>
            <a:noFill/>
          </a:ln>
        </p:spPr>
      </p:sp>
      <p:sp>
        <p:nvSpPr>
          <p:cNvPr id="3361" name="Google Shape;3361;g3a223d00461_0_3644"/>
          <p:cNvSpPr txBox="1"/>
          <p:nvPr/>
        </p:nvSpPr>
        <p:spPr>
          <a:xfrm>
            <a:off x="134000" y="961700"/>
            <a:ext cx="8774100" cy="383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a:solidFill>
                  <a:schemeClr val="dk1"/>
                </a:solidFill>
                <a:highlight>
                  <a:srgbClr val="B7DB20"/>
                </a:highlight>
              </a:rPr>
              <a:t>Actividad 1: “Objeto con historia”</a:t>
            </a:r>
            <a:endParaRPr b="1">
              <a:solidFill>
                <a:schemeClr val="dk1"/>
              </a:solidFill>
              <a:highlight>
                <a:srgbClr val="B7DB20"/>
              </a:highlight>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La docente modela la actividad con un objeto propio y verbaliza su planificación usando conectores.</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Cada estudiante elige un objeto propio (que tiene encima) y completa una ficha-guion con tres casilleros: Inicio (presentación del objeto), Desarrollo (anécdota o historia asociada), Cierre (significado personal).</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El estudiante realiza una exposición oral breve (1-2 minutos).</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b="1" lang="es">
                <a:solidFill>
                  <a:schemeClr val="dk1"/>
                </a:solidFill>
                <a:highlight>
                  <a:srgbClr val="B7DB20"/>
                </a:highlight>
                <a:latin typeface="Archivo"/>
                <a:ea typeface="Archivo"/>
                <a:cs typeface="Archivo"/>
                <a:sym typeface="Archivo"/>
              </a:rPr>
              <a:t>Actividad 2: “Entrevistas cruzadas”</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Se forman parejas aleatorias. Cada estudiante entrevista al otro utilizando un cuestionario con preguntas disparadoras (nombre, gustos, algo que le gusta leer o mirar, un sueño).</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Mientras escucha, cada estudiante completa </a:t>
            </a:r>
            <a:r>
              <a:rPr b="1" lang="es">
                <a:solidFill>
                  <a:schemeClr val="dk1"/>
                </a:solidFill>
                <a:latin typeface="Archivo"/>
                <a:ea typeface="Archivo"/>
                <a:cs typeface="Archivo"/>
                <a:sym typeface="Archivo"/>
              </a:rPr>
              <a:t>un punteo con palabras clave (escritura intermedia)</a:t>
            </a:r>
            <a:r>
              <a:rPr lang="es">
                <a:solidFill>
                  <a:schemeClr val="dk1"/>
                </a:solidFill>
                <a:latin typeface="Archivo"/>
                <a:ea typeface="Archivo"/>
                <a:cs typeface="Archivo"/>
                <a:sym typeface="Archivo"/>
              </a:rPr>
              <a:t>.</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Luego, cada uno presenta a su compañero/a en voz alta frente al grupo en una exposición de 1 minuto. Se promueve el uso de conectores sugeridos y la eliminación de muletillas</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comunes. Se completa una tarjeta de autoevaluación con formato “semáforo” (verde: lo</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latin typeface="Archivo"/>
                <a:ea typeface="Archivo"/>
                <a:cs typeface="Archivo"/>
                <a:sym typeface="Archivo"/>
              </a:rPr>
              <a:t>logré; amarillo: lo intenté; rojo: necesito ayuda).</a:t>
            </a:r>
            <a:endParaRPr>
              <a:solidFill>
                <a:schemeClr val="dk1"/>
              </a:solidFill>
              <a:latin typeface="Archivo"/>
              <a:ea typeface="Archivo"/>
              <a:cs typeface="Archivo"/>
              <a:sym typeface="Archivo"/>
            </a:endParaRPr>
          </a:p>
        </p:txBody>
      </p:sp>
      <p:sp>
        <p:nvSpPr>
          <p:cNvPr id="3362" name="Google Shape;3362;g3a223d00461_0_3644"/>
          <p:cNvSpPr txBox="1"/>
          <p:nvPr/>
        </p:nvSpPr>
        <p:spPr>
          <a:xfrm>
            <a:off x="0" y="0"/>
            <a:ext cx="679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6" name="Shape 3366"/>
        <p:cNvGrpSpPr/>
        <p:nvPr/>
      </p:nvGrpSpPr>
      <p:grpSpPr>
        <a:xfrm>
          <a:off x="0" y="0"/>
          <a:ext cx="0" cy="0"/>
          <a:chOff x="0" y="0"/>
          <a:chExt cx="0" cy="0"/>
        </a:xfrm>
      </p:grpSpPr>
      <p:sp>
        <p:nvSpPr>
          <p:cNvPr id="3367" name="Google Shape;3367;g3a223d00461_0_365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g3a223d00461_0_3652"/>
          <p:cNvSpPr/>
          <p:nvPr/>
        </p:nvSpPr>
        <p:spPr>
          <a:xfrm>
            <a:off x="7058700" y="127625"/>
            <a:ext cx="1460676" cy="206450"/>
          </a:xfrm>
          <a:prstGeom prst="rect">
            <a:avLst/>
          </a:prstGeom>
          <a:noFill/>
          <a:ln>
            <a:noFill/>
          </a:ln>
        </p:spPr>
      </p:sp>
      <p:sp>
        <p:nvSpPr>
          <p:cNvPr id="3369" name="Google Shape;3369;g3a223d00461_0_3652"/>
          <p:cNvSpPr txBox="1"/>
          <p:nvPr/>
        </p:nvSpPr>
        <p:spPr>
          <a:xfrm>
            <a:off x="191950" y="542000"/>
            <a:ext cx="8849400" cy="4517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b="1" lang="es">
                <a:solidFill>
                  <a:schemeClr val="dk1"/>
                </a:solidFill>
                <a:highlight>
                  <a:srgbClr val="B7DB20"/>
                </a:highlight>
                <a:latin typeface="Archivo"/>
                <a:ea typeface="Archivo"/>
                <a:cs typeface="Archivo"/>
                <a:sym typeface="Archivo"/>
              </a:rPr>
              <a:t>Actividad 3: “Escuchamos narraciones”:</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Tuvimos la oportunidad de recibir a Juan Tapia, narrador oral del Proyecto Escuelas Lectoras del Ministerio de Educación. Su visita fue clave para enriquecer el abordaje del eje, ya que permitió ofrecer a los/as estudiantes un modelo genuino y significativo de expresión oral, basado en la narración, la escucha atenta y el vínculo emocional con el relato. La experiencia con Juan Tapia ayudó a sensibilizar al grupo, ampliar su idea sobre lo que implica “contar una historia” y valorar la oralidad como una forma de arte, comunicación y memoria colectiva.</a:t>
            </a:r>
            <a:endParaRPr>
              <a:solidFill>
                <a:schemeClr val="dk1"/>
              </a:solidFill>
              <a:highlight>
                <a:schemeClr val="lt1"/>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b="1" lang="es">
                <a:solidFill>
                  <a:schemeClr val="dk1"/>
                </a:solidFill>
                <a:highlight>
                  <a:srgbClr val="B7DB20"/>
                </a:highlight>
                <a:latin typeface="Archivo"/>
                <a:ea typeface="Archivo"/>
                <a:cs typeface="Archivo"/>
                <a:sym typeface="Archivo"/>
              </a:rPr>
              <a:t>Actividad 4: “Contamos un mito griego como si se lo contáramos a un amigo”:</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La actividad “Contamos un mito griego como si se lo contáramos a un amigo”</a:t>
            </a:r>
            <a:endParaRPr>
              <a:solidFill>
                <a:schemeClr val="dk1"/>
              </a:solidFill>
              <a:highlight>
                <a:schemeClr val="lt1"/>
              </a:highlight>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A partir de la lectura y análisis de un mito griego, los/as estudiantes deben grabar un audio en el que lo narren con sus propias palabras, empleando un tono claro, cercano y expresivo. La propuesta</a:t>
            </a:r>
            <a:endParaRPr>
              <a:solidFill>
                <a:schemeClr val="dk1"/>
              </a:solidFill>
              <a:highlight>
                <a:schemeClr val="lt1"/>
              </a:highlight>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promueve el uso de escrituras intermedias como guiones o punteos previos a la exposición, permite relevar el nivel de organización del discurso (inicio, desarrollo y cierre), el uso de vocabulario adecuado, la presencia o no de muletillas, y la cohesión del relato, respondiendo así a los desempeños priorizados. Al situar la narración en una situación comunicativa significativa y cotidiana se favorece una primera aproximación a la planificación oral.   </a:t>
            </a:r>
            <a:r>
              <a:rPr lang="es">
                <a:solidFill>
                  <a:schemeClr val="dk1"/>
                </a:solidFill>
                <a:highlight>
                  <a:schemeClr val="lt1"/>
                </a:highlight>
              </a:rPr>
              <a:t>                                                                                                                          </a:t>
            </a:r>
            <a:r>
              <a:rPr lang="es" sz="1500">
                <a:solidFill>
                  <a:schemeClr val="dk1"/>
                </a:solidFill>
                <a:highlight>
                  <a:schemeClr val="lt1"/>
                </a:highlight>
              </a:rPr>
              <a:t> </a:t>
            </a:r>
            <a:r>
              <a:rPr b="1" lang="es" sz="1500" u="sng">
                <a:solidFill>
                  <a:srgbClr val="38761D"/>
                </a:solidFill>
                <a:highlight>
                  <a:schemeClr val="lt1"/>
                </a:highlight>
                <a:latin typeface="Archivo"/>
                <a:ea typeface="Archivo"/>
                <a:cs typeface="Archivo"/>
                <a:sym typeface="Archivo"/>
                <a:hlinkClick r:id="rId3">
                  <a:extLst>
                    <a:ext uri="{A12FA001-AC4F-418D-AE19-62706E023703}">
                      <ahyp:hlinkClr val="tx"/>
                    </a:ext>
                  </a:extLst>
                </a:hlinkClick>
              </a:rPr>
              <a:t>Contamos un mito</a:t>
            </a:r>
            <a:endParaRPr sz="1500">
              <a:solidFill>
                <a:schemeClr val="dk1"/>
              </a:solidFill>
            </a:endParaRPr>
          </a:p>
        </p:txBody>
      </p:sp>
      <p:sp>
        <p:nvSpPr>
          <p:cNvPr id="3370" name="Google Shape;3370;g3a223d00461_0_3652"/>
          <p:cNvSpPr txBox="1"/>
          <p:nvPr/>
        </p:nvSpPr>
        <p:spPr>
          <a:xfrm>
            <a:off x="0" y="0"/>
            <a:ext cx="679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4" name="Shape 3374"/>
        <p:cNvGrpSpPr/>
        <p:nvPr/>
      </p:nvGrpSpPr>
      <p:grpSpPr>
        <a:xfrm>
          <a:off x="0" y="0"/>
          <a:ext cx="0" cy="0"/>
          <a:chOff x="0" y="0"/>
          <a:chExt cx="0" cy="0"/>
        </a:xfrm>
      </p:grpSpPr>
      <p:sp>
        <p:nvSpPr>
          <p:cNvPr id="3375" name="Google Shape;3375;g3a223d00461_0_365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g3a223d00461_0_3659"/>
          <p:cNvSpPr/>
          <p:nvPr/>
        </p:nvSpPr>
        <p:spPr>
          <a:xfrm>
            <a:off x="7085500" y="127625"/>
            <a:ext cx="1460676" cy="206450"/>
          </a:xfrm>
          <a:prstGeom prst="rect">
            <a:avLst/>
          </a:prstGeom>
          <a:noFill/>
          <a:ln>
            <a:noFill/>
          </a:ln>
        </p:spPr>
      </p:sp>
      <p:sp>
        <p:nvSpPr>
          <p:cNvPr id="3377" name="Google Shape;3377;g3a223d00461_0_3659"/>
          <p:cNvSpPr txBox="1"/>
          <p:nvPr/>
        </p:nvSpPr>
        <p:spPr>
          <a:xfrm>
            <a:off x="134000" y="461700"/>
            <a:ext cx="8765100" cy="456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
                <a:solidFill>
                  <a:schemeClr val="dk1"/>
                </a:solidFill>
                <a:highlight>
                  <a:srgbClr val="B7DB20"/>
                </a:highlight>
                <a:latin typeface="Archivo"/>
                <a:ea typeface="Archivo"/>
                <a:cs typeface="Archivo"/>
                <a:sym typeface="Archivo"/>
              </a:rPr>
              <a:t>Actividad 5:  “Inventamos un mito de creación para nuestra isla ficticia”</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Esta actividad forma parte de un proyecto interdisciplinario del Taller Areal de Ciencias Sociales, en el que los/as estudiantes crearon una isla ficticia con nombre, ubicación, características físicas, símbolos y cultura. Como parte de ese universo inventado, ahora deberán crear un mito fundacional que explique el origen de la isla y de sus primeros habitantes.</a:t>
            </a:r>
            <a:endParaRPr>
              <a:solidFill>
                <a:schemeClr val="dk1"/>
              </a:solidFill>
              <a:highlight>
                <a:schemeClr val="lt1"/>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Luego podrán contar su mito a sus compañeros y grabarlo como audio.</a:t>
            </a:r>
            <a:endParaRPr>
              <a:solidFill>
                <a:schemeClr val="dk1"/>
              </a:solidFill>
              <a:highlight>
                <a:schemeClr val="lt1"/>
              </a:highlight>
              <a:latin typeface="Archivo"/>
              <a:ea typeface="Archivo"/>
              <a:cs typeface="Archivo"/>
              <a:sym typeface="Archivo"/>
            </a:endParaRPr>
          </a:p>
          <a:p>
            <a:pPr indent="0" lvl="0" marL="0" rtl="0" algn="ctr">
              <a:spcBef>
                <a:spcPts val="0"/>
              </a:spcBef>
              <a:spcAft>
                <a:spcPts val="0"/>
              </a:spcAft>
              <a:buClr>
                <a:schemeClr val="dk1"/>
              </a:buClr>
              <a:buSzPts val="1100"/>
              <a:buFont typeface="Arial"/>
              <a:buNone/>
            </a:pPr>
            <a:r>
              <a:rPr b="1" lang="es" sz="1600" u="sng">
                <a:solidFill>
                  <a:srgbClr val="38761D"/>
                </a:solidFill>
                <a:highlight>
                  <a:schemeClr val="lt1"/>
                </a:highlight>
                <a:latin typeface="Archivo"/>
                <a:ea typeface="Archivo"/>
                <a:cs typeface="Archivo"/>
                <a:sym typeface="Archivo"/>
                <a:hlinkClick r:id="rId3">
                  <a:extLst>
                    <a:ext uri="{A12FA001-AC4F-418D-AE19-62706E023703}">
                      <ahyp:hlinkClr val="tx"/>
                    </a:ext>
                  </a:extLst>
                </a:hlinkClick>
              </a:rPr>
              <a:t>Mitos inventados</a:t>
            </a:r>
            <a:endParaRPr b="1" sz="1600">
              <a:solidFill>
                <a:srgbClr val="38761D"/>
              </a:solidFill>
              <a:highlight>
                <a:schemeClr val="lt1"/>
              </a:highlight>
              <a:latin typeface="Archivo"/>
              <a:ea typeface="Archivo"/>
              <a:cs typeface="Archivo"/>
              <a:sym typeface="Archivo"/>
            </a:endParaRPr>
          </a:p>
          <a:p>
            <a:pPr indent="0" lvl="0" marL="0" rtl="0" algn="just">
              <a:spcBef>
                <a:spcPts val="0"/>
              </a:spcBef>
              <a:spcAft>
                <a:spcPts val="0"/>
              </a:spcAft>
              <a:buClr>
                <a:schemeClr val="dk1"/>
              </a:buClr>
              <a:buSzPts val="1100"/>
              <a:buFont typeface="Arial"/>
              <a:buNone/>
            </a:pPr>
            <a:r>
              <a:t/>
            </a:r>
            <a:endParaRPr>
              <a:solidFill>
                <a:schemeClr val="dk1"/>
              </a:solidFill>
              <a:highlight>
                <a:schemeClr val="lt1"/>
              </a:highlight>
              <a:latin typeface="Archivo"/>
              <a:ea typeface="Archivo"/>
              <a:cs typeface="Archivo"/>
              <a:sym typeface="Archivo"/>
            </a:endParaRPr>
          </a:p>
          <a:p>
            <a:pPr indent="0" lvl="0" marL="0" rtl="0" algn="just">
              <a:spcBef>
                <a:spcPts val="1000"/>
              </a:spcBef>
              <a:spcAft>
                <a:spcPts val="0"/>
              </a:spcAft>
              <a:buClr>
                <a:schemeClr val="dk1"/>
              </a:buClr>
              <a:buSzPts val="1100"/>
              <a:buFont typeface="Arial"/>
              <a:buNone/>
            </a:pPr>
            <a:r>
              <a:rPr b="1" lang="es">
                <a:solidFill>
                  <a:schemeClr val="dk1"/>
                </a:solidFill>
                <a:highlight>
                  <a:srgbClr val="B7DB20"/>
                </a:highlight>
                <a:latin typeface="Archivo"/>
                <a:ea typeface="Archivo"/>
                <a:cs typeface="Archivo"/>
                <a:sym typeface="Archivo"/>
              </a:rPr>
              <a:t>Actividad 6: “Historias que habitan nuestro entorno escolar”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Los/as estudiantes de 1°5° exploran el aula histórica de la escuela como espacio cargado de memoria y significado. A partir de una visita guiada, observan objetos, imágenes y sensaciones que disparan preguntas, recuerdos y ficciones. La propuesta incluye diversas opciones de producción escrita (cartas imaginarias, relatos, microrrelatos, monólogos), y culmina con una lectura en voz alta de los textos, que puede realizar el/la propio/a autor/a u otro/a compañero/a, acompañada por</a:t>
            </a:r>
            <a:endParaRPr>
              <a:solidFill>
                <a:schemeClr val="dk1"/>
              </a:solidFill>
              <a:highlight>
                <a:schemeClr val="lt1"/>
              </a:highlight>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highlight>
                  <a:schemeClr val="lt1"/>
                </a:highlight>
                <a:latin typeface="Archivo"/>
                <a:ea typeface="Archivo"/>
                <a:cs typeface="Archivo"/>
                <a:sym typeface="Archivo"/>
              </a:rPr>
              <a:t>sonidos o música creada en clase.                                                                                                                   </a:t>
            </a:r>
            <a:endParaRPr>
              <a:solidFill>
                <a:schemeClr val="dk1"/>
              </a:solidFill>
              <a:highlight>
                <a:schemeClr val="lt1"/>
              </a:highlight>
              <a:latin typeface="Archivo"/>
              <a:ea typeface="Archivo"/>
              <a:cs typeface="Archivo"/>
              <a:sym typeface="Archivo"/>
            </a:endParaRPr>
          </a:p>
          <a:p>
            <a:pPr indent="0" lvl="0" marL="0" rtl="0" algn="ctr">
              <a:spcBef>
                <a:spcPts val="0"/>
              </a:spcBef>
              <a:spcAft>
                <a:spcPts val="0"/>
              </a:spcAft>
              <a:buClr>
                <a:schemeClr val="dk1"/>
              </a:buClr>
              <a:buSzPts val="1100"/>
              <a:buFont typeface="Arial"/>
              <a:buNone/>
            </a:pPr>
            <a:r>
              <a:rPr b="1" lang="es" sz="1600" u="sng">
                <a:solidFill>
                  <a:srgbClr val="38761D"/>
                </a:solidFill>
                <a:latin typeface="Archivo"/>
                <a:ea typeface="Archivo"/>
                <a:cs typeface="Archivo"/>
                <a:sym typeface="Archivo"/>
                <a:hlinkClick r:id="rId4">
                  <a:extLst>
                    <a:ext uri="{A12FA001-AC4F-418D-AE19-62706E023703}">
                      <ahyp:hlinkClr val="tx"/>
                    </a:ext>
                  </a:extLst>
                </a:hlinkClick>
              </a:rPr>
              <a:t>Memoria</a:t>
            </a:r>
            <a:endParaRPr b="1" sz="1600">
              <a:solidFill>
                <a:srgbClr val="38761D"/>
              </a:solidFill>
              <a:latin typeface="Archivo"/>
              <a:ea typeface="Archivo"/>
              <a:cs typeface="Archivo"/>
              <a:sym typeface="Archivo"/>
            </a:endParaRPr>
          </a:p>
        </p:txBody>
      </p:sp>
      <p:sp>
        <p:nvSpPr>
          <p:cNvPr id="3378" name="Google Shape;3378;g3a223d00461_0_3659"/>
          <p:cNvSpPr txBox="1"/>
          <p:nvPr/>
        </p:nvSpPr>
        <p:spPr>
          <a:xfrm>
            <a:off x="0" y="0"/>
            <a:ext cx="679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latin typeface="Archivo"/>
                <a:ea typeface="Archivo"/>
                <a:cs typeface="Archivo"/>
                <a:sym typeface="Archivo"/>
              </a:rPr>
              <a:t>Decir y escuchar: enseñar oralidad como práctica situada</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382" name="Shape 3382"/>
        <p:cNvGrpSpPr/>
        <p:nvPr/>
      </p:nvGrpSpPr>
      <p:grpSpPr>
        <a:xfrm>
          <a:off x="0" y="0"/>
          <a:ext cx="0" cy="0"/>
          <a:chOff x="0" y="0"/>
          <a:chExt cx="0" cy="0"/>
        </a:xfrm>
      </p:grpSpPr>
      <p:pic>
        <p:nvPicPr>
          <p:cNvPr id="3383" name="Google Shape;3383;g3a223d00461_0_366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384" name="Google Shape;3384;g3a223d00461_0_3666"/>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3385" name="Google Shape;3385;g3a223d00461_0_3666"/>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3386" name="Google Shape;3386;g3a223d00461_0_3666"/>
          <p:cNvGrpSpPr/>
          <p:nvPr/>
        </p:nvGrpSpPr>
        <p:grpSpPr>
          <a:xfrm>
            <a:off x="5593901" y="630949"/>
            <a:ext cx="3189350" cy="1336365"/>
            <a:chOff x="5974609" y="421177"/>
            <a:chExt cx="3189350" cy="1336365"/>
          </a:xfrm>
        </p:grpSpPr>
        <p:grpSp>
          <p:nvGrpSpPr>
            <p:cNvPr id="3387" name="Google Shape;3387;g3a223d00461_0_3666"/>
            <p:cNvGrpSpPr/>
            <p:nvPr/>
          </p:nvGrpSpPr>
          <p:grpSpPr>
            <a:xfrm rot="5400000">
              <a:off x="7873551" y="-202767"/>
              <a:ext cx="666463" cy="1914351"/>
              <a:chOff x="2405075" y="2171775"/>
              <a:chExt cx="633400" cy="1900100"/>
            </a:xfrm>
          </p:grpSpPr>
          <p:cxnSp>
            <p:nvCxnSpPr>
              <p:cNvPr id="3388" name="Google Shape;3388;g3a223d00461_0_36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89" name="Google Shape;3389;g3a223d00461_0_36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90" name="Google Shape;3390;g3a223d00461_0_36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91" name="Google Shape;3391;g3a223d00461_0_36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92" name="Google Shape;3392;g3a223d00461_0_36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93" name="Google Shape;3393;g3a223d00461_0_36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4" name="Google Shape;3394;g3a223d00461_0_36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395" name="Google Shape;3395;g3a223d00461_0_36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96" name="Google Shape;3396;g3a223d00461_0_36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7" name="Google Shape;3397;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8" name="Google Shape;3398;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9" name="Google Shape;3399;g3a223d00461_0_36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00" name="Google Shape;3400;g3a223d00461_0_36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01" name="Google Shape;3401;g3a223d00461_0_36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02" name="Google Shape;3402;g3a223d00461_0_36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03" name="Google Shape;3403;g3a223d00461_0_3666"/>
            <p:cNvGrpSpPr/>
            <p:nvPr/>
          </p:nvGrpSpPr>
          <p:grpSpPr>
            <a:xfrm rot="5400000">
              <a:off x="7873551" y="467135"/>
              <a:ext cx="666463" cy="1914351"/>
              <a:chOff x="2405075" y="2171775"/>
              <a:chExt cx="633400" cy="1900100"/>
            </a:xfrm>
          </p:grpSpPr>
          <p:cxnSp>
            <p:nvCxnSpPr>
              <p:cNvPr id="3404" name="Google Shape;3404;g3a223d00461_0_36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05" name="Google Shape;3405;g3a223d00461_0_36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06" name="Google Shape;3406;g3a223d00461_0_36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07" name="Google Shape;3407;g3a223d00461_0_36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08" name="Google Shape;3408;g3a223d00461_0_36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09" name="Google Shape;3409;g3a223d00461_0_36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0" name="Google Shape;3410;g3a223d00461_0_36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411" name="Google Shape;3411;g3a223d00461_0_36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12" name="Google Shape;3412;g3a223d00461_0_36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3" name="Google Shape;3413;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4" name="Google Shape;3414;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5" name="Google Shape;3415;g3a223d00461_0_36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16" name="Google Shape;3416;g3a223d00461_0_36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17" name="Google Shape;3417;g3a223d00461_0_36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8" name="Google Shape;3418;g3a223d00461_0_36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19" name="Google Shape;3419;g3a223d00461_0_3666"/>
            <p:cNvGrpSpPr/>
            <p:nvPr/>
          </p:nvGrpSpPr>
          <p:grpSpPr>
            <a:xfrm rot="5400000">
              <a:off x="6598552" y="-202767"/>
              <a:ext cx="666463" cy="1914351"/>
              <a:chOff x="2405075" y="2171775"/>
              <a:chExt cx="633400" cy="1900100"/>
            </a:xfrm>
          </p:grpSpPr>
          <p:cxnSp>
            <p:nvCxnSpPr>
              <p:cNvPr id="3420" name="Google Shape;3420;g3a223d00461_0_36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21" name="Google Shape;3421;g3a223d00461_0_36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22" name="Google Shape;3422;g3a223d00461_0_36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23" name="Google Shape;3423;g3a223d00461_0_36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24" name="Google Shape;3424;g3a223d00461_0_36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25" name="Google Shape;3425;g3a223d00461_0_36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426" name="Google Shape;3426;g3a223d00461_0_36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427" name="Google Shape;3427;g3a223d00461_0_36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28" name="Google Shape;3428;g3a223d00461_0_36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429" name="Google Shape;3429;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30" name="Google Shape;3430;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31" name="Google Shape;3431;g3a223d00461_0_36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32" name="Google Shape;3432;g3a223d00461_0_36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33" name="Google Shape;3433;g3a223d00461_0_36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34" name="Google Shape;3434;g3a223d00461_0_36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35" name="Google Shape;3435;g3a223d00461_0_3666"/>
            <p:cNvGrpSpPr/>
            <p:nvPr/>
          </p:nvGrpSpPr>
          <p:grpSpPr>
            <a:xfrm rot="5400000">
              <a:off x="6598552" y="467135"/>
              <a:ext cx="666463" cy="1914351"/>
              <a:chOff x="2405075" y="2171775"/>
              <a:chExt cx="633400" cy="1900100"/>
            </a:xfrm>
          </p:grpSpPr>
          <p:cxnSp>
            <p:nvCxnSpPr>
              <p:cNvPr id="3436" name="Google Shape;3436;g3a223d00461_0_36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37" name="Google Shape;3437;g3a223d00461_0_36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38" name="Google Shape;3438;g3a223d00461_0_36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39" name="Google Shape;3439;g3a223d00461_0_36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40" name="Google Shape;3440;g3a223d00461_0_36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41" name="Google Shape;3441;g3a223d00461_0_36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2" name="Google Shape;3442;g3a223d00461_0_36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443" name="Google Shape;3443;g3a223d00461_0_36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44" name="Google Shape;3444;g3a223d00461_0_36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5" name="Google Shape;3445;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6" name="Google Shape;3446;g3a223d00461_0_36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7" name="Google Shape;3447;g3a223d00461_0_36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48" name="Google Shape;3448;g3a223d00461_0_36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49" name="Google Shape;3449;g3a223d00461_0_36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50" name="Google Shape;3450;g3a223d00461_0_36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451" name="Google Shape;3451;g3a223d00461_0_3666"/>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g3a223d00461_0_3666"/>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g3a223d00461_0_3666"/>
          <p:cNvSpPr txBox="1"/>
          <p:nvPr/>
        </p:nvSpPr>
        <p:spPr>
          <a:xfrm rot="-152977">
            <a:off x="2171892" y="1683958"/>
            <a:ext cx="4997247" cy="159758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lang="es" sz="2600">
                <a:solidFill>
                  <a:schemeClr val="dk1"/>
                </a:solidFill>
              </a:rPr>
              <a:t>La implementación de un plan en el proceso de escritura</a:t>
            </a:r>
            <a:endParaRPr b="1" i="0" sz="26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3454" name="Google Shape;3454;g3a223d00461_0_3666"/>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3455" name="Google Shape;3455;g3a223d00461_0_3666"/>
          <p:cNvSpPr txBox="1"/>
          <p:nvPr/>
        </p:nvSpPr>
        <p:spPr>
          <a:xfrm rot="-129245">
            <a:off x="254034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700">
                <a:latin typeface="Archivo"/>
                <a:ea typeface="Archivo"/>
                <a:cs typeface="Archivo"/>
                <a:sym typeface="Archivo"/>
              </a:rPr>
              <a:t>Ramona Butinger  - Escuela 12 D.E. 16</a:t>
            </a:r>
            <a:endParaRPr b="0" i="0" sz="1700" u="none" cap="none" strike="noStrike">
              <a:solidFill>
                <a:srgbClr val="000000"/>
              </a:solidFill>
              <a:latin typeface="Archivo"/>
              <a:ea typeface="Archivo"/>
              <a:cs typeface="Archivo"/>
              <a:sym typeface="Archiv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9" name="Shape 3459"/>
        <p:cNvGrpSpPr/>
        <p:nvPr/>
      </p:nvGrpSpPr>
      <p:grpSpPr>
        <a:xfrm>
          <a:off x="0" y="0"/>
          <a:ext cx="0" cy="0"/>
          <a:chOff x="0" y="0"/>
          <a:chExt cx="0" cy="0"/>
        </a:xfrm>
      </p:grpSpPr>
      <p:grpSp>
        <p:nvGrpSpPr>
          <p:cNvPr id="3460" name="Google Shape;3460;g3a223d00461_0_3742"/>
          <p:cNvGrpSpPr/>
          <p:nvPr/>
        </p:nvGrpSpPr>
        <p:grpSpPr>
          <a:xfrm>
            <a:off x="-342233" y="3350399"/>
            <a:ext cx="3189350" cy="1336365"/>
            <a:chOff x="5974609" y="421177"/>
            <a:chExt cx="3189350" cy="1336365"/>
          </a:xfrm>
        </p:grpSpPr>
        <p:grpSp>
          <p:nvGrpSpPr>
            <p:cNvPr id="3461" name="Google Shape;3461;g3a223d00461_0_3742"/>
            <p:cNvGrpSpPr/>
            <p:nvPr/>
          </p:nvGrpSpPr>
          <p:grpSpPr>
            <a:xfrm rot="5400000">
              <a:off x="7873551" y="-202767"/>
              <a:ext cx="666463" cy="1914351"/>
              <a:chOff x="2405075" y="2171775"/>
              <a:chExt cx="633400" cy="1900100"/>
            </a:xfrm>
          </p:grpSpPr>
          <p:cxnSp>
            <p:nvCxnSpPr>
              <p:cNvPr id="3462" name="Google Shape;3462;g3a223d00461_0_37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3" name="Google Shape;3463;g3a223d00461_0_37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4" name="Google Shape;3464;g3a223d00461_0_37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5" name="Google Shape;3465;g3a223d00461_0_37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6" name="Google Shape;3466;g3a223d00461_0_37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7" name="Google Shape;3467;g3a223d00461_0_37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8" name="Google Shape;3468;g3a223d00461_0_37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9" name="Google Shape;3469;g3a223d00461_0_37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70" name="Google Shape;3470;g3a223d00461_0_37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1" name="Google Shape;3471;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2" name="Google Shape;3472;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3" name="Google Shape;3473;g3a223d00461_0_37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74" name="Google Shape;3474;g3a223d00461_0_37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75" name="Google Shape;3475;g3a223d00461_0_37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6" name="Google Shape;3476;g3a223d00461_0_37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77" name="Google Shape;3477;g3a223d00461_0_3742"/>
            <p:cNvGrpSpPr/>
            <p:nvPr/>
          </p:nvGrpSpPr>
          <p:grpSpPr>
            <a:xfrm rot="5400000">
              <a:off x="7873551" y="467135"/>
              <a:ext cx="666463" cy="1914351"/>
              <a:chOff x="2405075" y="2171775"/>
              <a:chExt cx="633400" cy="1900100"/>
            </a:xfrm>
          </p:grpSpPr>
          <p:cxnSp>
            <p:nvCxnSpPr>
              <p:cNvPr id="3478" name="Google Shape;3478;g3a223d00461_0_37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79" name="Google Shape;3479;g3a223d00461_0_37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0" name="Google Shape;3480;g3a223d00461_0_37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1" name="Google Shape;3481;g3a223d00461_0_37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2" name="Google Shape;3482;g3a223d00461_0_37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3" name="Google Shape;3483;g3a223d00461_0_37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84" name="Google Shape;3484;g3a223d00461_0_37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85" name="Google Shape;3485;g3a223d00461_0_37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86" name="Google Shape;3486;g3a223d00461_0_37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87" name="Google Shape;3487;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88" name="Google Shape;3488;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89" name="Google Shape;3489;g3a223d00461_0_37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0" name="Google Shape;3490;g3a223d00461_0_37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1" name="Google Shape;3491;g3a223d00461_0_37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2" name="Google Shape;3492;g3a223d00461_0_37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93" name="Google Shape;3493;g3a223d00461_0_3742"/>
            <p:cNvGrpSpPr/>
            <p:nvPr/>
          </p:nvGrpSpPr>
          <p:grpSpPr>
            <a:xfrm rot="5400000">
              <a:off x="6598552" y="-202767"/>
              <a:ext cx="666463" cy="1914351"/>
              <a:chOff x="2405075" y="2171775"/>
              <a:chExt cx="633400" cy="1900100"/>
            </a:xfrm>
          </p:grpSpPr>
          <p:cxnSp>
            <p:nvCxnSpPr>
              <p:cNvPr id="3494" name="Google Shape;3494;g3a223d00461_0_37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95" name="Google Shape;3495;g3a223d00461_0_37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96" name="Google Shape;3496;g3a223d00461_0_37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97" name="Google Shape;3497;g3a223d00461_0_37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98" name="Google Shape;3498;g3a223d00461_0_37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99" name="Google Shape;3499;g3a223d00461_0_37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00" name="Google Shape;3500;g3a223d00461_0_37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01" name="Google Shape;3501;g3a223d00461_0_37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02" name="Google Shape;3502;g3a223d00461_0_37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03" name="Google Shape;3503;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04" name="Google Shape;3504;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05" name="Google Shape;3505;g3a223d00461_0_37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06" name="Google Shape;3506;g3a223d00461_0_37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07" name="Google Shape;3507;g3a223d00461_0_37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08" name="Google Shape;3508;g3a223d00461_0_37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509" name="Google Shape;3509;g3a223d00461_0_3742"/>
            <p:cNvGrpSpPr/>
            <p:nvPr/>
          </p:nvGrpSpPr>
          <p:grpSpPr>
            <a:xfrm rot="5400000">
              <a:off x="6598552" y="467135"/>
              <a:ext cx="666463" cy="1914351"/>
              <a:chOff x="2405075" y="2171775"/>
              <a:chExt cx="633400" cy="1900100"/>
            </a:xfrm>
          </p:grpSpPr>
          <p:cxnSp>
            <p:nvCxnSpPr>
              <p:cNvPr id="3510" name="Google Shape;3510;g3a223d00461_0_37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11" name="Google Shape;3511;g3a223d00461_0_37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12" name="Google Shape;3512;g3a223d00461_0_37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13" name="Google Shape;3513;g3a223d00461_0_37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14" name="Google Shape;3514;g3a223d00461_0_37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15" name="Google Shape;3515;g3a223d00461_0_37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16" name="Google Shape;3516;g3a223d00461_0_37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17" name="Google Shape;3517;g3a223d00461_0_37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18" name="Google Shape;3518;g3a223d00461_0_37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19" name="Google Shape;3519;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20" name="Google Shape;3520;g3a223d00461_0_37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21" name="Google Shape;3521;g3a223d00461_0_37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22" name="Google Shape;3522;g3a223d00461_0_37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23" name="Google Shape;3523;g3a223d00461_0_37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24" name="Google Shape;3524;g3a223d00461_0_37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525" name="Google Shape;3525;g3a223d00461_0_374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g3a223d00461_0_3742"/>
          <p:cNvSpPr txBox="1"/>
          <p:nvPr/>
        </p:nvSpPr>
        <p:spPr>
          <a:xfrm>
            <a:off x="38825" y="3980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900">
                <a:highlight>
                  <a:srgbClr val="B7DB20"/>
                </a:highlight>
                <a:latin typeface="Archivo ExtraBold"/>
                <a:ea typeface="Archivo ExtraBold"/>
                <a:cs typeface="Archivo ExtraBold"/>
                <a:sym typeface="Archivo ExtraBold"/>
              </a:rPr>
              <a:t>Contexto</a:t>
            </a:r>
            <a:endParaRPr b="0" i="0" sz="3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527" name="Google Shape;3527;g3a223d00461_0_3742"/>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3528" name="Google Shape;3528;g3a223d00461_0_3742"/>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pic>
        <p:nvPicPr>
          <p:cNvPr id="3529" name="Google Shape;3529;g3a223d00461_0_3742" title="Captura de pantalla 2025-11-04 a la(s) 7.06.30 p. m..png"/>
          <p:cNvPicPr preferRelativeResize="0"/>
          <p:nvPr/>
        </p:nvPicPr>
        <p:blipFill>
          <a:blip r:embed="rId4">
            <a:alphaModFix/>
          </a:blip>
          <a:stretch>
            <a:fillRect/>
          </a:stretch>
        </p:blipFill>
        <p:spPr>
          <a:xfrm>
            <a:off x="185225" y="1476214"/>
            <a:ext cx="2515500" cy="2285161"/>
          </a:xfrm>
          <a:prstGeom prst="rect">
            <a:avLst/>
          </a:prstGeom>
          <a:noFill/>
          <a:ln>
            <a:noFill/>
          </a:ln>
        </p:spPr>
      </p:pic>
      <p:sp>
        <p:nvSpPr>
          <p:cNvPr id="3530" name="Google Shape;3530;g3a223d00461_0_3742"/>
          <p:cNvSpPr/>
          <p:nvPr/>
        </p:nvSpPr>
        <p:spPr>
          <a:xfrm>
            <a:off x="3442558" y="752319"/>
            <a:ext cx="2447700" cy="3852900"/>
          </a:xfrm>
          <a:prstGeom prst="roundRect">
            <a:avLst>
              <a:gd fmla="val 4744" name="adj"/>
            </a:avLst>
          </a:prstGeom>
          <a:gradFill>
            <a:gsLst>
              <a:gs pos="0">
                <a:srgbClr val="D5EE28"/>
              </a:gs>
              <a:gs pos="100000">
                <a:srgbClr val="086151"/>
              </a:gs>
            </a:gsLst>
            <a:lin ang="18900044" scaled="0"/>
          </a:gra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3531" name="Google Shape;3531;g3a223d00461_0_3742"/>
          <p:cNvSpPr/>
          <p:nvPr/>
        </p:nvSpPr>
        <p:spPr>
          <a:xfrm>
            <a:off x="2950800" y="601600"/>
            <a:ext cx="2808300" cy="3852900"/>
          </a:xfrm>
          <a:prstGeom prst="roundRect">
            <a:avLst>
              <a:gd fmla="val 4744" name="adj"/>
            </a:avLst>
          </a:prstGeom>
          <a:solidFill>
            <a:srgbClr val="FFFFFF"/>
          </a:solidFill>
          <a:ln cap="flat" cmpd="sng" w="11850">
            <a:solidFill>
              <a:srgbClr val="CCCCCC"/>
            </a:solidFill>
            <a:prstDash val="solid"/>
            <a:round/>
            <a:headEnd len="sm" w="sm" type="none"/>
            <a:tailEnd len="sm" w="sm" type="none"/>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3532" name="Google Shape;3532;g3a223d00461_0_3742"/>
          <p:cNvSpPr/>
          <p:nvPr/>
        </p:nvSpPr>
        <p:spPr>
          <a:xfrm>
            <a:off x="6566345" y="720669"/>
            <a:ext cx="2447700" cy="3852900"/>
          </a:xfrm>
          <a:prstGeom prst="roundRect">
            <a:avLst>
              <a:gd fmla="val 4744" name="adj"/>
            </a:avLst>
          </a:prstGeom>
          <a:gradFill>
            <a:gsLst>
              <a:gs pos="0">
                <a:srgbClr val="D5EE28"/>
              </a:gs>
              <a:gs pos="100000">
                <a:srgbClr val="086151"/>
              </a:gs>
            </a:gsLst>
            <a:lin ang="18900044" scaled="0"/>
          </a:gra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3533" name="Google Shape;3533;g3a223d00461_0_3742"/>
          <p:cNvSpPr/>
          <p:nvPr/>
        </p:nvSpPr>
        <p:spPr>
          <a:xfrm>
            <a:off x="6009175" y="569950"/>
            <a:ext cx="2873700" cy="3852900"/>
          </a:xfrm>
          <a:prstGeom prst="roundRect">
            <a:avLst>
              <a:gd fmla="val 4744" name="adj"/>
            </a:avLst>
          </a:prstGeom>
          <a:solidFill>
            <a:srgbClr val="FFFFFF"/>
          </a:solidFill>
          <a:ln cap="flat" cmpd="sng" w="11850">
            <a:solidFill>
              <a:srgbClr val="CCCCCC"/>
            </a:solidFill>
            <a:prstDash val="solid"/>
            <a:round/>
            <a:headEnd len="sm" w="sm" type="none"/>
            <a:tailEnd len="sm" w="sm" type="none"/>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3534" name="Google Shape;3534;g3a223d00461_0_3742"/>
          <p:cNvSpPr txBox="1"/>
          <p:nvPr/>
        </p:nvSpPr>
        <p:spPr>
          <a:xfrm>
            <a:off x="3021700" y="952125"/>
            <a:ext cx="2737500" cy="3150600"/>
          </a:xfrm>
          <a:prstGeom prst="rect">
            <a:avLst/>
          </a:prstGeom>
          <a:noFill/>
          <a:ln>
            <a:noFill/>
          </a:ln>
        </p:spPr>
        <p:txBody>
          <a:bodyPr anchorCtr="0" anchor="t" bIns="113850" lIns="113850" spcFirstLastPara="1" rIns="113850" wrap="square" tIns="113850">
            <a:spAutoFit/>
          </a:bodyPr>
          <a:lstStyle/>
          <a:p>
            <a:pPr indent="0" lvl="0" marL="0" rtl="0" algn="l">
              <a:spcBef>
                <a:spcPts val="0"/>
              </a:spcBef>
              <a:spcAft>
                <a:spcPts val="0"/>
              </a:spcAft>
              <a:buClr>
                <a:schemeClr val="dk1"/>
              </a:buClr>
              <a:buSzPts val="1400"/>
              <a:buFont typeface="Arial"/>
              <a:buNone/>
            </a:pPr>
            <a:r>
              <a:rPr lang="es" sz="1600">
                <a:solidFill>
                  <a:srgbClr val="424242"/>
                </a:solidFill>
                <a:latin typeface="Archivo"/>
                <a:ea typeface="Archivo"/>
                <a:cs typeface="Archivo"/>
                <a:sym typeface="Archivo"/>
              </a:rPr>
              <a:t>Es su primer año trabajando como maestra en la escuela pública. Gracias al acompañamiento del programa encontró nuevos modos de planificar y de llevar a cabo secuencias de lectura y escritura, entre ellas, la implementación del plan de texto. </a:t>
            </a:r>
            <a:endParaRPr sz="1600">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619"/>
              <a:buFont typeface="Arial"/>
              <a:buNone/>
            </a:pPr>
            <a:r>
              <a:t/>
            </a:r>
            <a:endParaRPr sz="1718">
              <a:solidFill>
                <a:srgbClr val="424242"/>
              </a:solidFill>
              <a:latin typeface="Archivo"/>
              <a:ea typeface="Archivo"/>
              <a:cs typeface="Archivo"/>
              <a:sym typeface="Archivo"/>
            </a:endParaRPr>
          </a:p>
        </p:txBody>
      </p:sp>
      <p:sp>
        <p:nvSpPr>
          <p:cNvPr id="3535" name="Google Shape;3535;g3a223d00461_0_3742"/>
          <p:cNvSpPr txBox="1"/>
          <p:nvPr/>
        </p:nvSpPr>
        <p:spPr>
          <a:xfrm>
            <a:off x="6080175" y="947613"/>
            <a:ext cx="2737500" cy="3462300"/>
          </a:xfrm>
          <a:prstGeom prst="rect">
            <a:avLst/>
          </a:prstGeom>
          <a:noFill/>
          <a:ln>
            <a:noFill/>
          </a:ln>
        </p:spPr>
        <p:txBody>
          <a:bodyPr anchorCtr="0" anchor="t" bIns="113850" lIns="113850" spcFirstLastPara="1" rIns="113850" wrap="square" tIns="113850">
            <a:spAutoFit/>
          </a:bodyPr>
          <a:lstStyle/>
          <a:p>
            <a:pPr indent="0" lvl="0" marL="0" rtl="0" algn="l">
              <a:lnSpc>
                <a:spcPct val="115000"/>
              </a:lnSpc>
              <a:spcBef>
                <a:spcPts val="1200"/>
              </a:spcBef>
              <a:spcAft>
                <a:spcPts val="0"/>
              </a:spcAft>
              <a:buClr>
                <a:schemeClr val="dk1"/>
              </a:buClr>
              <a:buSzPts val="1100"/>
              <a:buFont typeface="Arial"/>
              <a:buNone/>
            </a:pPr>
            <a:r>
              <a:rPr lang="es" sz="1600">
                <a:solidFill>
                  <a:schemeClr val="dk1"/>
                </a:solidFill>
                <a:latin typeface="Archivo"/>
                <a:ea typeface="Archivo"/>
                <a:cs typeface="Archivo"/>
                <a:sym typeface="Archivo"/>
              </a:rPr>
              <a:t>Al comienzo hubo que reponer muchos contenidos o darlos de cero. No habían trabajado con escrituras de reseñas ni planes de escritura previamente. </a:t>
            </a:r>
            <a:endParaRPr sz="1600">
              <a:solidFill>
                <a:schemeClr val="dk1"/>
              </a:solidFill>
              <a:latin typeface="Archivo"/>
              <a:ea typeface="Archivo"/>
              <a:cs typeface="Archivo"/>
              <a:sym typeface="Archivo"/>
            </a:endParaRPr>
          </a:p>
          <a:p>
            <a:pPr indent="0" lvl="0" marL="0" rtl="0" algn="l">
              <a:lnSpc>
                <a:spcPct val="115000"/>
              </a:lnSpc>
              <a:spcBef>
                <a:spcPts val="1200"/>
              </a:spcBef>
              <a:spcAft>
                <a:spcPts val="1200"/>
              </a:spcAft>
              <a:buClr>
                <a:schemeClr val="dk1"/>
              </a:buClr>
              <a:buSzPts val="1100"/>
              <a:buFont typeface="Arial"/>
              <a:buNone/>
            </a:pPr>
            <a:r>
              <a:rPr lang="es" sz="1600">
                <a:solidFill>
                  <a:schemeClr val="dk1"/>
                </a:solidFill>
                <a:latin typeface="Archivo"/>
                <a:ea typeface="Archivo"/>
                <a:cs typeface="Archivo"/>
                <a:sym typeface="Archivo"/>
              </a:rPr>
              <a:t>Emocionalmente fue un grupo golpeado por ausencias y recambio docente. </a:t>
            </a:r>
            <a:endParaRPr sz="1600">
              <a:solidFill>
                <a:schemeClr val="dk1"/>
              </a:solidFill>
              <a:latin typeface="Archivo"/>
              <a:ea typeface="Archivo"/>
              <a:cs typeface="Archivo"/>
              <a:sym typeface="Archivo"/>
            </a:endParaRPr>
          </a:p>
        </p:txBody>
      </p:sp>
      <p:sp>
        <p:nvSpPr>
          <p:cNvPr id="3536" name="Google Shape;3536;g3a223d00461_0_3742"/>
          <p:cNvSpPr txBox="1"/>
          <p:nvPr/>
        </p:nvSpPr>
        <p:spPr>
          <a:xfrm>
            <a:off x="3442547" y="387565"/>
            <a:ext cx="1919400" cy="498300"/>
          </a:xfrm>
          <a:prstGeom prst="rect">
            <a:avLst/>
          </a:prstGeom>
          <a:solidFill>
            <a:srgbClr val="B7DB20"/>
          </a:solid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lang="es" sz="1743">
                <a:latin typeface="Archivo"/>
                <a:ea typeface="Archivo"/>
                <a:cs typeface="Archivo"/>
                <a:sym typeface="Archivo"/>
              </a:rPr>
              <a:t>La docente</a:t>
            </a:r>
            <a:endParaRPr b="1" i="0" sz="1743" u="none" cap="none" strike="noStrike">
              <a:solidFill>
                <a:srgbClr val="000000"/>
              </a:solidFill>
              <a:latin typeface="Archivo"/>
              <a:ea typeface="Archivo"/>
              <a:cs typeface="Archivo"/>
              <a:sym typeface="Archivo"/>
            </a:endParaRPr>
          </a:p>
        </p:txBody>
      </p:sp>
      <p:sp>
        <p:nvSpPr>
          <p:cNvPr id="3537" name="Google Shape;3537;g3a223d00461_0_3742"/>
          <p:cNvSpPr txBox="1"/>
          <p:nvPr/>
        </p:nvSpPr>
        <p:spPr>
          <a:xfrm>
            <a:off x="6319725" y="355925"/>
            <a:ext cx="2258400" cy="498300"/>
          </a:xfrm>
          <a:prstGeom prst="rect">
            <a:avLst/>
          </a:prstGeom>
          <a:solidFill>
            <a:srgbClr val="B7DB20"/>
          </a:solid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lang="es" sz="1743">
                <a:latin typeface="Archivo"/>
                <a:ea typeface="Archivo"/>
                <a:cs typeface="Archivo"/>
                <a:sym typeface="Archivo"/>
              </a:rPr>
              <a:t>Los/as estudiantes</a:t>
            </a:r>
            <a:endParaRPr b="1" i="0" sz="1743" u="none" cap="none" strike="noStrike">
              <a:solidFill>
                <a:srgbClr val="000000"/>
              </a:solidFill>
              <a:latin typeface="Archivo"/>
              <a:ea typeface="Archivo"/>
              <a:cs typeface="Archivo"/>
              <a:sym typeface="Archiv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1" name="Shape 3541"/>
        <p:cNvGrpSpPr/>
        <p:nvPr/>
      </p:nvGrpSpPr>
      <p:grpSpPr>
        <a:xfrm>
          <a:off x="0" y="0"/>
          <a:ext cx="0" cy="0"/>
          <a:chOff x="0" y="0"/>
          <a:chExt cx="0" cy="0"/>
        </a:xfrm>
      </p:grpSpPr>
      <p:sp>
        <p:nvSpPr>
          <p:cNvPr id="3542" name="Google Shape;3542;g3a223d00461_0_382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g3a223d00461_0_3823"/>
          <p:cNvSpPr txBox="1"/>
          <p:nvPr/>
        </p:nvSpPr>
        <p:spPr>
          <a:xfrm>
            <a:off x="0" y="187275"/>
            <a:ext cx="7634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900">
                <a:highlight>
                  <a:srgbClr val="B7DB20"/>
                </a:highlight>
                <a:latin typeface="Archivo ExtraBold"/>
                <a:ea typeface="Archivo ExtraBold"/>
                <a:cs typeface="Archivo ExtraBold"/>
                <a:sym typeface="Archivo ExtraBold"/>
              </a:rPr>
              <a:t>Organización del trabajo realizado</a:t>
            </a:r>
            <a:endParaRPr b="0" i="0" sz="3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544" name="Google Shape;3544;g3a223d00461_0_3823"/>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sp>
        <p:nvSpPr>
          <p:cNvPr id="3545" name="Google Shape;3545;g3a223d00461_0_3823"/>
          <p:cNvSpPr txBox="1"/>
          <p:nvPr/>
        </p:nvSpPr>
        <p:spPr>
          <a:xfrm>
            <a:off x="151050" y="861375"/>
            <a:ext cx="8841900" cy="3648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200"/>
              </a:spcBef>
              <a:spcAft>
                <a:spcPts val="0"/>
              </a:spcAft>
              <a:buClr>
                <a:schemeClr val="dk1"/>
              </a:buClr>
              <a:buSzPts val="1800"/>
              <a:buFont typeface="Times New Roman"/>
              <a:buChar char="❏"/>
            </a:pPr>
            <a:r>
              <a:rPr b="1" lang="es" sz="1800">
                <a:solidFill>
                  <a:schemeClr val="dk1"/>
                </a:solidFill>
                <a:latin typeface="Times New Roman"/>
                <a:ea typeface="Times New Roman"/>
                <a:cs typeface="Times New Roman"/>
                <a:sym typeface="Times New Roman"/>
              </a:rPr>
              <a:t>Lectura</a:t>
            </a:r>
            <a:r>
              <a:rPr lang="es" sz="1800">
                <a:solidFill>
                  <a:schemeClr val="dk1"/>
                </a:solidFill>
                <a:latin typeface="Times New Roman"/>
                <a:ea typeface="Times New Roman"/>
                <a:cs typeface="Times New Roman"/>
                <a:sym typeface="Times New Roman"/>
              </a:rPr>
              <a:t> de </a:t>
            </a:r>
            <a:r>
              <a:rPr i="1" lang="es" sz="1800">
                <a:solidFill>
                  <a:schemeClr val="dk1"/>
                </a:solidFill>
                <a:latin typeface="Times New Roman"/>
                <a:ea typeface="Times New Roman"/>
                <a:cs typeface="Times New Roman"/>
                <a:sym typeface="Times New Roman"/>
              </a:rPr>
              <a:t>Aladino</a:t>
            </a:r>
            <a:r>
              <a:rPr lang="es" sz="1800">
                <a:solidFill>
                  <a:schemeClr val="dk1"/>
                </a:solidFill>
                <a:latin typeface="Times New Roman"/>
                <a:ea typeface="Times New Roman"/>
                <a:cs typeface="Times New Roman"/>
                <a:sym typeface="Times New Roman"/>
              </a:rPr>
              <a:t>, </a:t>
            </a:r>
            <a:r>
              <a:rPr i="1" lang="es" sz="1800">
                <a:solidFill>
                  <a:schemeClr val="dk1"/>
                </a:solidFill>
                <a:latin typeface="Times New Roman"/>
                <a:ea typeface="Times New Roman"/>
                <a:cs typeface="Times New Roman"/>
                <a:sym typeface="Times New Roman"/>
              </a:rPr>
              <a:t>La pata de mono</a:t>
            </a:r>
            <a:r>
              <a:rPr lang="es" sz="1800">
                <a:solidFill>
                  <a:schemeClr val="dk1"/>
                </a:solidFill>
                <a:latin typeface="Times New Roman"/>
                <a:ea typeface="Times New Roman"/>
                <a:cs typeface="Times New Roman"/>
                <a:sym typeface="Times New Roman"/>
              </a:rPr>
              <a:t> y </a:t>
            </a:r>
            <a:r>
              <a:rPr i="1" lang="es" sz="1800">
                <a:solidFill>
                  <a:schemeClr val="dk1"/>
                </a:solidFill>
                <a:latin typeface="Times New Roman"/>
                <a:ea typeface="Times New Roman"/>
                <a:cs typeface="Times New Roman"/>
                <a:sym typeface="Times New Roman"/>
              </a:rPr>
              <a:t>El herrero y el diablo</a:t>
            </a:r>
            <a:r>
              <a:rPr lang="es"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s" sz="1800">
                <a:solidFill>
                  <a:schemeClr val="dk1"/>
                </a:solidFill>
                <a:latin typeface="Times New Roman"/>
                <a:ea typeface="Times New Roman"/>
                <a:cs typeface="Times New Roman"/>
                <a:sym typeface="Times New Roman"/>
              </a:rPr>
              <a:t>Realización de </a:t>
            </a:r>
            <a:r>
              <a:rPr b="1" lang="es" sz="1800">
                <a:solidFill>
                  <a:schemeClr val="dk1"/>
                </a:solidFill>
                <a:latin typeface="Times New Roman"/>
                <a:ea typeface="Times New Roman"/>
                <a:cs typeface="Times New Roman"/>
                <a:sym typeface="Times New Roman"/>
              </a:rPr>
              <a:t>producciones escritas breves para</a:t>
            </a:r>
            <a:r>
              <a:rPr lang="es" sz="1800">
                <a:solidFill>
                  <a:schemeClr val="dk1"/>
                </a:solidFill>
                <a:latin typeface="Times New Roman"/>
                <a:ea typeface="Times New Roman"/>
                <a:cs typeface="Times New Roman"/>
                <a:sym typeface="Times New Roman"/>
              </a:rPr>
              <a:t> expresar de qué trataba cada cuento, fortaleciendo así tanto la comprensión lectora como la capacidad de síntesis.</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s" sz="1800">
                <a:solidFill>
                  <a:schemeClr val="dk1"/>
                </a:solidFill>
                <a:latin typeface="Times New Roman"/>
                <a:ea typeface="Times New Roman"/>
                <a:cs typeface="Times New Roman"/>
                <a:sym typeface="Times New Roman"/>
              </a:rPr>
              <a:t>Exploración de </a:t>
            </a:r>
            <a:r>
              <a:rPr b="1" lang="es" sz="1800">
                <a:solidFill>
                  <a:schemeClr val="dk1"/>
                </a:solidFill>
                <a:latin typeface="Times New Roman"/>
                <a:ea typeface="Times New Roman"/>
                <a:cs typeface="Times New Roman"/>
                <a:sym typeface="Times New Roman"/>
              </a:rPr>
              <a:t>conocimientos previos </a:t>
            </a:r>
            <a:r>
              <a:rPr lang="es" sz="1800">
                <a:solidFill>
                  <a:schemeClr val="dk1"/>
                </a:solidFill>
                <a:latin typeface="Times New Roman"/>
                <a:ea typeface="Times New Roman"/>
                <a:cs typeface="Times New Roman"/>
                <a:sym typeface="Times New Roman"/>
              </a:rPr>
              <a:t>que tenían sobre las reseñas. Sistematización de: contenido, organización, destinatario, propósito. </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s" sz="1800">
                <a:solidFill>
                  <a:schemeClr val="dk1"/>
                </a:solidFill>
                <a:latin typeface="Times New Roman"/>
                <a:ea typeface="Times New Roman"/>
                <a:cs typeface="Times New Roman"/>
                <a:sym typeface="Times New Roman"/>
              </a:rPr>
              <a:t>Escritura de sus </a:t>
            </a:r>
            <a:r>
              <a:rPr b="1" lang="es" sz="1800">
                <a:solidFill>
                  <a:schemeClr val="dk1"/>
                </a:solidFill>
                <a:latin typeface="Times New Roman"/>
                <a:ea typeface="Times New Roman"/>
                <a:cs typeface="Times New Roman"/>
                <a:sym typeface="Times New Roman"/>
              </a:rPr>
              <a:t>primeras reseñas en parejas.</a:t>
            </a:r>
            <a:r>
              <a:rPr lang="es" sz="1800">
                <a:solidFill>
                  <a:schemeClr val="dk1"/>
                </a:solidFill>
                <a:latin typeface="Times New Roman"/>
                <a:ea typeface="Times New Roman"/>
                <a:cs typeface="Times New Roman"/>
                <a:sym typeface="Times New Roman"/>
              </a:rPr>
              <a:t> Estas producciones fueron compartidas con el grupo, generando un valioso espacio de intercambio y reflexión. Este trabajo colaborativo permitió mejorar los textos y afianzar la revisión.</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s" sz="1800">
                <a:solidFill>
                  <a:schemeClr val="dk1"/>
                </a:solidFill>
                <a:latin typeface="Times New Roman"/>
                <a:ea typeface="Times New Roman"/>
                <a:cs typeface="Times New Roman"/>
                <a:sym typeface="Times New Roman"/>
              </a:rPr>
              <a:t>Elaboración de un </a:t>
            </a:r>
            <a:r>
              <a:rPr b="1" lang="es" sz="1800" u="sng">
                <a:solidFill>
                  <a:schemeClr val="dk1"/>
                </a:solidFill>
                <a:latin typeface="Times New Roman"/>
                <a:ea typeface="Times New Roman"/>
                <a:cs typeface="Times New Roman"/>
                <a:sym typeface="Times New Roman"/>
              </a:rPr>
              <a:t>plan de escritura,</a:t>
            </a:r>
            <a:r>
              <a:rPr lang="es" sz="1800">
                <a:solidFill>
                  <a:schemeClr val="dk1"/>
                </a:solidFill>
                <a:latin typeface="Times New Roman"/>
                <a:ea typeface="Times New Roman"/>
                <a:cs typeface="Times New Roman"/>
                <a:sym typeface="Times New Roman"/>
              </a:rPr>
              <a:t> a partir del cual realizaron una </a:t>
            </a:r>
            <a:r>
              <a:rPr b="1" lang="es" sz="1800">
                <a:solidFill>
                  <a:schemeClr val="dk1"/>
                </a:solidFill>
                <a:latin typeface="Times New Roman"/>
                <a:ea typeface="Times New Roman"/>
                <a:cs typeface="Times New Roman"/>
                <a:sym typeface="Times New Roman"/>
              </a:rPr>
              <a:t>reseña individual.</a:t>
            </a:r>
            <a:r>
              <a:rPr lang="es" sz="1800">
                <a:solidFill>
                  <a:schemeClr val="dk1"/>
                </a:solidFill>
                <a:latin typeface="Times New Roman"/>
                <a:ea typeface="Times New Roman"/>
                <a:cs typeface="Times New Roman"/>
                <a:sym typeface="Times New Roman"/>
              </a:rPr>
              <a:t> Partieron redactaron una primera versión, la revisaron con mis devoluciones, y luego produjeron la versión final.</a:t>
            </a:r>
            <a:endParaRPr b="1" sz="1800">
              <a:solidFill>
                <a:schemeClr val="dk1"/>
              </a:solidFill>
              <a:latin typeface="Archivo"/>
              <a:ea typeface="Archivo"/>
              <a:cs typeface="Archivo"/>
              <a:sym typeface="Archivo"/>
            </a:endParaRPr>
          </a:p>
        </p:txBody>
      </p:sp>
      <p:pic>
        <p:nvPicPr>
          <p:cNvPr descr="Checklist blue icon, to do list, task complete (proporcionado por Getty Images)" id="3546" name="Google Shape;3546;g3a223d00461_0_3823"/>
          <p:cNvPicPr preferRelativeResize="0"/>
          <p:nvPr/>
        </p:nvPicPr>
        <p:blipFill>
          <a:blip r:embed="rId4">
            <a:alphaModFix/>
          </a:blip>
          <a:stretch>
            <a:fillRect/>
          </a:stretch>
        </p:blipFill>
        <p:spPr>
          <a:xfrm>
            <a:off x="6975651" y="187276"/>
            <a:ext cx="958100" cy="9581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0" name="Shape 3550"/>
        <p:cNvGrpSpPr/>
        <p:nvPr/>
      </p:nvGrpSpPr>
      <p:grpSpPr>
        <a:xfrm>
          <a:off x="0" y="0"/>
          <a:ext cx="0" cy="0"/>
          <a:chOff x="0" y="0"/>
          <a:chExt cx="0" cy="0"/>
        </a:xfrm>
      </p:grpSpPr>
      <p:grpSp>
        <p:nvGrpSpPr>
          <p:cNvPr id="3551" name="Google Shape;3551;g3a223d00461_0_3831"/>
          <p:cNvGrpSpPr/>
          <p:nvPr/>
        </p:nvGrpSpPr>
        <p:grpSpPr>
          <a:xfrm rot="5400000">
            <a:off x="4746823" y="1034148"/>
            <a:ext cx="3189350" cy="1336365"/>
            <a:chOff x="5974609" y="421177"/>
            <a:chExt cx="3189350" cy="1336365"/>
          </a:xfrm>
        </p:grpSpPr>
        <p:grpSp>
          <p:nvGrpSpPr>
            <p:cNvPr id="3552" name="Google Shape;3552;g3a223d00461_0_3831"/>
            <p:cNvGrpSpPr/>
            <p:nvPr/>
          </p:nvGrpSpPr>
          <p:grpSpPr>
            <a:xfrm rot="5400000">
              <a:off x="7873551" y="-202767"/>
              <a:ext cx="666463" cy="1914351"/>
              <a:chOff x="2405075" y="2171775"/>
              <a:chExt cx="633400" cy="1900100"/>
            </a:xfrm>
          </p:grpSpPr>
          <p:cxnSp>
            <p:nvCxnSpPr>
              <p:cNvPr id="3553" name="Google Shape;3553;g3a223d00461_0_383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54" name="Google Shape;3554;g3a223d00461_0_383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55" name="Google Shape;3555;g3a223d00461_0_383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56" name="Google Shape;3556;g3a223d00461_0_383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57" name="Google Shape;3557;g3a223d00461_0_383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58" name="Google Shape;3558;g3a223d00461_0_383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59" name="Google Shape;3559;g3a223d00461_0_383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60" name="Google Shape;3560;g3a223d00461_0_383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61" name="Google Shape;3561;g3a223d00461_0_383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62" name="Google Shape;3562;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63" name="Google Shape;3563;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64" name="Google Shape;3564;g3a223d00461_0_383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65" name="Google Shape;3565;g3a223d00461_0_383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66" name="Google Shape;3566;g3a223d00461_0_383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67" name="Google Shape;3567;g3a223d00461_0_383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568" name="Google Shape;3568;g3a223d00461_0_3831"/>
            <p:cNvGrpSpPr/>
            <p:nvPr/>
          </p:nvGrpSpPr>
          <p:grpSpPr>
            <a:xfrm rot="5400000">
              <a:off x="7873551" y="467135"/>
              <a:ext cx="666463" cy="1914351"/>
              <a:chOff x="2405075" y="2171775"/>
              <a:chExt cx="633400" cy="1900100"/>
            </a:xfrm>
          </p:grpSpPr>
          <p:cxnSp>
            <p:nvCxnSpPr>
              <p:cNvPr id="3569" name="Google Shape;3569;g3a223d00461_0_383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70" name="Google Shape;3570;g3a223d00461_0_383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71" name="Google Shape;3571;g3a223d00461_0_383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72" name="Google Shape;3572;g3a223d00461_0_383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73" name="Google Shape;3573;g3a223d00461_0_383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74" name="Google Shape;3574;g3a223d00461_0_383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75" name="Google Shape;3575;g3a223d00461_0_383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76" name="Google Shape;3576;g3a223d00461_0_383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77" name="Google Shape;3577;g3a223d00461_0_383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78" name="Google Shape;3578;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79" name="Google Shape;3579;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80" name="Google Shape;3580;g3a223d00461_0_383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81" name="Google Shape;3581;g3a223d00461_0_383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82" name="Google Shape;3582;g3a223d00461_0_383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83" name="Google Shape;3583;g3a223d00461_0_383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584" name="Google Shape;3584;g3a223d00461_0_3831"/>
            <p:cNvGrpSpPr/>
            <p:nvPr/>
          </p:nvGrpSpPr>
          <p:grpSpPr>
            <a:xfrm rot="5400000">
              <a:off x="6598552" y="-202767"/>
              <a:ext cx="666463" cy="1914351"/>
              <a:chOff x="2405075" y="2171775"/>
              <a:chExt cx="633400" cy="1900100"/>
            </a:xfrm>
          </p:grpSpPr>
          <p:cxnSp>
            <p:nvCxnSpPr>
              <p:cNvPr id="3585" name="Google Shape;3585;g3a223d00461_0_383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86" name="Google Shape;3586;g3a223d00461_0_383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87" name="Google Shape;3587;g3a223d00461_0_383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88" name="Google Shape;3588;g3a223d00461_0_383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89" name="Google Shape;3589;g3a223d00461_0_383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590" name="Google Shape;3590;g3a223d00461_0_383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91" name="Google Shape;3591;g3a223d00461_0_383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92" name="Google Shape;3592;g3a223d00461_0_383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93" name="Google Shape;3593;g3a223d00461_0_383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94" name="Google Shape;3594;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95" name="Google Shape;3595;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96" name="Google Shape;3596;g3a223d00461_0_383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97" name="Google Shape;3597;g3a223d00461_0_383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598" name="Google Shape;3598;g3a223d00461_0_383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599" name="Google Shape;3599;g3a223d00461_0_383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600" name="Google Shape;3600;g3a223d00461_0_3831"/>
            <p:cNvGrpSpPr/>
            <p:nvPr/>
          </p:nvGrpSpPr>
          <p:grpSpPr>
            <a:xfrm rot="5400000">
              <a:off x="6598552" y="467135"/>
              <a:ext cx="666463" cy="1914351"/>
              <a:chOff x="2405075" y="2171775"/>
              <a:chExt cx="633400" cy="1900100"/>
            </a:xfrm>
          </p:grpSpPr>
          <p:cxnSp>
            <p:nvCxnSpPr>
              <p:cNvPr id="3601" name="Google Shape;3601;g3a223d00461_0_383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02" name="Google Shape;3602;g3a223d00461_0_383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03" name="Google Shape;3603;g3a223d00461_0_383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04" name="Google Shape;3604;g3a223d00461_0_383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05" name="Google Shape;3605;g3a223d00461_0_383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06" name="Google Shape;3606;g3a223d00461_0_383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07" name="Google Shape;3607;g3a223d00461_0_383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08" name="Google Shape;3608;g3a223d00461_0_383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09" name="Google Shape;3609;g3a223d00461_0_383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0" name="Google Shape;3610;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1" name="Google Shape;3611;g3a223d00461_0_383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2" name="Google Shape;3612;g3a223d00461_0_383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13" name="Google Shape;3613;g3a223d00461_0_383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14" name="Google Shape;3614;g3a223d00461_0_383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5" name="Google Shape;3615;g3a223d00461_0_383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616" name="Google Shape;3616;g3a223d00461_0_3831"/>
          <p:cNvSpPr txBox="1"/>
          <p:nvPr/>
        </p:nvSpPr>
        <p:spPr>
          <a:xfrm>
            <a:off x="244100" y="803975"/>
            <a:ext cx="4017000" cy="204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lang="es" sz="1600">
                <a:solidFill>
                  <a:schemeClr val="dk1"/>
                </a:solidFill>
                <a:latin typeface="Archivo Light"/>
                <a:ea typeface="Archivo Light"/>
                <a:cs typeface="Archivo Light"/>
                <a:sym typeface="Archivo Light"/>
              </a:rPr>
              <a:t>Se trabajó con los elementos fundamentales de la reseña:</a:t>
            </a:r>
            <a:endParaRPr sz="1600">
              <a:solidFill>
                <a:schemeClr val="dk1"/>
              </a:solidFill>
              <a:latin typeface="Archivo Light"/>
              <a:ea typeface="Archivo Light"/>
              <a:cs typeface="Archivo Light"/>
              <a:sym typeface="Archivo Light"/>
            </a:endParaRPr>
          </a:p>
          <a:p>
            <a:pPr indent="-330200" lvl="0" marL="457200" marR="0" rtl="0" algn="just">
              <a:lnSpc>
                <a:spcPct val="100000"/>
              </a:lnSpc>
              <a:spcBef>
                <a:spcPts val="1100"/>
              </a:spcBef>
              <a:spcAft>
                <a:spcPts val="0"/>
              </a:spcAft>
              <a:buClr>
                <a:schemeClr val="dk1"/>
              </a:buClr>
              <a:buSzPts val="1600"/>
              <a:buFont typeface="Archivo Light"/>
              <a:buChar char="-"/>
            </a:pPr>
            <a:r>
              <a:rPr lang="es" sz="1600">
                <a:solidFill>
                  <a:schemeClr val="dk1"/>
                </a:solidFill>
                <a:latin typeface="Archivo Light"/>
                <a:ea typeface="Archivo Light"/>
                <a:cs typeface="Archivo Light"/>
                <a:sym typeface="Archivo Light"/>
              </a:rPr>
              <a:t>La información que no deben faltar,</a:t>
            </a:r>
            <a:endParaRPr sz="1600">
              <a:solidFill>
                <a:schemeClr val="dk1"/>
              </a:solidFill>
              <a:latin typeface="Archivo Light"/>
              <a:ea typeface="Archivo Light"/>
              <a:cs typeface="Archivo Light"/>
              <a:sym typeface="Archivo Light"/>
            </a:endParaRPr>
          </a:p>
          <a:p>
            <a:pPr indent="-330200" lvl="0" marL="457200" marR="0" rtl="0" algn="just">
              <a:lnSpc>
                <a:spcPct val="100000"/>
              </a:lnSpc>
              <a:spcBef>
                <a:spcPts val="0"/>
              </a:spcBef>
              <a:spcAft>
                <a:spcPts val="0"/>
              </a:spcAft>
              <a:buClr>
                <a:schemeClr val="dk1"/>
              </a:buClr>
              <a:buSzPts val="1600"/>
              <a:buFont typeface="Archivo Light"/>
              <a:buChar char="-"/>
            </a:pPr>
            <a:r>
              <a:rPr lang="es" sz="1600">
                <a:solidFill>
                  <a:schemeClr val="dk1"/>
                </a:solidFill>
                <a:latin typeface="Archivo Light"/>
                <a:ea typeface="Archivo Light"/>
                <a:cs typeface="Archivo Light"/>
                <a:sym typeface="Archivo Light"/>
              </a:rPr>
              <a:t>pensar en el destinatario específico del texto,</a:t>
            </a:r>
            <a:endParaRPr sz="1600">
              <a:solidFill>
                <a:schemeClr val="dk1"/>
              </a:solidFill>
              <a:latin typeface="Archivo Light"/>
              <a:ea typeface="Archivo Light"/>
              <a:cs typeface="Archivo Light"/>
              <a:sym typeface="Archivo Light"/>
            </a:endParaRPr>
          </a:p>
          <a:p>
            <a:pPr indent="-330200" lvl="0" marL="457200" marR="0" rtl="0" algn="just">
              <a:lnSpc>
                <a:spcPct val="100000"/>
              </a:lnSpc>
              <a:spcBef>
                <a:spcPts val="0"/>
              </a:spcBef>
              <a:spcAft>
                <a:spcPts val="0"/>
              </a:spcAft>
              <a:buClr>
                <a:schemeClr val="dk1"/>
              </a:buClr>
              <a:buSzPts val="1600"/>
              <a:buFont typeface="Archivo Light"/>
              <a:buChar char="-"/>
            </a:pPr>
            <a:r>
              <a:rPr lang="es" sz="1600">
                <a:solidFill>
                  <a:schemeClr val="dk1"/>
                </a:solidFill>
                <a:latin typeface="Archivo Light"/>
                <a:ea typeface="Archivo Light"/>
                <a:cs typeface="Archivo Light"/>
                <a:sym typeface="Archivo Light"/>
              </a:rPr>
              <a:t>El vocabulario y la selección léxica específica.</a:t>
            </a:r>
            <a:endParaRPr sz="1600">
              <a:solidFill>
                <a:schemeClr val="dk1"/>
              </a:solidFill>
              <a:latin typeface="Archivo Light"/>
              <a:ea typeface="Archivo Light"/>
              <a:cs typeface="Archivo Light"/>
              <a:sym typeface="Archivo Light"/>
            </a:endParaRPr>
          </a:p>
        </p:txBody>
      </p:sp>
      <p:pic>
        <p:nvPicPr>
          <p:cNvPr id="3617" name="Google Shape;3617;g3a223d00461_0_3831"/>
          <p:cNvPicPr preferRelativeResize="0"/>
          <p:nvPr/>
        </p:nvPicPr>
        <p:blipFill rotWithShape="1">
          <a:blip r:embed="rId3">
            <a:alphaModFix/>
          </a:blip>
          <a:srcRect b="0" l="0" r="0" t="0"/>
          <a:stretch/>
        </p:blipFill>
        <p:spPr>
          <a:xfrm rot="9900001">
            <a:off x="6717777" y="3257113"/>
            <a:ext cx="3672048" cy="3087523"/>
          </a:xfrm>
          <a:prstGeom prst="rect">
            <a:avLst/>
          </a:prstGeom>
          <a:noFill/>
          <a:ln>
            <a:noFill/>
          </a:ln>
        </p:spPr>
      </p:pic>
      <p:sp>
        <p:nvSpPr>
          <p:cNvPr id="3618" name="Google Shape;3618;g3a223d00461_0_3831"/>
          <p:cNvSpPr txBox="1"/>
          <p:nvPr/>
        </p:nvSpPr>
        <p:spPr>
          <a:xfrm>
            <a:off x="129550" y="252900"/>
            <a:ext cx="625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300">
                <a:highlight>
                  <a:srgbClr val="B7DB20"/>
                </a:highlight>
                <a:latin typeface="Archivo ExtraBold"/>
                <a:ea typeface="Archivo ExtraBold"/>
                <a:cs typeface="Archivo ExtraBold"/>
                <a:sym typeface="Archivo ExtraBold"/>
              </a:rPr>
              <a:t>Conceptos previos a la textualización</a:t>
            </a:r>
            <a:endParaRPr b="0" i="0" sz="23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619" name="Google Shape;3619;g3a223d00461_0_3831"/>
          <p:cNvPicPr preferRelativeResize="0"/>
          <p:nvPr/>
        </p:nvPicPr>
        <p:blipFill rotWithShape="1">
          <a:blip r:embed="rId4">
            <a:alphaModFix/>
          </a:blip>
          <a:srcRect b="0" l="0" r="0" t="0"/>
          <a:stretch/>
        </p:blipFill>
        <p:spPr>
          <a:xfrm rot="2181472">
            <a:off x="8276540" y="227585"/>
            <a:ext cx="554526" cy="456436"/>
          </a:xfrm>
          <a:prstGeom prst="rect">
            <a:avLst/>
          </a:prstGeom>
          <a:noFill/>
          <a:ln>
            <a:noFill/>
          </a:ln>
        </p:spPr>
      </p:pic>
      <p:pic>
        <p:nvPicPr>
          <p:cNvPr id="3620" name="Google Shape;3620;g3a223d00461_0_3831" title="Captura de pantalla 2025-11-04 a la(s) 7.08.52 p. m..png"/>
          <p:cNvPicPr preferRelativeResize="0"/>
          <p:nvPr/>
        </p:nvPicPr>
        <p:blipFill>
          <a:blip r:embed="rId5">
            <a:alphaModFix/>
          </a:blip>
          <a:stretch>
            <a:fillRect/>
          </a:stretch>
        </p:blipFill>
        <p:spPr>
          <a:xfrm>
            <a:off x="1138675" y="2853575"/>
            <a:ext cx="2647874" cy="2184349"/>
          </a:xfrm>
          <a:prstGeom prst="rect">
            <a:avLst/>
          </a:prstGeom>
          <a:noFill/>
          <a:ln>
            <a:noFill/>
          </a:ln>
        </p:spPr>
      </p:pic>
      <p:pic>
        <p:nvPicPr>
          <p:cNvPr id="3621" name="Google Shape;3621;g3a223d00461_0_3831" title="Captura de pantalla 2025-11-04 a la(s) 7.09.06 p. m..png"/>
          <p:cNvPicPr preferRelativeResize="0"/>
          <p:nvPr/>
        </p:nvPicPr>
        <p:blipFill>
          <a:blip r:embed="rId6">
            <a:alphaModFix/>
          </a:blip>
          <a:stretch>
            <a:fillRect/>
          </a:stretch>
        </p:blipFill>
        <p:spPr>
          <a:xfrm>
            <a:off x="5025050" y="2516975"/>
            <a:ext cx="3463724" cy="2614751"/>
          </a:xfrm>
          <a:prstGeom prst="rect">
            <a:avLst/>
          </a:prstGeom>
          <a:noFill/>
          <a:ln>
            <a:noFill/>
          </a:ln>
        </p:spPr>
      </p:pic>
      <p:pic>
        <p:nvPicPr>
          <p:cNvPr id="3622" name="Google Shape;3622;g3a223d00461_0_3831" title="Captura de pantalla 2025-11-04 a la(s) 7.09.19 p. m..png"/>
          <p:cNvPicPr preferRelativeResize="0"/>
          <p:nvPr/>
        </p:nvPicPr>
        <p:blipFill rotWithShape="1">
          <a:blip r:embed="rId7">
            <a:alphaModFix/>
          </a:blip>
          <a:srcRect b="0" l="8842" r="0" t="0"/>
          <a:stretch/>
        </p:blipFill>
        <p:spPr>
          <a:xfrm>
            <a:off x="4487974" y="963525"/>
            <a:ext cx="4537876" cy="139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g36fc220c6c6_2_13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4" name="Google Shape;584;g36fc220c6c6_2_13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85" name="Google Shape;585;g36fc220c6c6_2_138"/>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36fc220c6c6_2_138"/>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36fc220c6c6_2_138"/>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36fc220c6c6_2_138"/>
          <p:cNvSpPr txBox="1"/>
          <p:nvPr/>
        </p:nvSpPr>
        <p:spPr>
          <a:xfrm>
            <a:off x="3025706" y="773387"/>
            <a:ext cx="2872638" cy="765646"/>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chivo"/>
                <a:ea typeface="Archivo"/>
                <a:cs typeface="Archivo"/>
                <a:sym typeface="Archivo"/>
              </a:rPr>
              <a:t>Lista de cotejo para evidenciar los niveles de desempeño ⇨</a:t>
            </a:r>
            <a:endParaRPr b="0" i="0" sz="1400" u="none" cap="none" strike="noStrike">
              <a:solidFill>
                <a:schemeClr val="dk1"/>
              </a:solidFill>
              <a:latin typeface="Archivo"/>
              <a:ea typeface="Archivo"/>
              <a:cs typeface="Archivo"/>
              <a:sym typeface="Archivo"/>
            </a:endParaRPr>
          </a:p>
        </p:txBody>
      </p:sp>
      <p:pic>
        <p:nvPicPr>
          <p:cNvPr id="589" name="Google Shape;589;g36fc220c6c6_2_138"/>
          <p:cNvPicPr preferRelativeResize="0"/>
          <p:nvPr/>
        </p:nvPicPr>
        <p:blipFill rotWithShape="1">
          <a:blip r:embed="rId4">
            <a:alphaModFix/>
          </a:blip>
          <a:srcRect b="0" l="0" r="0" t="0"/>
          <a:stretch/>
        </p:blipFill>
        <p:spPr>
          <a:xfrm>
            <a:off x="158425" y="626733"/>
            <a:ext cx="1261814" cy="311763"/>
          </a:xfrm>
          <a:prstGeom prst="rect">
            <a:avLst/>
          </a:prstGeom>
          <a:noFill/>
          <a:ln>
            <a:noFill/>
          </a:ln>
        </p:spPr>
      </p:pic>
      <p:sp>
        <p:nvSpPr>
          <p:cNvPr id="590" name="Google Shape;590;g36fc220c6c6_2_138"/>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descr="Un dibujo de un pizarrón blanco&#10;&#10;El contenido generado por IA puede ser incorrecto." id="591" name="Google Shape;591;g36fc220c6c6_2_138"/>
          <p:cNvPicPr preferRelativeResize="0"/>
          <p:nvPr/>
        </p:nvPicPr>
        <p:blipFill rotWithShape="1">
          <a:blip r:embed="rId5">
            <a:alphaModFix/>
          </a:blip>
          <a:srcRect b="0" l="0" r="0" t="0"/>
          <a:stretch/>
        </p:blipFill>
        <p:spPr>
          <a:xfrm>
            <a:off x="5921277" y="352113"/>
            <a:ext cx="2872638" cy="4378808"/>
          </a:xfrm>
          <a:prstGeom prst="rect">
            <a:avLst/>
          </a:prstGeom>
          <a:noFill/>
          <a:ln>
            <a:noFill/>
          </a:ln>
        </p:spPr>
      </p:pic>
      <p:pic>
        <p:nvPicPr>
          <p:cNvPr descr="Texto, Carta&#10;&#10;El contenido generado por IA puede ser incorrecto." id="592" name="Google Shape;592;g36fc220c6c6_2_138"/>
          <p:cNvPicPr preferRelativeResize="0"/>
          <p:nvPr/>
        </p:nvPicPr>
        <p:blipFill rotWithShape="1">
          <a:blip r:embed="rId6">
            <a:alphaModFix/>
          </a:blip>
          <a:srcRect b="0" l="0" r="0" t="0"/>
          <a:stretch/>
        </p:blipFill>
        <p:spPr>
          <a:xfrm>
            <a:off x="134090" y="1584344"/>
            <a:ext cx="5635150" cy="1504277"/>
          </a:xfrm>
          <a:prstGeom prst="rect">
            <a:avLst/>
          </a:prstGeom>
          <a:noFill/>
          <a:ln>
            <a:noFill/>
          </a:ln>
        </p:spPr>
      </p:pic>
      <p:pic>
        <p:nvPicPr>
          <p:cNvPr descr="Texto&#10;&#10;El contenido generado por IA puede ser incorrecto." id="593" name="Google Shape;593;g36fc220c6c6_2_138"/>
          <p:cNvPicPr preferRelativeResize="0"/>
          <p:nvPr/>
        </p:nvPicPr>
        <p:blipFill rotWithShape="1">
          <a:blip r:embed="rId7">
            <a:alphaModFix/>
          </a:blip>
          <a:srcRect b="0" l="0" r="0" t="0"/>
          <a:stretch/>
        </p:blipFill>
        <p:spPr>
          <a:xfrm>
            <a:off x="158154" y="3215329"/>
            <a:ext cx="5635150" cy="1619519"/>
          </a:xfrm>
          <a:prstGeom prst="rect">
            <a:avLst/>
          </a:prstGeom>
          <a:noFill/>
          <a:ln>
            <a:noFill/>
          </a:ln>
        </p:spPr>
      </p:pic>
      <p:sp>
        <p:nvSpPr>
          <p:cNvPr id="594" name="Google Shape;594;g36fc220c6c6_2_138"/>
          <p:cNvSpPr txBox="1"/>
          <p:nvPr/>
        </p:nvSpPr>
        <p:spPr>
          <a:xfrm>
            <a:off x="251578" y="1145457"/>
            <a:ext cx="2872638" cy="39705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chivo"/>
                <a:ea typeface="Archivo"/>
                <a:cs typeface="Archivo"/>
                <a:sym typeface="Archivo"/>
              </a:rPr>
              <a:t>Consignas</a:t>
            </a:r>
            <a:r>
              <a:rPr b="0" i="0" lang="es"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6" name="Shape 3626"/>
        <p:cNvGrpSpPr/>
        <p:nvPr/>
      </p:nvGrpSpPr>
      <p:grpSpPr>
        <a:xfrm>
          <a:off x="0" y="0"/>
          <a:ext cx="0" cy="0"/>
          <a:chOff x="0" y="0"/>
          <a:chExt cx="0" cy="0"/>
        </a:xfrm>
      </p:grpSpPr>
      <p:sp>
        <p:nvSpPr>
          <p:cNvPr id="3627" name="Google Shape;3627;g3a223d00461_0_3906"/>
          <p:cNvSpPr txBox="1"/>
          <p:nvPr>
            <p:ph type="ctrTitle"/>
          </p:nvPr>
        </p:nvSpPr>
        <p:spPr>
          <a:xfrm>
            <a:off x="497850" y="309150"/>
            <a:ext cx="8148300" cy="576900"/>
          </a:xfrm>
          <a:prstGeom prst="rect">
            <a:avLst/>
          </a:prstGeom>
          <a:solidFill>
            <a:srgbClr val="B7DB20"/>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s" sz="2400"/>
              <a:t>Decisiones didácticas en torno a los primeros borradores</a:t>
            </a:r>
            <a:endParaRPr b="1" sz="2400"/>
          </a:p>
        </p:txBody>
      </p:sp>
      <p:sp>
        <p:nvSpPr>
          <p:cNvPr id="3628" name="Google Shape;3628;g3a223d00461_0_3906"/>
          <p:cNvSpPr txBox="1"/>
          <p:nvPr>
            <p:ph idx="1" type="subTitle"/>
          </p:nvPr>
        </p:nvSpPr>
        <p:spPr>
          <a:xfrm>
            <a:off x="311700" y="1223750"/>
            <a:ext cx="8520600" cy="3433800"/>
          </a:xfrm>
          <a:prstGeom prst="rect">
            <a:avLst/>
          </a:prstGeom>
        </p:spPr>
        <p:txBody>
          <a:bodyPr anchorCtr="0" anchor="t" bIns="91425" lIns="91425" spcFirstLastPara="1" rIns="91425" wrap="square" tIns="91425">
            <a:noAutofit/>
          </a:bodyPr>
          <a:lstStyle/>
          <a:p>
            <a:pPr indent="0" lvl="0" marL="0" rtl="0" algn="just">
              <a:lnSpc>
                <a:spcPct val="80000"/>
              </a:lnSpc>
              <a:spcBef>
                <a:spcPts val="0"/>
              </a:spcBef>
              <a:spcAft>
                <a:spcPts val="0"/>
              </a:spcAft>
              <a:buSzPts val="688"/>
              <a:buNone/>
            </a:pPr>
            <a:r>
              <a:t/>
            </a:r>
            <a:endParaRPr sz="1850">
              <a:solidFill>
                <a:schemeClr val="dk1"/>
              </a:solidFill>
            </a:endParaRPr>
          </a:p>
          <a:p>
            <a:pPr indent="0" lvl="0" marL="0" rtl="0" algn="just">
              <a:lnSpc>
                <a:spcPct val="80000"/>
              </a:lnSpc>
              <a:spcBef>
                <a:spcPts val="0"/>
              </a:spcBef>
              <a:spcAft>
                <a:spcPts val="0"/>
              </a:spcAft>
              <a:buSzPts val="688"/>
              <a:buNone/>
            </a:pPr>
            <a:r>
              <a:rPr lang="es" sz="1850">
                <a:solidFill>
                  <a:schemeClr val="dk1"/>
                </a:solidFill>
              </a:rPr>
              <a:t>A partir de la </a:t>
            </a:r>
            <a:r>
              <a:rPr b="1" lang="es" sz="1850">
                <a:solidFill>
                  <a:schemeClr val="dk1"/>
                </a:solidFill>
              </a:rPr>
              <a:t>sistematización</a:t>
            </a:r>
            <a:r>
              <a:rPr lang="es" sz="1850">
                <a:solidFill>
                  <a:schemeClr val="dk1"/>
                </a:solidFill>
              </a:rPr>
              <a:t> de ciertos aspectos alrededor de la reseña literaria, fueron surgiendo cambios posibles para realizar en las primeras escrituras. </a:t>
            </a:r>
            <a:endParaRPr sz="1850">
              <a:solidFill>
                <a:schemeClr val="dk1"/>
              </a:solidFill>
            </a:endParaRPr>
          </a:p>
          <a:p>
            <a:pPr indent="0" lvl="0" marL="0" rtl="0" algn="just">
              <a:lnSpc>
                <a:spcPct val="80000"/>
              </a:lnSpc>
              <a:spcBef>
                <a:spcPts val="0"/>
              </a:spcBef>
              <a:spcAft>
                <a:spcPts val="0"/>
              </a:spcAft>
              <a:buSzPts val="688"/>
              <a:buNone/>
            </a:pPr>
            <a:r>
              <a:t/>
            </a:r>
            <a:endParaRPr sz="1850">
              <a:solidFill>
                <a:schemeClr val="dk1"/>
              </a:solidFill>
            </a:endParaRPr>
          </a:p>
          <a:p>
            <a:pPr indent="0" lvl="0" marL="0" rtl="0" algn="just">
              <a:lnSpc>
                <a:spcPct val="80000"/>
              </a:lnSpc>
              <a:spcBef>
                <a:spcPts val="0"/>
              </a:spcBef>
              <a:spcAft>
                <a:spcPts val="0"/>
              </a:spcAft>
              <a:buSzPts val="688"/>
              <a:buNone/>
            </a:pPr>
            <a:r>
              <a:rPr lang="es" sz="1850">
                <a:solidFill>
                  <a:schemeClr val="dk1"/>
                </a:solidFill>
              </a:rPr>
              <a:t>Para poder organizar y sistematizar aquellos aspectos a trabajar en los textos, se elaboró un </a:t>
            </a:r>
            <a:r>
              <a:rPr b="1" lang="es" sz="1850">
                <a:solidFill>
                  <a:schemeClr val="dk1"/>
                </a:solidFill>
              </a:rPr>
              <a:t>plan de escritura </a:t>
            </a:r>
            <a:r>
              <a:rPr lang="es" sz="1850">
                <a:solidFill>
                  <a:schemeClr val="dk1"/>
                </a:solidFill>
              </a:rPr>
              <a:t>que permitió visibilizar lo aprendido y otorgarle un lugar específico en la organización textual.</a:t>
            </a:r>
            <a:endParaRPr sz="1850">
              <a:solidFill>
                <a:schemeClr val="dk1"/>
              </a:solidFill>
            </a:endParaRPr>
          </a:p>
          <a:p>
            <a:pPr indent="0" lvl="0" marL="0" rtl="0" algn="just">
              <a:lnSpc>
                <a:spcPct val="80000"/>
              </a:lnSpc>
              <a:spcBef>
                <a:spcPts val="0"/>
              </a:spcBef>
              <a:spcAft>
                <a:spcPts val="0"/>
              </a:spcAft>
              <a:buSzPts val="688"/>
              <a:buNone/>
            </a:pPr>
            <a:r>
              <a:t/>
            </a:r>
            <a:endParaRPr sz="1850">
              <a:solidFill>
                <a:schemeClr val="dk1"/>
              </a:solidFill>
            </a:endParaRPr>
          </a:p>
          <a:p>
            <a:pPr indent="0" lvl="0" marL="0" rtl="0" algn="just">
              <a:lnSpc>
                <a:spcPct val="80000"/>
              </a:lnSpc>
              <a:spcBef>
                <a:spcPts val="0"/>
              </a:spcBef>
              <a:spcAft>
                <a:spcPts val="0"/>
              </a:spcAft>
              <a:buSzPts val="688"/>
              <a:buNone/>
            </a:pPr>
            <a:r>
              <a:rPr lang="es" sz="1850">
                <a:solidFill>
                  <a:schemeClr val="dk1"/>
                </a:solidFill>
              </a:rPr>
              <a:t>De </a:t>
            </a:r>
            <a:r>
              <a:rPr b="1" lang="es" sz="1850">
                <a:solidFill>
                  <a:schemeClr val="dk1"/>
                </a:solidFill>
              </a:rPr>
              <a:t>forma individual</a:t>
            </a:r>
            <a:r>
              <a:rPr lang="es" sz="1850">
                <a:solidFill>
                  <a:schemeClr val="dk1"/>
                </a:solidFill>
              </a:rPr>
              <a:t>, algunos estudiantes </a:t>
            </a:r>
            <a:r>
              <a:rPr b="1" lang="es" sz="1850">
                <a:solidFill>
                  <a:schemeClr val="dk1"/>
                </a:solidFill>
              </a:rPr>
              <a:t>reescribieron las reseñas originales</a:t>
            </a:r>
            <a:r>
              <a:rPr lang="es" sz="1850">
                <a:solidFill>
                  <a:schemeClr val="dk1"/>
                </a:solidFill>
              </a:rPr>
              <a:t>, y otros </a:t>
            </a:r>
            <a:r>
              <a:rPr b="1" lang="es" sz="1850">
                <a:solidFill>
                  <a:schemeClr val="dk1"/>
                </a:solidFill>
              </a:rPr>
              <a:t>comenzaron de cero </a:t>
            </a:r>
            <a:r>
              <a:rPr lang="es" sz="1850">
                <a:solidFill>
                  <a:schemeClr val="dk1"/>
                </a:solidFill>
              </a:rPr>
              <a:t>o porque era mucho trabajo volver sobre esos textos o porque a la vista del plan, decidieron cambiar a otro cuento del que tenían más información.</a:t>
            </a:r>
            <a:endParaRPr sz="1850">
              <a:solidFill>
                <a:schemeClr val="dk1"/>
              </a:solidFill>
            </a:endParaRPr>
          </a:p>
        </p:txBody>
      </p:sp>
      <p:pic>
        <p:nvPicPr>
          <p:cNvPr descr="Pencil flat icon. Graphite pencil symbol, gradient style pictogram on white background. School instrument to write and draw sign for mobile concept and web design. Vector graphics. (proporcionado por Getty Images)" id="3629" name="Google Shape;3629;g3a223d00461_0_3906"/>
          <p:cNvPicPr preferRelativeResize="0"/>
          <p:nvPr/>
        </p:nvPicPr>
        <p:blipFill>
          <a:blip r:embed="rId3">
            <a:alphaModFix/>
          </a:blip>
          <a:stretch>
            <a:fillRect/>
          </a:stretch>
        </p:blipFill>
        <p:spPr>
          <a:xfrm rot="-9444538">
            <a:off x="823377" y="4440907"/>
            <a:ext cx="608974" cy="608984"/>
          </a:xfrm>
          <a:prstGeom prst="rect">
            <a:avLst/>
          </a:prstGeom>
          <a:noFill/>
          <a:ln>
            <a:noFill/>
          </a:ln>
        </p:spPr>
      </p:pic>
      <p:pic>
        <p:nvPicPr>
          <p:cNvPr descr="Eraser flat icon. Rubber band symbol, gradient style pictogram on white background. School or stationery item sign for mobile concept and web design. Vector graphics. (proporcionado por Getty Images)" id="3630" name="Google Shape;3630;g3a223d00461_0_3906"/>
          <p:cNvPicPr preferRelativeResize="0"/>
          <p:nvPr/>
        </p:nvPicPr>
        <p:blipFill>
          <a:blip r:embed="rId4">
            <a:alphaModFix/>
          </a:blip>
          <a:stretch>
            <a:fillRect/>
          </a:stretch>
        </p:blipFill>
        <p:spPr>
          <a:xfrm rot="3004295">
            <a:off x="7650274" y="4409225"/>
            <a:ext cx="672349" cy="67234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4" name="Shape 3634"/>
        <p:cNvGrpSpPr/>
        <p:nvPr/>
      </p:nvGrpSpPr>
      <p:grpSpPr>
        <a:xfrm>
          <a:off x="0" y="0"/>
          <a:ext cx="0" cy="0"/>
          <a:chOff x="0" y="0"/>
          <a:chExt cx="0" cy="0"/>
        </a:xfrm>
      </p:grpSpPr>
      <p:pic>
        <p:nvPicPr>
          <p:cNvPr descr="Mechanical pencil vector, Back to school gradient style icon (proporcionado por Getty Images)" id="3635" name="Google Shape;3635;g3a223d00461_0_3913"/>
          <p:cNvPicPr preferRelativeResize="0"/>
          <p:nvPr/>
        </p:nvPicPr>
        <p:blipFill>
          <a:blip r:embed="rId3">
            <a:alphaModFix/>
          </a:blip>
          <a:stretch>
            <a:fillRect/>
          </a:stretch>
        </p:blipFill>
        <p:spPr>
          <a:xfrm rot="-8909149">
            <a:off x="1326515" y="3586304"/>
            <a:ext cx="1368563" cy="1368563"/>
          </a:xfrm>
          <a:prstGeom prst="rect">
            <a:avLst/>
          </a:prstGeom>
          <a:noFill/>
          <a:ln>
            <a:noFill/>
          </a:ln>
        </p:spPr>
      </p:pic>
      <p:pic>
        <p:nvPicPr>
          <p:cNvPr id="3636" name="Google Shape;3636;g3a223d00461_0_3913"/>
          <p:cNvPicPr preferRelativeResize="0"/>
          <p:nvPr/>
        </p:nvPicPr>
        <p:blipFill rotWithShape="1">
          <a:blip r:embed="rId4">
            <a:alphaModFix/>
          </a:blip>
          <a:srcRect b="0" l="0" r="0" t="0"/>
          <a:stretch/>
        </p:blipFill>
        <p:spPr>
          <a:xfrm>
            <a:off x="-57425" y="1313500"/>
            <a:ext cx="1261814" cy="311763"/>
          </a:xfrm>
          <a:prstGeom prst="rect">
            <a:avLst/>
          </a:prstGeom>
          <a:noFill/>
          <a:ln>
            <a:noFill/>
          </a:ln>
        </p:spPr>
      </p:pic>
      <p:sp>
        <p:nvSpPr>
          <p:cNvPr id="3637" name="Google Shape;3637;g3a223d00461_0_3913"/>
          <p:cNvSpPr txBox="1"/>
          <p:nvPr/>
        </p:nvSpPr>
        <p:spPr>
          <a:xfrm>
            <a:off x="646425" y="505025"/>
            <a:ext cx="5745000" cy="674100"/>
          </a:xfrm>
          <a:prstGeom prst="rect">
            <a:avLst/>
          </a:prstGeom>
          <a:noFill/>
          <a:ln>
            <a:noFill/>
          </a:ln>
        </p:spPr>
        <p:txBody>
          <a:bodyPr anchorCtr="0" anchor="t" bIns="91425" lIns="91425" spcFirstLastPara="1" rIns="91425" wrap="square" tIns="91425">
            <a:noAutofit/>
          </a:bodyPr>
          <a:lstStyle/>
          <a:p>
            <a:pPr indent="0" lvl="0" marL="0" rtl="0" algn="just">
              <a:spcBef>
                <a:spcPts val="1100"/>
              </a:spcBef>
              <a:spcAft>
                <a:spcPts val="0"/>
              </a:spcAft>
              <a:buClr>
                <a:schemeClr val="dk1"/>
              </a:buClr>
              <a:buSzPts val="1300"/>
              <a:buFont typeface="Arial"/>
              <a:buNone/>
            </a:pPr>
            <a:r>
              <a:rPr b="1" lang="es" sz="2100">
                <a:solidFill>
                  <a:schemeClr val="dk1"/>
                </a:solidFill>
                <a:highlight>
                  <a:srgbClr val="B7DB20"/>
                </a:highlight>
                <a:latin typeface="Archivo"/>
                <a:ea typeface="Archivo"/>
                <a:cs typeface="Archivo"/>
                <a:sym typeface="Archivo"/>
              </a:rPr>
              <a:t>Escritura colectiva en el pizarrón de una plan de escritura</a:t>
            </a:r>
            <a:endParaRPr b="1" sz="2100">
              <a:solidFill>
                <a:schemeClr val="dk1"/>
              </a:solidFill>
              <a:highlight>
                <a:srgbClr val="B7DB20"/>
              </a:highlight>
              <a:latin typeface="Archivo"/>
              <a:ea typeface="Archivo"/>
              <a:cs typeface="Archivo"/>
              <a:sym typeface="Archivo"/>
            </a:endParaRPr>
          </a:p>
          <a:p>
            <a:pPr indent="0" lvl="0" marL="0" marR="0" rtl="0" algn="l">
              <a:lnSpc>
                <a:spcPct val="100000"/>
              </a:lnSpc>
              <a:spcBef>
                <a:spcPts val="1100"/>
              </a:spcBef>
              <a:spcAft>
                <a:spcPts val="0"/>
              </a:spcAft>
              <a:buClr>
                <a:srgbClr val="000000"/>
              </a:buClr>
              <a:buSzPts val="1800"/>
              <a:buFont typeface="Arial"/>
              <a:buNone/>
            </a:pPr>
            <a:r>
              <a:t/>
            </a:r>
            <a:endParaRPr sz="1800">
              <a:highlight>
                <a:srgbClr val="B7DB20"/>
              </a:highlight>
              <a:latin typeface="Nunito ExtraBold"/>
              <a:ea typeface="Nunito ExtraBold"/>
              <a:cs typeface="Nunito ExtraBold"/>
              <a:sym typeface="Nunito ExtraBold"/>
            </a:endParaRPr>
          </a:p>
        </p:txBody>
      </p:sp>
      <p:sp>
        <p:nvSpPr>
          <p:cNvPr id="3638" name="Google Shape;3638;g3a223d00461_0_391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39" name="Google Shape;3639;g3a223d00461_0_3913"/>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pic>
        <p:nvPicPr>
          <p:cNvPr id="3640" name="Google Shape;3640;g3a223d00461_0_3913" title="Captura de pantalla 2025-11-04 a la(s) 7.08.27 p. m..png"/>
          <p:cNvPicPr preferRelativeResize="0"/>
          <p:nvPr/>
        </p:nvPicPr>
        <p:blipFill>
          <a:blip r:embed="rId6">
            <a:alphaModFix/>
          </a:blip>
          <a:stretch>
            <a:fillRect/>
          </a:stretch>
        </p:blipFill>
        <p:spPr>
          <a:xfrm>
            <a:off x="4199475" y="1276600"/>
            <a:ext cx="4230601" cy="3528574"/>
          </a:xfrm>
          <a:prstGeom prst="rect">
            <a:avLst/>
          </a:prstGeom>
          <a:noFill/>
          <a:ln>
            <a:noFill/>
          </a:ln>
        </p:spPr>
      </p:pic>
      <p:sp>
        <p:nvSpPr>
          <p:cNvPr id="3641" name="Google Shape;3641;g3a223d00461_0_3913"/>
          <p:cNvSpPr txBox="1"/>
          <p:nvPr/>
        </p:nvSpPr>
        <p:spPr>
          <a:xfrm>
            <a:off x="403388" y="1927750"/>
            <a:ext cx="3214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solidFill>
                  <a:schemeClr val="dk1"/>
                </a:solidFill>
              </a:rPr>
              <a:t>El plan de escritura se escribió de forma colectiva en el pizarrón, haciendo especial hincapié en el contenido y la organización textual.</a:t>
            </a:r>
            <a:endParaRPr sz="1800">
              <a:solidFill>
                <a:schemeClr val="dk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5" name="Shape 3645"/>
        <p:cNvGrpSpPr/>
        <p:nvPr/>
      </p:nvGrpSpPr>
      <p:grpSpPr>
        <a:xfrm>
          <a:off x="0" y="0"/>
          <a:ext cx="0" cy="0"/>
          <a:chOff x="0" y="0"/>
          <a:chExt cx="0" cy="0"/>
        </a:xfrm>
      </p:grpSpPr>
      <p:sp>
        <p:nvSpPr>
          <p:cNvPr id="3646" name="Google Shape;3646;g3a223d00461_0_3923"/>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g3a223d00461_0_3923"/>
          <p:cNvSpPr txBox="1"/>
          <p:nvPr/>
        </p:nvSpPr>
        <p:spPr>
          <a:xfrm>
            <a:off x="178375" y="295625"/>
            <a:ext cx="5263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Hallazgos a lo largo del </a:t>
            </a:r>
            <a:endParaRPr sz="2200">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proceso de escritura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648" name="Google Shape;3648;g3a223d00461_0_3923"/>
          <p:cNvSpPr txBox="1"/>
          <p:nvPr/>
        </p:nvSpPr>
        <p:spPr>
          <a:xfrm>
            <a:off x="271550" y="1269375"/>
            <a:ext cx="54546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 sz="1800">
                <a:solidFill>
                  <a:schemeClr val="dk1"/>
                </a:solidFill>
                <a:latin typeface="Archivo"/>
                <a:ea typeface="Archivo"/>
                <a:cs typeface="Archivo"/>
                <a:sym typeface="Archivo"/>
              </a:rPr>
              <a:t>Los y las estudiantes dieron en cuenta, tanto en la planificación como en la textualización, de conceptos de conocimiento de la lengua que fueron trabajando a lo largo del año.</a:t>
            </a:r>
            <a:endParaRPr sz="1800">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sz="1800">
              <a:solidFill>
                <a:schemeClr val="dk1"/>
              </a:solidFill>
              <a:latin typeface="Archivo"/>
              <a:ea typeface="Archivo"/>
              <a:cs typeface="Archivo"/>
              <a:sym typeface="Archivo"/>
            </a:endParaRPr>
          </a:p>
          <a:p>
            <a:pPr indent="-342900" lvl="0" marL="457200" marR="0" rtl="0" algn="l">
              <a:lnSpc>
                <a:spcPct val="100000"/>
              </a:lnSpc>
              <a:spcBef>
                <a:spcPts val="0"/>
              </a:spcBef>
              <a:spcAft>
                <a:spcPts val="0"/>
              </a:spcAft>
              <a:buClr>
                <a:schemeClr val="dk1"/>
              </a:buClr>
              <a:buSzPts val="1800"/>
              <a:buFont typeface="Archivo"/>
              <a:buChar char="-"/>
            </a:pPr>
            <a:r>
              <a:rPr lang="es" sz="1800">
                <a:solidFill>
                  <a:schemeClr val="dk1"/>
                </a:solidFill>
                <a:latin typeface="Archivo"/>
                <a:ea typeface="Archivo"/>
                <a:cs typeface="Archivo"/>
                <a:sym typeface="Archivo"/>
              </a:rPr>
              <a:t>Ellos y ellas manifestaron la importancia de no repetir palabras y acudir a la elipsis o sinónimos.</a:t>
            </a:r>
            <a:endParaRPr sz="1800">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None/>
            </a:pPr>
            <a:r>
              <a:t/>
            </a:r>
            <a:endParaRPr sz="1800">
              <a:solidFill>
                <a:schemeClr val="dk1"/>
              </a:solidFill>
              <a:latin typeface="Archivo"/>
              <a:ea typeface="Archivo"/>
              <a:cs typeface="Archivo"/>
              <a:sym typeface="Archivo"/>
            </a:endParaRPr>
          </a:p>
          <a:p>
            <a:pPr indent="-342900" lvl="0" marL="457200" marR="0" rtl="0" algn="l">
              <a:lnSpc>
                <a:spcPct val="100000"/>
              </a:lnSpc>
              <a:spcBef>
                <a:spcPts val="0"/>
              </a:spcBef>
              <a:spcAft>
                <a:spcPts val="0"/>
              </a:spcAft>
              <a:buClr>
                <a:schemeClr val="dk1"/>
              </a:buClr>
              <a:buSzPts val="1800"/>
              <a:buFont typeface="Archivo"/>
              <a:buChar char="-"/>
            </a:pPr>
            <a:r>
              <a:rPr lang="es" sz="1800">
                <a:solidFill>
                  <a:schemeClr val="dk1"/>
                </a:solidFill>
                <a:latin typeface="Archivo"/>
                <a:ea typeface="Archivo"/>
                <a:cs typeface="Archivo"/>
                <a:sym typeface="Archivo"/>
              </a:rPr>
              <a:t>La organización en párrafos para cada subtema y comenzar cada párrafo y nueva oración con mayúsculas. También resaltaron el uso de conectores.</a:t>
            </a:r>
            <a:endParaRPr sz="1800">
              <a:solidFill>
                <a:schemeClr val="dk1"/>
              </a:solidFill>
              <a:latin typeface="Archivo"/>
              <a:ea typeface="Archivo"/>
              <a:cs typeface="Archivo"/>
              <a:sym typeface="Archivo"/>
            </a:endParaRPr>
          </a:p>
        </p:txBody>
      </p:sp>
      <p:pic>
        <p:nvPicPr>
          <p:cNvPr descr="Time for drawing. (proporcionado por Getty Images)" id="3649" name="Google Shape;3649;g3a223d00461_0_3923"/>
          <p:cNvPicPr preferRelativeResize="0"/>
          <p:nvPr/>
        </p:nvPicPr>
        <p:blipFill rotWithShape="1">
          <a:blip r:embed="rId3">
            <a:alphaModFix amt="43000"/>
          </a:blip>
          <a:srcRect b="1110" l="13744" r="47562" t="-1110"/>
          <a:stretch/>
        </p:blipFill>
        <p:spPr>
          <a:xfrm>
            <a:off x="6160200" y="-71050"/>
            <a:ext cx="2983798" cy="521455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3" name="Shape 3653"/>
        <p:cNvGrpSpPr/>
        <p:nvPr/>
      </p:nvGrpSpPr>
      <p:grpSpPr>
        <a:xfrm>
          <a:off x="0" y="0"/>
          <a:ext cx="0" cy="0"/>
          <a:chOff x="0" y="0"/>
          <a:chExt cx="0" cy="0"/>
        </a:xfrm>
      </p:grpSpPr>
      <p:sp>
        <p:nvSpPr>
          <p:cNvPr id="3654" name="Google Shape;3654;g3a223d00461_0_3930"/>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g3a223d00461_0_3930"/>
          <p:cNvSpPr txBox="1"/>
          <p:nvPr/>
        </p:nvSpPr>
        <p:spPr>
          <a:xfrm>
            <a:off x="192575" y="480625"/>
            <a:ext cx="7056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Algunas producciones finales:</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656" name="Google Shape;3656;g3a223d00461_0_3930"/>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3657" name="Google Shape;3657;g3a223d00461_0_3930" title="Captura de pantalla 2025-11-04 a la(s) 7.22.15 p. m..png"/>
          <p:cNvPicPr preferRelativeResize="0"/>
          <p:nvPr/>
        </p:nvPicPr>
        <p:blipFill>
          <a:blip r:embed="rId4">
            <a:alphaModFix/>
          </a:blip>
          <a:stretch>
            <a:fillRect/>
          </a:stretch>
        </p:blipFill>
        <p:spPr>
          <a:xfrm>
            <a:off x="152400" y="1307125"/>
            <a:ext cx="4419599" cy="3481577"/>
          </a:xfrm>
          <a:prstGeom prst="rect">
            <a:avLst/>
          </a:prstGeom>
          <a:noFill/>
          <a:ln>
            <a:noFill/>
          </a:ln>
        </p:spPr>
      </p:pic>
      <p:pic>
        <p:nvPicPr>
          <p:cNvPr id="3658" name="Google Shape;3658;g3a223d00461_0_3930" title="Captura de pantalla 2025-11-04 a la(s) 7.28.48 p. m..png"/>
          <p:cNvPicPr preferRelativeResize="0"/>
          <p:nvPr/>
        </p:nvPicPr>
        <p:blipFill>
          <a:blip r:embed="rId5">
            <a:alphaModFix/>
          </a:blip>
          <a:stretch>
            <a:fillRect/>
          </a:stretch>
        </p:blipFill>
        <p:spPr>
          <a:xfrm>
            <a:off x="5548500" y="407863"/>
            <a:ext cx="2865451" cy="2734936"/>
          </a:xfrm>
          <a:prstGeom prst="rect">
            <a:avLst/>
          </a:prstGeom>
          <a:noFill/>
          <a:ln>
            <a:noFill/>
          </a:ln>
        </p:spPr>
      </p:pic>
      <p:pic>
        <p:nvPicPr>
          <p:cNvPr id="3659" name="Google Shape;3659;g3a223d00461_0_3930" title="Captura de pantalla 2025-11-04 a la(s) 7.29.08 p. m..png"/>
          <p:cNvPicPr preferRelativeResize="0"/>
          <p:nvPr/>
        </p:nvPicPr>
        <p:blipFill>
          <a:blip r:embed="rId6">
            <a:alphaModFix/>
          </a:blip>
          <a:stretch>
            <a:fillRect/>
          </a:stretch>
        </p:blipFill>
        <p:spPr>
          <a:xfrm>
            <a:off x="5671178" y="3142802"/>
            <a:ext cx="2742772" cy="20323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3" name="Shape 3663"/>
        <p:cNvGrpSpPr/>
        <p:nvPr/>
      </p:nvGrpSpPr>
      <p:grpSpPr>
        <a:xfrm>
          <a:off x="0" y="0"/>
          <a:ext cx="0" cy="0"/>
          <a:chOff x="0" y="0"/>
          <a:chExt cx="0" cy="0"/>
        </a:xfrm>
      </p:grpSpPr>
      <p:sp>
        <p:nvSpPr>
          <p:cNvPr id="3664" name="Google Shape;3664;g3a223d00461_0_3939"/>
          <p:cNvSpPr txBox="1"/>
          <p:nvPr/>
        </p:nvSpPr>
        <p:spPr>
          <a:xfrm>
            <a:off x="650400" y="621050"/>
            <a:ext cx="7056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600">
                <a:highlight>
                  <a:srgbClr val="B7DB20"/>
                </a:highlight>
                <a:latin typeface="Archivo ExtraBold"/>
                <a:ea typeface="Archivo ExtraBold"/>
                <a:cs typeface="Archivo ExtraBold"/>
                <a:sym typeface="Archivo ExtraBold"/>
              </a:rPr>
              <a:t>Momento de intercambio</a:t>
            </a:r>
            <a:endParaRPr b="0" i="0" sz="26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665" name="Google Shape;3665;g3a223d00461_0_3939"/>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descr="Business Idea, Planning, Smart Idea, Innovation Icon (proporcionado por Getty Images)" id="3666" name="Google Shape;3666;g3a223d00461_0_3939"/>
          <p:cNvPicPr preferRelativeResize="0"/>
          <p:nvPr/>
        </p:nvPicPr>
        <p:blipFill rotWithShape="1">
          <a:blip r:embed="rId4">
            <a:alphaModFix/>
          </a:blip>
          <a:srcRect b="0" l="0" r="0" t="0"/>
          <a:stretch/>
        </p:blipFill>
        <p:spPr>
          <a:xfrm rot="358387">
            <a:off x="5804701" y="169150"/>
            <a:ext cx="1916201" cy="1916201"/>
          </a:xfrm>
          <a:prstGeom prst="rect">
            <a:avLst/>
          </a:prstGeom>
          <a:noFill/>
          <a:ln>
            <a:noFill/>
          </a:ln>
        </p:spPr>
      </p:pic>
      <p:sp>
        <p:nvSpPr>
          <p:cNvPr id="3667" name="Google Shape;3667;g3a223d00461_0_3939"/>
          <p:cNvSpPr txBox="1"/>
          <p:nvPr/>
        </p:nvSpPr>
        <p:spPr>
          <a:xfrm>
            <a:off x="650400" y="1916200"/>
            <a:ext cx="78432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300">
                <a:solidFill>
                  <a:schemeClr val="dk1"/>
                </a:solidFill>
              </a:rPr>
              <a:t>En esta presentación se hizo hincapié en el proceso de escritura, sin explicitar los textos que acompañaron a los cuentos.</a:t>
            </a:r>
            <a:endParaRPr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rPr b="1" lang="es" sz="2300">
                <a:solidFill>
                  <a:schemeClr val="dk1"/>
                </a:solidFill>
              </a:rPr>
              <a:t>¿Qué textos en torno a lo literario se te ocurre que podrían trabajar para acompañar este proyecto?</a:t>
            </a:r>
            <a:endParaRPr b="1" sz="2300">
              <a:solidFill>
                <a:schemeClr val="dk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671" name="Shape 3671"/>
        <p:cNvGrpSpPr/>
        <p:nvPr/>
      </p:nvGrpSpPr>
      <p:grpSpPr>
        <a:xfrm>
          <a:off x="0" y="0"/>
          <a:ext cx="0" cy="0"/>
          <a:chOff x="0" y="0"/>
          <a:chExt cx="0" cy="0"/>
        </a:xfrm>
      </p:grpSpPr>
      <p:pic>
        <p:nvPicPr>
          <p:cNvPr id="3672" name="Google Shape;3672;g3a223d00461_0_394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673" name="Google Shape;3673;g3a223d00461_0_3946"/>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3674" name="Google Shape;3674;g3a223d00461_0_3946"/>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3675" name="Google Shape;3675;g3a223d00461_0_3946"/>
          <p:cNvGrpSpPr/>
          <p:nvPr/>
        </p:nvGrpSpPr>
        <p:grpSpPr>
          <a:xfrm>
            <a:off x="5593901" y="630949"/>
            <a:ext cx="3189350" cy="1336365"/>
            <a:chOff x="5974609" y="421177"/>
            <a:chExt cx="3189350" cy="1336365"/>
          </a:xfrm>
        </p:grpSpPr>
        <p:grpSp>
          <p:nvGrpSpPr>
            <p:cNvPr id="3676" name="Google Shape;3676;g3a223d00461_0_3946"/>
            <p:cNvGrpSpPr/>
            <p:nvPr/>
          </p:nvGrpSpPr>
          <p:grpSpPr>
            <a:xfrm rot="5400000">
              <a:off x="7873551" y="-202767"/>
              <a:ext cx="666463" cy="1914351"/>
              <a:chOff x="2405075" y="2171775"/>
              <a:chExt cx="633400" cy="1900100"/>
            </a:xfrm>
          </p:grpSpPr>
          <p:cxnSp>
            <p:nvCxnSpPr>
              <p:cNvPr id="3677" name="Google Shape;3677;g3a223d00461_0_394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78" name="Google Shape;3678;g3a223d00461_0_394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79" name="Google Shape;3679;g3a223d00461_0_394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80" name="Google Shape;3680;g3a223d00461_0_394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81" name="Google Shape;3681;g3a223d00461_0_394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82" name="Google Shape;3682;g3a223d00461_0_394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683" name="Google Shape;3683;g3a223d00461_0_394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684" name="Google Shape;3684;g3a223d00461_0_394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685" name="Google Shape;3685;g3a223d00461_0_394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686" name="Google Shape;3686;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687" name="Google Shape;3687;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688" name="Google Shape;3688;g3a223d00461_0_394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689" name="Google Shape;3689;g3a223d00461_0_394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690" name="Google Shape;3690;g3a223d00461_0_394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691" name="Google Shape;3691;g3a223d00461_0_394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692" name="Google Shape;3692;g3a223d00461_0_3946"/>
            <p:cNvGrpSpPr/>
            <p:nvPr/>
          </p:nvGrpSpPr>
          <p:grpSpPr>
            <a:xfrm rot="5400000">
              <a:off x="7873551" y="467135"/>
              <a:ext cx="666463" cy="1914351"/>
              <a:chOff x="2405075" y="2171775"/>
              <a:chExt cx="633400" cy="1900100"/>
            </a:xfrm>
          </p:grpSpPr>
          <p:cxnSp>
            <p:nvCxnSpPr>
              <p:cNvPr id="3693" name="Google Shape;3693;g3a223d00461_0_394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94" name="Google Shape;3694;g3a223d00461_0_394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95" name="Google Shape;3695;g3a223d00461_0_394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96" name="Google Shape;3696;g3a223d00461_0_394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97" name="Google Shape;3697;g3a223d00461_0_394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698" name="Google Shape;3698;g3a223d00461_0_394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699" name="Google Shape;3699;g3a223d00461_0_394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00" name="Google Shape;3700;g3a223d00461_0_394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01" name="Google Shape;3701;g3a223d00461_0_394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02" name="Google Shape;3702;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03" name="Google Shape;3703;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04" name="Google Shape;3704;g3a223d00461_0_394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05" name="Google Shape;3705;g3a223d00461_0_394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06" name="Google Shape;3706;g3a223d00461_0_394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07" name="Google Shape;3707;g3a223d00461_0_394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708" name="Google Shape;3708;g3a223d00461_0_3946"/>
            <p:cNvGrpSpPr/>
            <p:nvPr/>
          </p:nvGrpSpPr>
          <p:grpSpPr>
            <a:xfrm rot="5400000">
              <a:off x="6598552" y="-202767"/>
              <a:ext cx="666463" cy="1914351"/>
              <a:chOff x="2405075" y="2171775"/>
              <a:chExt cx="633400" cy="1900100"/>
            </a:xfrm>
          </p:grpSpPr>
          <p:cxnSp>
            <p:nvCxnSpPr>
              <p:cNvPr id="3709" name="Google Shape;3709;g3a223d00461_0_394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10" name="Google Shape;3710;g3a223d00461_0_394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11" name="Google Shape;3711;g3a223d00461_0_394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12" name="Google Shape;3712;g3a223d00461_0_394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13" name="Google Shape;3713;g3a223d00461_0_394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14" name="Google Shape;3714;g3a223d00461_0_394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715" name="Google Shape;3715;g3a223d00461_0_394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16" name="Google Shape;3716;g3a223d00461_0_394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17" name="Google Shape;3717;g3a223d00461_0_394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18" name="Google Shape;3718;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19" name="Google Shape;3719;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20" name="Google Shape;3720;g3a223d00461_0_394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21" name="Google Shape;3721;g3a223d00461_0_394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22" name="Google Shape;3722;g3a223d00461_0_394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23" name="Google Shape;3723;g3a223d00461_0_394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724" name="Google Shape;3724;g3a223d00461_0_3946"/>
            <p:cNvGrpSpPr/>
            <p:nvPr/>
          </p:nvGrpSpPr>
          <p:grpSpPr>
            <a:xfrm rot="5400000">
              <a:off x="6598552" y="467135"/>
              <a:ext cx="666463" cy="1914351"/>
              <a:chOff x="2405075" y="2171775"/>
              <a:chExt cx="633400" cy="1900100"/>
            </a:xfrm>
          </p:grpSpPr>
          <p:cxnSp>
            <p:nvCxnSpPr>
              <p:cNvPr id="3725" name="Google Shape;3725;g3a223d00461_0_394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26" name="Google Shape;3726;g3a223d00461_0_394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27" name="Google Shape;3727;g3a223d00461_0_394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28" name="Google Shape;3728;g3a223d00461_0_394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29" name="Google Shape;3729;g3a223d00461_0_394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30" name="Google Shape;3730;g3a223d00461_0_394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731" name="Google Shape;3731;g3a223d00461_0_394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32" name="Google Shape;3732;g3a223d00461_0_394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33" name="Google Shape;3733;g3a223d00461_0_394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34" name="Google Shape;3734;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35" name="Google Shape;3735;g3a223d00461_0_394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36" name="Google Shape;3736;g3a223d00461_0_394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37" name="Google Shape;3737;g3a223d00461_0_394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38" name="Google Shape;3738;g3a223d00461_0_394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39" name="Google Shape;3739;g3a223d00461_0_394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740" name="Google Shape;3740;g3a223d00461_0_3946"/>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g3a223d00461_0_3946"/>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g3a223d00461_0_3946"/>
          <p:cNvSpPr txBox="1"/>
          <p:nvPr/>
        </p:nvSpPr>
        <p:spPr>
          <a:xfrm rot="-153045">
            <a:off x="2185426" y="1752721"/>
            <a:ext cx="5197249" cy="148454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lang="es" sz="4700">
                <a:solidFill>
                  <a:schemeClr val="dk1"/>
                </a:solidFill>
              </a:rPr>
              <a:t>¡Muchas gracias!</a:t>
            </a:r>
            <a:endParaRPr b="1" i="0" sz="47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3800" u="none" cap="none" strike="noStrike">
              <a:solidFill>
                <a:srgbClr val="333333"/>
              </a:solidFill>
              <a:latin typeface="Archivo ExtraBold"/>
              <a:ea typeface="Archivo ExtraBold"/>
              <a:cs typeface="Archivo ExtraBold"/>
              <a:sym typeface="Archivo ExtraBold"/>
            </a:endParaRPr>
          </a:p>
        </p:txBody>
      </p:sp>
      <p:cxnSp>
        <p:nvCxnSpPr>
          <p:cNvPr id="3743" name="Google Shape;3743;g3a223d00461_0_3946"/>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747" name="Shape 3747"/>
        <p:cNvGrpSpPr/>
        <p:nvPr/>
      </p:nvGrpSpPr>
      <p:grpSpPr>
        <a:xfrm>
          <a:off x="0" y="0"/>
          <a:ext cx="0" cy="0"/>
          <a:chOff x="0" y="0"/>
          <a:chExt cx="0" cy="0"/>
        </a:xfrm>
      </p:grpSpPr>
      <p:pic>
        <p:nvPicPr>
          <p:cNvPr id="3748" name="Google Shape;3748;g3a223d00461_0_402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749" name="Google Shape;3749;g3a223d00461_0_4021"/>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3750" name="Google Shape;3750;g3a223d00461_0_4021"/>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3751" name="Google Shape;3751;g3a223d00461_0_4021"/>
          <p:cNvGrpSpPr/>
          <p:nvPr/>
        </p:nvGrpSpPr>
        <p:grpSpPr>
          <a:xfrm>
            <a:off x="5593901" y="630949"/>
            <a:ext cx="3189350" cy="1336365"/>
            <a:chOff x="5974609" y="421177"/>
            <a:chExt cx="3189350" cy="1336365"/>
          </a:xfrm>
        </p:grpSpPr>
        <p:grpSp>
          <p:nvGrpSpPr>
            <p:cNvPr id="3752" name="Google Shape;3752;g3a223d00461_0_4021"/>
            <p:cNvGrpSpPr/>
            <p:nvPr/>
          </p:nvGrpSpPr>
          <p:grpSpPr>
            <a:xfrm rot="5400000">
              <a:off x="7873551" y="-202767"/>
              <a:ext cx="666463" cy="1914351"/>
              <a:chOff x="2405075" y="2171775"/>
              <a:chExt cx="633400" cy="1900100"/>
            </a:xfrm>
          </p:grpSpPr>
          <p:cxnSp>
            <p:nvCxnSpPr>
              <p:cNvPr id="3753" name="Google Shape;3753;g3a223d00461_0_40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54" name="Google Shape;3754;g3a223d00461_0_40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55" name="Google Shape;3755;g3a223d00461_0_40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56" name="Google Shape;3756;g3a223d00461_0_40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57" name="Google Shape;3757;g3a223d00461_0_40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58" name="Google Shape;3758;g3a223d00461_0_40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759" name="Google Shape;3759;g3a223d00461_0_40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60" name="Google Shape;3760;g3a223d00461_0_40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61" name="Google Shape;3761;g3a223d00461_0_40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62" name="Google Shape;3762;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63" name="Google Shape;3763;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64" name="Google Shape;3764;g3a223d00461_0_40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65" name="Google Shape;3765;g3a223d00461_0_40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66" name="Google Shape;3766;g3a223d00461_0_40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67" name="Google Shape;3767;g3a223d00461_0_40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768" name="Google Shape;3768;g3a223d00461_0_4021"/>
            <p:cNvGrpSpPr/>
            <p:nvPr/>
          </p:nvGrpSpPr>
          <p:grpSpPr>
            <a:xfrm rot="5400000">
              <a:off x="7873551" y="467135"/>
              <a:ext cx="666463" cy="1914351"/>
              <a:chOff x="2405075" y="2171775"/>
              <a:chExt cx="633400" cy="1900100"/>
            </a:xfrm>
          </p:grpSpPr>
          <p:cxnSp>
            <p:nvCxnSpPr>
              <p:cNvPr id="3769" name="Google Shape;3769;g3a223d00461_0_40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70" name="Google Shape;3770;g3a223d00461_0_40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71" name="Google Shape;3771;g3a223d00461_0_40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72" name="Google Shape;3772;g3a223d00461_0_40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73" name="Google Shape;3773;g3a223d00461_0_40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74" name="Google Shape;3774;g3a223d00461_0_40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775" name="Google Shape;3775;g3a223d00461_0_40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76" name="Google Shape;3776;g3a223d00461_0_40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77" name="Google Shape;3777;g3a223d00461_0_40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78" name="Google Shape;3778;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79" name="Google Shape;3779;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80" name="Google Shape;3780;g3a223d00461_0_40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81" name="Google Shape;3781;g3a223d00461_0_40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82" name="Google Shape;3782;g3a223d00461_0_40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83" name="Google Shape;3783;g3a223d00461_0_40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784" name="Google Shape;3784;g3a223d00461_0_4021"/>
            <p:cNvGrpSpPr/>
            <p:nvPr/>
          </p:nvGrpSpPr>
          <p:grpSpPr>
            <a:xfrm rot="5400000">
              <a:off x="6598552" y="-202767"/>
              <a:ext cx="666463" cy="1914351"/>
              <a:chOff x="2405075" y="2171775"/>
              <a:chExt cx="633400" cy="1900100"/>
            </a:xfrm>
          </p:grpSpPr>
          <p:cxnSp>
            <p:nvCxnSpPr>
              <p:cNvPr id="3785" name="Google Shape;3785;g3a223d00461_0_40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86" name="Google Shape;3786;g3a223d00461_0_40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87" name="Google Shape;3787;g3a223d00461_0_40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88" name="Google Shape;3788;g3a223d00461_0_40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89" name="Google Shape;3789;g3a223d00461_0_40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790" name="Google Shape;3790;g3a223d00461_0_40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791" name="Google Shape;3791;g3a223d00461_0_40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792" name="Google Shape;3792;g3a223d00461_0_40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93" name="Google Shape;3793;g3a223d00461_0_40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794" name="Google Shape;3794;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95" name="Google Shape;3795;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796" name="Google Shape;3796;g3a223d00461_0_40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797" name="Google Shape;3797;g3a223d00461_0_40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798" name="Google Shape;3798;g3a223d00461_0_40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799" name="Google Shape;3799;g3a223d00461_0_40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800" name="Google Shape;3800;g3a223d00461_0_4021"/>
            <p:cNvGrpSpPr/>
            <p:nvPr/>
          </p:nvGrpSpPr>
          <p:grpSpPr>
            <a:xfrm rot="5400000">
              <a:off x="6598552" y="467135"/>
              <a:ext cx="666463" cy="1914351"/>
              <a:chOff x="2405075" y="2171775"/>
              <a:chExt cx="633400" cy="1900100"/>
            </a:xfrm>
          </p:grpSpPr>
          <p:cxnSp>
            <p:nvCxnSpPr>
              <p:cNvPr id="3801" name="Google Shape;3801;g3a223d00461_0_40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02" name="Google Shape;3802;g3a223d00461_0_40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03" name="Google Shape;3803;g3a223d00461_0_40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04" name="Google Shape;3804;g3a223d00461_0_40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05" name="Google Shape;3805;g3a223d00461_0_40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06" name="Google Shape;3806;g3a223d00461_0_40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807" name="Google Shape;3807;g3a223d00461_0_40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808" name="Google Shape;3808;g3a223d00461_0_40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809" name="Google Shape;3809;g3a223d00461_0_40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810" name="Google Shape;3810;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811" name="Google Shape;3811;g3a223d00461_0_40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812" name="Google Shape;3812;g3a223d00461_0_40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813" name="Google Shape;3813;g3a223d00461_0_40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814" name="Google Shape;3814;g3a223d00461_0_40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815" name="Google Shape;3815;g3a223d00461_0_40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816" name="Google Shape;3816;g3a223d00461_0_4021"/>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g3a223d00461_0_4021"/>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g3a223d00461_0_4021"/>
          <p:cNvSpPr txBox="1"/>
          <p:nvPr/>
        </p:nvSpPr>
        <p:spPr>
          <a:xfrm rot="-152977">
            <a:off x="2369742" y="1798711"/>
            <a:ext cx="4997247" cy="94593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2300" u="none" cap="none" strike="noStrike">
                <a:solidFill>
                  <a:schemeClr val="dk1"/>
                </a:solidFill>
                <a:latin typeface="Arial"/>
                <a:ea typeface="Arial"/>
                <a:cs typeface="Arial"/>
                <a:sym typeface="Arial"/>
              </a:rPr>
              <a:t>Leer para saber sobre William Shakespeare y el teatro isabelino</a:t>
            </a:r>
            <a:endParaRPr b="1" i="0" sz="2300" u="none" cap="none" strike="noStrike">
              <a:solidFill>
                <a:srgbClr val="0000FF"/>
              </a:solidFill>
              <a:latin typeface="Arial"/>
              <a:ea typeface="Arial"/>
              <a:cs typeface="Arial"/>
              <a:sym typeface="Arial"/>
            </a:endParaRPr>
          </a:p>
        </p:txBody>
      </p:sp>
      <p:cxnSp>
        <p:nvCxnSpPr>
          <p:cNvPr id="3819" name="Google Shape;3819;g3a223d00461_0_4021"/>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3820" name="Google Shape;3820;g3a223d00461_0_4021"/>
          <p:cNvSpPr txBox="1"/>
          <p:nvPr/>
        </p:nvSpPr>
        <p:spPr>
          <a:xfrm rot="-129245">
            <a:off x="2518049" y="3285015"/>
            <a:ext cx="4262112" cy="86190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600" u="none" cap="none" strike="noStrike">
                <a:solidFill>
                  <a:srgbClr val="434343"/>
                </a:solidFill>
                <a:latin typeface="Roboto"/>
                <a:ea typeface="Roboto"/>
                <a:cs typeface="Roboto"/>
                <a:sym typeface="Roboto"/>
              </a:rPr>
              <a:t>Lola Kantor</a:t>
            </a:r>
            <a:endParaRPr/>
          </a:p>
          <a:p>
            <a:pPr indent="0" lvl="0" marL="0" marR="0" rtl="0" algn="l">
              <a:lnSpc>
                <a:spcPct val="100000"/>
              </a:lnSpc>
              <a:spcBef>
                <a:spcPts val="0"/>
              </a:spcBef>
              <a:spcAft>
                <a:spcPts val="0"/>
              </a:spcAft>
              <a:buClr>
                <a:srgbClr val="000000"/>
              </a:buClr>
              <a:buSzPts val="1500"/>
              <a:buFont typeface="Arial"/>
              <a:buNone/>
            </a:pPr>
            <a:r>
              <a:rPr b="0" i="0" lang="es" sz="1600" u="none" cap="none" strike="noStrike">
                <a:solidFill>
                  <a:srgbClr val="434343"/>
                </a:solidFill>
                <a:latin typeface="Roboto"/>
                <a:ea typeface="Roboto"/>
                <a:cs typeface="Roboto"/>
                <a:sym typeface="Roboto"/>
              </a:rPr>
              <a:t>Escuela 13 D.E. 9</a:t>
            </a:r>
            <a:endParaRPr b="0" i="0" sz="1600" u="none" cap="none" strike="noStrike">
              <a:solidFill>
                <a:srgbClr val="4343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200" u="none" cap="none" strike="noStrike">
              <a:solidFill>
                <a:srgbClr val="434343"/>
              </a:solidFill>
              <a:latin typeface="Roboto"/>
              <a:ea typeface="Roboto"/>
              <a:cs typeface="Roboto"/>
              <a:sym typeface="Roboto"/>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4" name="Shape 3824"/>
        <p:cNvGrpSpPr/>
        <p:nvPr/>
      </p:nvGrpSpPr>
      <p:grpSpPr>
        <a:xfrm>
          <a:off x="0" y="0"/>
          <a:ext cx="0" cy="0"/>
          <a:chOff x="0" y="0"/>
          <a:chExt cx="0" cy="0"/>
        </a:xfrm>
      </p:grpSpPr>
      <p:pic>
        <p:nvPicPr>
          <p:cNvPr id="3825" name="Google Shape;3825;g3a223d00461_0_4097"/>
          <p:cNvPicPr preferRelativeResize="0"/>
          <p:nvPr/>
        </p:nvPicPr>
        <p:blipFill rotWithShape="1">
          <a:blip r:embed="rId3">
            <a:alphaModFix/>
          </a:blip>
          <a:srcRect b="0" l="0" r="0" t="0"/>
          <a:stretch/>
        </p:blipFill>
        <p:spPr>
          <a:xfrm>
            <a:off x="2168278" y="1856444"/>
            <a:ext cx="6975721" cy="3043580"/>
          </a:xfrm>
          <a:prstGeom prst="rect">
            <a:avLst/>
          </a:prstGeom>
          <a:noFill/>
          <a:ln>
            <a:noFill/>
          </a:ln>
        </p:spPr>
      </p:pic>
      <p:grpSp>
        <p:nvGrpSpPr>
          <p:cNvPr id="3826" name="Google Shape;3826;g3a223d00461_0_4097"/>
          <p:cNvGrpSpPr/>
          <p:nvPr/>
        </p:nvGrpSpPr>
        <p:grpSpPr>
          <a:xfrm>
            <a:off x="-342233" y="3350401"/>
            <a:ext cx="3189350" cy="1336365"/>
            <a:chOff x="5974609" y="421179"/>
            <a:chExt cx="3189350" cy="1336365"/>
          </a:xfrm>
        </p:grpSpPr>
        <p:grpSp>
          <p:nvGrpSpPr>
            <p:cNvPr id="3827" name="Google Shape;3827;g3a223d00461_0_4097"/>
            <p:cNvGrpSpPr/>
            <p:nvPr/>
          </p:nvGrpSpPr>
          <p:grpSpPr>
            <a:xfrm rot="5400000">
              <a:off x="7873551" y="-202765"/>
              <a:ext cx="666463" cy="1914351"/>
              <a:chOff x="2405075" y="2171775"/>
              <a:chExt cx="633400" cy="1900100"/>
            </a:xfrm>
          </p:grpSpPr>
          <p:cxnSp>
            <p:nvCxnSpPr>
              <p:cNvPr id="3828" name="Google Shape;3828;g3a223d00461_0_40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29" name="Google Shape;3829;g3a223d00461_0_40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0" name="Google Shape;3830;g3a223d00461_0_40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1" name="Google Shape;3831;g3a223d00461_0_40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2" name="Google Shape;3832;g3a223d00461_0_40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3" name="Google Shape;3833;g3a223d00461_0_40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4" name="Google Shape;3834;g3a223d00461_0_40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35" name="Google Shape;3835;g3a223d00461_0_40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36" name="Google Shape;3836;g3a223d00461_0_40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7" name="Google Shape;3837;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8" name="Google Shape;3838;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9" name="Google Shape;3839;g3a223d00461_0_40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40" name="Google Shape;3840;g3a223d00461_0_40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41" name="Google Shape;3841;g3a223d00461_0_40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42" name="Google Shape;3842;g3a223d00461_0_40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43" name="Google Shape;3843;g3a223d00461_0_4097"/>
            <p:cNvGrpSpPr/>
            <p:nvPr/>
          </p:nvGrpSpPr>
          <p:grpSpPr>
            <a:xfrm rot="5400000">
              <a:off x="7873551" y="467137"/>
              <a:ext cx="666463" cy="1914351"/>
              <a:chOff x="2405075" y="2171775"/>
              <a:chExt cx="633400" cy="1900100"/>
            </a:xfrm>
          </p:grpSpPr>
          <p:cxnSp>
            <p:nvCxnSpPr>
              <p:cNvPr id="3844" name="Google Shape;3844;g3a223d00461_0_40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5" name="Google Shape;3845;g3a223d00461_0_40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6" name="Google Shape;3846;g3a223d00461_0_40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7" name="Google Shape;3847;g3a223d00461_0_40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8" name="Google Shape;3848;g3a223d00461_0_40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9" name="Google Shape;3849;g3a223d00461_0_40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0" name="Google Shape;3850;g3a223d00461_0_40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1" name="Google Shape;3851;g3a223d00461_0_40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2" name="Google Shape;3852;g3a223d00461_0_40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3" name="Google Shape;3853;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4" name="Google Shape;3854;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5" name="Google Shape;3855;g3a223d00461_0_40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6" name="Google Shape;3856;g3a223d00461_0_40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7" name="Google Shape;3857;g3a223d00461_0_40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8" name="Google Shape;3858;g3a223d00461_0_40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59" name="Google Shape;3859;g3a223d00461_0_4097"/>
            <p:cNvGrpSpPr/>
            <p:nvPr/>
          </p:nvGrpSpPr>
          <p:grpSpPr>
            <a:xfrm rot="5400000">
              <a:off x="6598552" y="-202765"/>
              <a:ext cx="666463" cy="1914351"/>
              <a:chOff x="2405075" y="2171775"/>
              <a:chExt cx="633400" cy="1900100"/>
            </a:xfrm>
          </p:grpSpPr>
          <p:cxnSp>
            <p:nvCxnSpPr>
              <p:cNvPr id="3860" name="Google Shape;3860;g3a223d00461_0_40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1" name="Google Shape;3861;g3a223d00461_0_40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2" name="Google Shape;3862;g3a223d00461_0_40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3" name="Google Shape;3863;g3a223d00461_0_40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4" name="Google Shape;3864;g3a223d00461_0_40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5" name="Google Shape;3865;g3a223d00461_0_40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66" name="Google Shape;3866;g3a223d00461_0_40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67" name="Google Shape;3867;g3a223d00461_0_40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68" name="Google Shape;3868;g3a223d00461_0_40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69" name="Google Shape;3869;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0" name="Google Shape;3870;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1" name="Google Shape;3871;g3a223d00461_0_40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72" name="Google Shape;3872;g3a223d00461_0_40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73" name="Google Shape;3873;g3a223d00461_0_40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4" name="Google Shape;3874;g3a223d00461_0_40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75" name="Google Shape;3875;g3a223d00461_0_4097"/>
            <p:cNvGrpSpPr/>
            <p:nvPr/>
          </p:nvGrpSpPr>
          <p:grpSpPr>
            <a:xfrm rot="5400000">
              <a:off x="6598552" y="467137"/>
              <a:ext cx="666463" cy="1914351"/>
              <a:chOff x="2405075" y="2171775"/>
              <a:chExt cx="633400" cy="1900100"/>
            </a:xfrm>
          </p:grpSpPr>
          <p:cxnSp>
            <p:nvCxnSpPr>
              <p:cNvPr id="3876" name="Google Shape;3876;g3a223d00461_0_40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77" name="Google Shape;3877;g3a223d00461_0_40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78" name="Google Shape;3878;g3a223d00461_0_40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79" name="Google Shape;3879;g3a223d00461_0_40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80" name="Google Shape;3880;g3a223d00461_0_40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81" name="Google Shape;3881;g3a223d00461_0_40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2" name="Google Shape;3882;g3a223d00461_0_40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3" name="Google Shape;3883;g3a223d00461_0_40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4" name="Google Shape;3884;g3a223d00461_0_40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5" name="Google Shape;3885;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6" name="Google Shape;3886;g3a223d00461_0_40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7" name="Google Shape;3887;g3a223d00461_0_40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8" name="Google Shape;3888;g3a223d00461_0_40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9" name="Google Shape;3889;g3a223d00461_0_40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90" name="Google Shape;3890;g3a223d00461_0_40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891" name="Google Shape;3891;g3a223d00461_0_409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g3a223d00461_0_4097"/>
          <p:cNvSpPr txBox="1"/>
          <p:nvPr/>
        </p:nvSpPr>
        <p:spPr>
          <a:xfrm>
            <a:off x="164237" y="257401"/>
            <a:ext cx="7260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Contexto de situación</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893" name="Google Shape;3893;g3a223d00461_0_4097"/>
          <p:cNvPicPr preferRelativeResize="0"/>
          <p:nvPr/>
        </p:nvPicPr>
        <p:blipFill rotWithShape="1">
          <a:blip r:embed="rId4">
            <a:alphaModFix/>
          </a:blip>
          <a:srcRect b="0" l="0" r="0" t="0"/>
          <a:stretch/>
        </p:blipFill>
        <p:spPr>
          <a:xfrm>
            <a:off x="8092925" y="453025"/>
            <a:ext cx="1230802" cy="304100"/>
          </a:xfrm>
          <a:prstGeom prst="rect">
            <a:avLst/>
          </a:prstGeom>
          <a:noFill/>
          <a:ln>
            <a:noFill/>
          </a:ln>
        </p:spPr>
      </p:pic>
      <p:cxnSp>
        <p:nvCxnSpPr>
          <p:cNvPr id="3894" name="Google Shape;3894;g3a223d00461_0_4097"/>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3895" name="Google Shape;3895;g3a223d00461_0_4097"/>
          <p:cNvSpPr txBox="1"/>
          <p:nvPr/>
        </p:nvSpPr>
        <p:spPr>
          <a:xfrm>
            <a:off x="4700050" y="1298050"/>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3896" name="Google Shape;3896;g3a223d00461_0_4097"/>
          <p:cNvSpPr/>
          <p:nvPr/>
        </p:nvSpPr>
        <p:spPr>
          <a:xfrm>
            <a:off x="383400" y="2368027"/>
            <a:ext cx="4163700" cy="707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g3a223d00461_0_4097"/>
          <p:cNvSpPr/>
          <p:nvPr/>
        </p:nvSpPr>
        <p:spPr>
          <a:xfrm>
            <a:off x="255600" y="2110660"/>
            <a:ext cx="4188300" cy="8505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i="0" sz="1400" u="none" cap="none" strike="noStrike">
              <a:solidFill>
                <a:srgbClr val="424242"/>
              </a:solidFill>
              <a:latin typeface="Archivo"/>
              <a:ea typeface="Archivo"/>
              <a:cs typeface="Archivo"/>
              <a:sym typeface="Archivo"/>
            </a:endParaRPr>
          </a:p>
          <a:p>
            <a:pPr indent="0" lvl="0" marL="0" marR="0" rtl="0" algn="ctr">
              <a:lnSpc>
                <a:spcPct val="100000"/>
              </a:lnSpc>
              <a:spcBef>
                <a:spcPts val="0"/>
              </a:spcBef>
              <a:spcAft>
                <a:spcPts val="0"/>
              </a:spcAft>
              <a:buNone/>
            </a:pPr>
            <a:r>
              <a:rPr b="1" i="0" lang="es" sz="1600" u="none" cap="none" strike="noStrike">
                <a:solidFill>
                  <a:srgbClr val="424242"/>
                </a:solidFill>
                <a:latin typeface="Archivo"/>
                <a:ea typeface="Archivo"/>
                <a:cs typeface="Archivo"/>
                <a:sym typeface="Archivo"/>
              </a:rPr>
              <a:t>Destinatarios:</a:t>
            </a:r>
            <a:endParaRPr/>
          </a:p>
          <a:p>
            <a:pPr indent="0" lvl="0" marL="0" marR="0" rtl="0" algn="ctr">
              <a:lnSpc>
                <a:spcPct val="100000"/>
              </a:lnSpc>
              <a:spcBef>
                <a:spcPts val="0"/>
              </a:spcBef>
              <a:spcAft>
                <a:spcPts val="0"/>
              </a:spcAft>
              <a:buNone/>
            </a:pPr>
            <a:r>
              <a:rPr b="0" i="0" lang="es" sz="1600" u="none" cap="none" strike="noStrike">
                <a:solidFill>
                  <a:srgbClr val="424242"/>
                </a:solidFill>
                <a:latin typeface="Archivo"/>
                <a:ea typeface="Archivo"/>
                <a:cs typeface="Archivo"/>
                <a:sym typeface="Archivo"/>
              </a:rPr>
              <a:t>Estudiantes de 7mo. grado del turno tarde</a:t>
            </a:r>
            <a:endParaRPr/>
          </a:p>
        </p:txBody>
      </p:sp>
      <p:sp>
        <p:nvSpPr>
          <p:cNvPr id="3898" name="Google Shape;3898;g3a223d00461_0_4097"/>
          <p:cNvSpPr/>
          <p:nvPr/>
        </p:nvSpPr>
        <p:spPr>
          <a:xfrm>
            <a:off x="383400" y="1206033"/>
            <a:ext cx="4169100" cy="707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g3a223d00461_0_4097"/>
          <p:cNvSpPr/>
          <p:nvPr/>
        </p:nvSpPr>
        <p:spPr>
          <a:xfrm>
            <a:off x="254578" y="939072"/>
            <a:ext cx="4189500" cy="8505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s" sz="1600" u="none" cap="none" strike="noStrike">
                <a:solidFill>
                  <a:srgbClr val="424242"/>
                </a:solidFill>
                <a:latin typeface="Archivo"/>
                <a:ea typeface="Archivo"/>
                <a:cs typeface="Archivo"/>
                <a:sym typeface="Archivo"/>
              </a:rPr>
              <a:t>Secuencia didáctica:</a:t>
            </a:r>
            <a:endParaRPr/>
          </a:p>
          <a:p>
            <a:pPr indent="0" lvl="0" marL="0" marR="0" rtl="0" algn="ctr">
              <a:lnSpc>
                <a:spcPct val="100000"/>
              </a:lnSpc>
              <a:spcBef>
                <a:spcPts val="0"/>
              </a:spcBef>
              <a:spcAft>
                <a:spcPts val="0"/>
              </a:spcAft>
              <a:buNone/>
            </a:pPr>
            <a:r>
              <a:rPr b="0" i="0" lang="es" sz="1600" u="none" cap="none" strike="noStrike">
                <a:solidFill>
                  <a:srgbClr val="424242"/>
                </a:solidFill>
                <a:latin typeface="Archivo"/>
                <a:ea typeface="Archivo"/>
                <a:cs typeface="Archivo"/>
                <a:sym typeface="Archivo"/>
              </a:rPr>
              <a:t>Leer para saber sobre William Shakerpeare</a:t>
            </a:r>
            <a:endParaRPr b="0" i="0" sz="1600" u="none" cap="none" strike="noStrike">
              <a:solidFill>
                <a:srgbClr val="424242"/>
              </a:solidFill>
              <a:latin typeface="Archivo"/>
              <a:ea typeface="Archivo"/>
              <a:cs typeface="Archivo"/>
              <a:sym typeface="Archivo"/>
            </a:endParaRPr>
          </a:p>
          <a:p>
            <a:pPr indent="0" lvl="0" marL="0" marR="0" rtl="0" algn="ctr">
              <a:lnSpc>
                <a:spcPct val="100000"/>
              </a:lnSpc>
              <a:spcBef>
                <a:spcPts val="0"/>
              </a:spcBef>
              <a:spcAft>
                <a:spcPts val="0"/>
              </a:spcAft>
              <a:buNone/>
            </a:pPr>
            <a:r>
              <a:rPr b="0" i="0" lang="es" sz="1600" u="none" cap="none" strike="noStrike">
                <a:solidFill>
                  <a:srgbClr val="424242"/>
                </a:solidFill>
                <a:latin typeface="Archivo"/>
                <a:ea typeface="Archivo"/>
                <a:cs typeface="Archivo"/>
                <a:sym typeface="Archivo"/>
              </a:rPr>
              <a:t>y el teatro isabelino</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3" name="Shape 3903"/>
        <p:cNvGrpSpPr/>
        <p:nvPr/>
      </p:nvGrpSpPr>
      <p:grpSpPr>
        <a:xfrm>
          <a:off x="0" y="0"/>
          <a:ext cx="0" cy="0"/>
          <a:chOff x="0" y="0"/>
          <a:chExt cx="0" cy="0"/>
        </a:xfrm>
      </p:grpSpPr>
      <p:grpSp>
        <p:nvGrpSpPr>
          <p:cNvPr id="3904" name="Google Shape;3904;g3a223d00461_0_4175"/>
          <p:cNvGrpSpPr/>
          <p:nvPr/>
        </p:nvGrpSpPr>
        <p:grpSpPr>
          <a:xfrm rot="5400000">
            <a:off x="4746821" y="1034147"/>
            <a:ext cx="3189350" cy="1336365"/>
            <a:chOff x="5974609" y="421179"/>
            <a:chExt cx="3189350" cy="1336365"/>
          </a:xfrm>
        </p:grpSpPr>
        <p:grpSp>
          <p:nvGrpSpPr>
            <p:cNvPr id="3905" name="Google Shape;3905;g3a223d00461_0_4175"/>
            <p:cNvGrpSpPr/>
            <p:nvPr/>
          </p:nvGrpSpPr>
          <p:grpSpPr>
            <a:xfrm rot="5400000">
              <a:off x="7873551" y="-202765"/>
              <a:ext cx="666463" cy="1914351"/>
              <a:chOff x="2405075" y="2171775"/>
              <a:chExt cx="633400" cy="1900100"/>
            </a:xfrm>
          </p:grpSpPr>
          <p:cxnSp>
            <p:nvCxnSpPr>
              <p:cNvPr id="3906" name="Google Shape;3906;g3a223d00461_0_41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07" name="Google Shape;3907;g3a223d00461_0_41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08" name="Google Shape;3908;g3a223d00461_0_41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09" name="Google Shape;3909;g3a223d00461_0_41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10" name="Google Shape;3910;g3a223d00461_0_41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11" name="Google Shape;3911;g3a223d00461_0_41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12" name="Google Shape;3912;g3a223d00461_0_41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13" name="Google Shape;3913;g3a223d00461_0_41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14" name="Google Shape;3914;g3a223d00461_0_41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15" name="Google Shape;3915;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16" name="Google Shape;3916;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17" name="Google Shape;3917;g3a223d00461_0_41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18" name="Google Shape;3918;g3a223d00461_0_41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19" name="Google Shape;3919;g3a223d00461_0_41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0" name="Google Shape;3920;g3a223d00461_0_41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21" name="Google Shape;3921;g3a223d00461_0_4175"/>
            <p:cNvGrpSpPr/>
            <p:nvPr/>
          </p:nvGrpSpPr>
          <p:grpSpPr>
            <a:xfrm rot="5400000">
              <a:off x="7873551" y="467137"/>
              <a:ext cx="666463" cy="1914351"/>
              <a:chOff x="2405075" y="2171775"/>
              <a:chExt cx="633400" cy="1900100"/>
            </a:xfrm>
          </p:grpSpPr>
          <p:cxnSp>
            <p:nvCxnSpPr>
              <p:cNvPr id="3922" name="Google Shape;3922;g3a223d00461_0_41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3" name="Google Shape;3923;g3a223d00461_0_41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4" name="Google Shape;3924;g3a223d00461_0_41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5" name="Google Shape;3925;g3a223d00461_0_41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6" name="Google Shape;3926;g3a223d00461_0_41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7" name="Google Shape;3927;g3a223d00461_0_41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8" name="Google Shape;3928;g3a223d00461_0_41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29" name="Google Shape;3929;g3a223d00461_0_41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30" name="Google Shape;3930;g3a223d00461_0_41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1" name="Google Shape;3931;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2" name="Google Shape;3932;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3" name="Google Shape;3933;g3a223d00461_0_41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34" name="Google Shape;3934;g3a223d00461_0_41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35" name="Google Shape;3935;g3a223d00461_0_41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6" name="Google Shape;3936;g3a223d00461_0_41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37" name="Google Shape;3937;g3a223d00461_0_4175"/>
            <p:cNvGrpSpPr/>
            <p:nvPr/>
          </p:nvGrpSpPr>
          <p:grpSpPr>
            <a:xfrm rot="5400000">
              <a:off x="6598552" y="-202765"/>
              <a:ext cx="666463" cy="1914351"/>
              <a:chOff x="2405075" y="2171775"/>
              <a:chExt cx="633400" cy="1900100"/>
            </a:xfrm>
          </p:grpSpPr>
          <p:cxnSp>
            <p:nvCxnSpPr>
              <p:cNvPr id="3938" name="Google Shape;3938;g3a223d00461_0_41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9" name="Google Shape;3939;g3a223d00461_0_41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40" name="Google Shape;3940;g3a223d00461_0_41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41" name="Google Shape;3941;g3a223d00461_0_41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42" name="Google Shape;3942;g3a223d00461_0_41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43" name="Google Shape;3943;g3a223d00461_0_41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4" name="Google Shape;3944;g3a223d00461_0_41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45" name="Google Shape;3945;g3a223d00461_0_41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46" name="Google Shape;3946;g3a223d00461_0_41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7" name="Google Shape;3947;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8" name="Google Shape;3948;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9" name="Google Shape;3949;g3a223d00461_0_41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50" name="Google Shape;3950;g3a223d00461_0_41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51" name="Google Shape;3951;g3a223d00461_0_41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52" name="Google Shape;3952;g3a223d00461_0_41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53" name="Google Shape;3953;g3a223d00461_0_4175"/>
            <p:cNvGrpSpPr/>
            <p:nvPr/>
          </p:nvGrpSpPr>
          <p:grpSpPr>
            <a:xfrm rot="5400000">
              <a:off x="6598552" y="467137"/>
              <a:ext cx="666463" cy="1914351"/>
              <a:chOff x="2405075" y="2171775"/>
              <a:chExt cx="633400" cy="1900100"/>
            </a:xfrm>
          </p:grpSpPr>
          <p:cxnSp>
            <p:nvCxnSpPr>
              <p:cNvPr id="3954" name="Google Shape;3954;g3a223d00461_0_41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5" name="Google Shape;3955;g3a223d00461_0_41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6" name="Google Shape;3956;g3a223d00461_0_41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7" name="Google Shape;3957;g3a223d00461_0_41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8" name="Google Shape;3958;g3a223d00461_0_41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9" name="Google Shape;3959;g3a223d00461_0_41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0" name="Google Shape;3960;g3a223d00461_0_41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1" name="Google Shape;3961;g3a223d00461_0_41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2" name="Google Shape;3962;g3a223d00461_0_41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3" name="Google Shape;3963;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4" name="Google Shape;3964;g3a223d00461_0_41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5" name="Google Shape;3965;g3a223d00461_0_41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6" name="Google Shape;3966;g3a223d00461_0_41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7" name="Google Shape;3967;g3a223d00461_0_41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8" name="Google Shape;3968;g3a223d00461_0_41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969" name="Google Shape;3969;g3a223d00461_0_4175"/>
          <p:cNvSpPr txBox="1"/>
          <p:nvPr/>
        </p:nvSpPr>
        <p:spPr>
          <a:xfrm>
            <a:off x="456200" y="893925"/>
            <a:ext cx="53373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Lectura de texto literario: </a:t>
            </a:r>
            <a:r>
              <a:rPr b="0" i="1" lang="es" sz="1800" u="none" cap="none" strike="noStrike">
                <a:solidFill>
                  <a:srgbClr val="000000"/>
                </a:solidFill>
                <a:latin typeface="Archivo Light"/>
                <a:ea typeface="Archivo Light"/>
                <a:cs typeface="Archivo Light"/>
                <a:sym typeface="Archivo Light"/>
              </a:rPr>
              <a:t>Romeo y Julieta </a:t>
            </a:r>
            <a:r>
              <a:rPr b="0" i="0" lang="es" sz="1800" u="none" cap="none" strike="noStrike">
                <a:solidFill>
                  <a:srgbClr val="000000"/>
                </a:solidFill>
                <a:latin typeface="Archivo Light"/>
                <a:ea typeface="Archivo Light"/>
                <a:cs typeface="Archivo Light"/>
                <a:sym typeface="Archivo Light"/>
              </a:rPr>
              <a:t>de William Shakespeare.</a:t>
            </a:r>
            <a:endParaRPr sz="1900"/>
          </a:p>
          <a:p>
            <a:pPr indent="0" lvl="0" marL="0" marR="0" rtl="0" algn="l">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Lectura de textos no literarios:biografía del autor, texto informativo sobre el Teatro El Globo y las características del teatro isabelino.</a:t>
            </a:r>
            <a:endParaRPr sz="1900"/>
          </a:p>
          <a:p>
            <a:pPr indent="0" lvl="0" marL="0" marR="0" rtl="0" algn="l">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Escritura de guiones de podcast.</a:t>
            </a:r>
            <a:endParaRPr sz="1900"/>
          </a:p>
          <a:p>
            <a:pPr indent="-31750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chivo Light"/>
                <a:ea typeface="Archivo Light"/>
                <a:cs typeface="Archivo Light"/>
                <a:sym typeface="Archivo Light"/>
              </a:rPr>
              <a:t>Escrituras de trabajo: redacción de preguntas y respuestas.</a:t>
            </a:r>
            <a:endParaRPr sz="1900"/>
          </a:p>
          <a:p>
            <a:pPr indent="-31750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chivo Light"/>
                <a:ea typeface="Archivo Light"/>
                <a:cs typeface="Archivo Light"/>
                <a:sym typeface="Archivo Light"/>
              </a:rPr>
              <a:t>Escritura de guiones</a:t>
            </a:r>
            <a:endParaRPr sz="1900"/>
          </a:p>
          <a:p>
            <a:pPr indent="-31750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chivo Light"/>
                <a:ea typeface="Archivo Light"/>
                <a:cs typeface="Archivo Light"/>
                <a:sym typeface="Archivo Light"/>
              </a:rPr>
              <a:t>Y finalmente, "Escribir para producir": Todo ese saber se convirtió en el insumo principal para que ellos escribieran los guiones de su podcast."</a:t>
            </a:r>
            <a:endParaRPr b="0" i="0" sz="1800" u="none" cap="none" strike="noStrike">
              <a:solidFill>
                <a:srgbClr val="000000"/>
              </a:solidFill>
              <a:latin typeface="Archivo Light"/>
              <a:ea typeface="Archivo Light"/>
              <a:cs typeface="Archivo Light"/>
              <a:sym typeface="Archivo Light"/>
            </a:endParaRPr>
          </a:p>
        </p:txBody>
      </p:sp>
      <p:pic>
        <p:nvPicPr>
          <p:cNvPr id="3970" name="Google Shape;3970;g3a223d00461_0_4175"/>
          <p:cNvPicPr preferRelativeResize="0"/>
          <p:nvPr/>
        </p:nvPicPr>
        <p:blipFill rotWithShape="1">
          <a:blip r:embed="rId3">
            <a:alphaModFix/>
          </a:blip>
          <a:srcRect b="0" l="0" r="0" t="0"/>
          <a:stretch/>
        </p:blipFill>
        <p:spPr>
          <a:xfrm rot="9900001">
            <a:off x="6717778" y="3257113"/>
            <a:ext cx="3672048" cy="3087523"/>
          </a:xfrm>
          <a:prstGeom prst="rect">
            <a:avLst/>
          </a:prstGeom>
          <a:noFill/>
          <a:ln>
            <a:noFill/>
          </a:ln>
        </p:spPr>
      </p:pic>
      <p:grpSp>
        <p:nvGrpSpPr>
          <p:cNvPr id="3971" name="Google Shape;3971;g3a223d00461_0_4175"/>
          <p:cNvGrpSpPr/>
          <p:nvPr/>
        </p:nvGrpSpPr>
        <p:grpSpPr>
          <a:xfrm>
            <a:off x="146323" y="1950207"/>
            <a:ext cx="119674" cy="125925"/>
            <a:chOff x="853100" y="2420550"/>
            <a:chExt cx="69000" cy="72600"/>
          </a:xfrm>
        </p:grpSpPr>
        <p:cxnSp>
          <p:nvCxnSpPr>
            <p:cNvPr id="3972" name="Google Shape;3972;g3a223d00461_0_417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73" name="Google Shape;3973;g3a223d00461_0_417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974" name="Google Shape;3974;g3a223d00461_0_4175"/>
          <p:cNvGrpSpPr/>
          <p:nvPr/>
        </p:nvGrpSpPr>
        <p:grpSpPr>
          <a:xfrm>
            <a:off x="146323" y="1083970"/>
            <a:ext cx="119674" cy="125925"/>
            <a:chOff x="853100" y="2420550"/>
            <a:chExt cx="69000" cy="72600"/>
          </a:xfrm>
        </p:grpSpPr>
        <p:cxnSp>
          <p:nvCxnSpPr>
            <p:cNvPr id="3975" name="Google Shape;3975;g3a223d00461_0_417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76" name="Google Shape;3976;g3a223d00461_0_417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977" name="Google Shape;3977;g3a223d00461_0_4175"/>
          <p:cNvGrpSpPr/>
          <p:nvPr/>
        </p:nvGrpSpPr>
        <p:grpSpPr>
          <a:xfrm>
            <a:off x="146323" y="3001307"/>
            <a:ext cx="119674" cy="125925"/>
            <a:chOff x="853100" y="2420550"/>
            <a:chExt cx="69000" cy="72600"/>
          </a:xfrm>
        </p:grpSpPr>
        <p:cxnSp>
          <p:nvCxnSpPr>
            <p:cNvPr id="3978" name="Google Shape;3978;g3a223d00461_0_417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79" name="Google Shape;3979;g3a223d00461_0_417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980" name="Google Shape;3980;g3a223d00461_0_4175"/>
          <p:cNvSpPr txBox="1"/>
          <p:nvPr/>
        </p:nvSpPr>
        <p:spPr>
          <a:xfrm>
            <a:off x="266002" y="237660"/>
            <a:ext cx="4777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Organización del trabajo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981" name="Google Shape;3981;g3a223d00461_0_4175"/>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pic>
        <p:nvPicPr>
          <p:cNvPr id="3982" name="Google Shape;3982;g3a223d00461_0_4175" title="Captura de pantalla 2025-11-04 a la(s) 9.45.56 a. m..png"/>
          <p:cNvPicPr preferRelativeResize="0"/>
          <p:nvPr/>
        </p:nvPicPr>
        <p:blipFill>
          <a:blip r:embed="rId5">
            <a:alphaModFix/>
          </a:blip>
          <a:stretch>
            <a:fillRect/>
          </a:stretch>
        </p:blipFill>
        <p:spPr>
          <a:xfrm>
            <a:off x="6035350" y="1314175"/>
            <a:ext cx="2795849" cy="2974176"/>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6" name="Shape 3986"/>
        <p:cNvGrpSpPr/>
        <p:nvPr/>
      </p:nvGrpSpPr>
      <p:grpSpPr>
        <a:xfrm>
          <a:off x="0" y="0"/>
          <a:ext cx="0" cy="0"/>
          <a:chOff x="0" y="0"/>
          <a:chExt cx="0" cy="0"/>
        </a:xfrm>
      </p:grpSpPr>
      <p:pic>
        <p:nvPicPr>
          <p:cNvPr id="3987" name="Google Shape;3987;g3a223d00461_0_4257"/>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988" name="Google Shape;3988;g3a223d00461_0_4257"/>
          <p:cNvSpPr txBox="1"/>
          <p:nvPr/>
        </p:nvSpPr>
        <p:spPr>
          <a:xfrm>
            <a:off x="1685325" y="1706408"/>
            <a:ext cx="6334500" cy="220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Lorem ipsum dolor sit amet, consectetur adipiscing elit. Mauris consectetur rutrum quam. Mauris in nulla.</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Nulla ut odio nibh. Praesent sem erat, pellentesque id porttitor id, rutrum non nisi. Maecenas vulputate ligula vitae dictum aliquam. Donec ut eros eros.</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Duis et felis eget nulla suscipit rhoncus vehicula non odio. Nunc nec nisi euismod, ornare augue vel, tempor eros.</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Cras sagittis lectus id nibh pellentesque, id iaculis enim efficitur. Nulla vitae tempor tortor, eget malesuada ligula. Fusce eu velit sit amet urna suscipit dignissim. </a:t>
            </a:r>
            <a:endParaRPr b="0" i="0" sz="1300" u="none" cap="none" strike="noStrike">
              <a:solidFill>
                <a:srgbClr val="000000"/>
              </a:solidFill>
              <a:latin typeface="Archivo Light"/>
              <a:ea typeface="Archivo Light"/>
              <a:cs typeface="Archivo Light"/>
              <a:sym typeface="Archivo Light"/>
            </a:endParaRPr>
          </a:p>
        </p:txBody>
      </p:sp>
      <p:grpSp>
        <p:nvGrpSpPr>
          <p:cNvPr id="3989" name="Google Shape;3989;g3a223d00461_0_4257"/>
          <p:cNvGrpSpPr/>
          <p:nvPr/>
        </p:nvGrpSpPr>
        <p:grpSpPr>
          <a:xfrm>
            <a:off x="1495723" y="2370927"/>
            <a:ext cx="119674" cy="125925"/>
            <a:chOff x="853100" y="2420550"/>
            <a:chExt cx="69000" cy="72600"/>
          </a:xfrm>
        </p:grpSpPr>
        <p:cxnSp>
          <p:nvCxnSpPr>
            <p:cNvPr id="3990" name="Google Shape;3990;g3a223d00461_0_425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91" name="Google Shape;3991;g3a223d00461_0_425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992" name="Google Shape;3992;g3a223d00461_0_4257"/>
          <p:cNvGrpSpPr/>
          <p:nvPr/>
        </p:nvGrpSpPr>
        <p:grpSpPr>
          <a:xfrm>
            <a:off x="1495723" y="1826652"/>
            <a:ext cx="119674" cy="125925"/>
            <a:chOff x="853100" y="2420550"/>
            <a:chExt cx="69000" cy="72600"/>
          </a:xfrm>
        </p:grpSpPr>
        <p:cxnSp>
          <p:nvCxnSpPr>
            <p:cNvPr id="3993" name="Google Shape;3993;g3a223d00461_0_425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94" name="Google Shape;3994;g3a223d00461_0_425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995" name="Google Shape;3995;g3a223d00461_0_4257"/>
          <p:cNvGrpSpPr/>
          <p:nvPr/>
        </p:nvGrpSpPr>
        <p:grpSpPr>
          <a:xfrm>
            <a:off x="1495723" y="2899577"/>
            <a:ext cx="119674" cy="125925"/>
            <a:chOff x="853100" y="2420550"/>
            <a:chExt cx="69000" cy="72600"/>
          </a:xfrm>
        </p:grpSpPr>
        <p:cxnSp>
          <p:nvCxnSpPr>
            <p:cNvPr id="3996" name="Google Shape;3996;g3a223d00461_0_425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997" name="Google Shape;3997;g3a223d00461_0_425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998" name="Google Shape;3998;g3a223d00461_0_4257"/>
          <p:cNvGrpSpPr/>
          <p:nvPr/>
        </p:nvGrpSpPr>
        <p:grpSpPr>
          <a:xfrm>
            <a:off x="1495723" y="3428227"/>
            <a:ext cx="119674" cy="125925"/>
            <a:chOff x="853100" y="2420550"/>
            <a:chExt cx="69000" cy="72600"/>
          </a:xfrm>
        </p:grpSpPr>
        <p:cxnSp>
          <p:nvCxnSpPr>
            <p:cNvPr id="3999" name="Google Shape;3999;g3a223d00461_0_425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000" name="Google Shape;4000;g3a223d00461_0_425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001" name="Google Shape;4001;g3a223d00461_0_4257"/>
          <p:cNvSpPr txBox="1"/>
          <p:nvPr/>
        </p:nvSpPr>
        <p:spPr>
          <a:xfrm>
            <a:off x="252712" y="209717"/>
            <a:ext cx="60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Etapa 1 - La lectura textos </a:t>
            </a:r>
            <a:r>
              <a:rPr b="0" i="0" lang="es" sz="2400" u="none" cap="none" strike="noStrike">
                <a:solidFill>
                  <a:srgbClr val="000000"/>
                </a:solidFill>
                <a:highlight>
                  <a:srgbClr val="B7DB20"/>
                </a:highlight>
                <a:latin typeface="Nunito ExtraBold"/>
                <a:ea typeface="Nunito ExtraBold"/>
                <a:cs typeface="Nunito ExtraBold"/>
                <a:sym typeface="Nunito ExtraBold"/>
                <a:extLst>
                  <a:ext uri="http://customooxmlschemas.google.com/">
                    <go:slidesCustomData xmlns:go="http://customooxmlschemas.google.com/" textRoundtripDataId="28"/>
                  </a:ext>
                </a:extLst>
              </a:rPr>
              <a:t>literarios</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002" name="Google Shape;4002;g3a223d00461_0_425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03" name="Google Shape;4003;g3a223d00461_0_4257"/>
          <p:cNvGrpSpPr/>
          <p:nvPr/>
        </p:nvGrpSpPr>
        <p:grpSpPr>
          <a:xfrm>
            <a:off x="-302994" y="4317806"/>
            <a:ext cx="2799007" cy="584818"/>
            <a:chOff x="-302994" y="4101831"/>
            <a:chExt cx="2799007" cy="584818"/>
          </a:xfrm>
        </p:grpSpPr>
        <p:grpSp>
          <p:nvGrpSpPr>
            <p:cNvPr id="4004" name="Google Shape;4004;g3a223d00461_0_4257"/>
            <p:cNvGrpSpPr/>
            <p:nvPr/>
          </p:nvGrpSpPr>
          <p:grpSpPr>
            <a:xfrm rot="5400000">
              <a:off x="1363570" y="3554206"/>
              <a:ext cx="584818" cy="1680068"/>
              <a:chOff x="2405075" y="2171775"/>
              <a:chExt cx="633400" cy="1900100"/>
            </a:xfrm>
          </p:grpSpPr>
          <p:cxnSp>
            <p:nvCxnSpPr>
              <p:cNvPr id="4005" name="Google Shape;4005;g3a223d00461_0_425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06" name="Google Shape;4006;g3a223d00461_0_425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07" name="Google Shape;4007;g3a223d00461_0_425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08" name="Google Shape;4008;g3a223d00461_0_425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09" name="Google Shape;4009;g3a223d00461_0_425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0" name="Google Shape;4010;g3a223d00461_0_425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1" name="Google Shape;4011;g3a223d00461_0_425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2" name="Google Shape;4012;g3a223d00461_0_425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3" name="Google Shape;4013;g3a223d00461_0_425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4" name="Google Shape;4014;g3a223d00461_0_425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5" name="Google Shape;4015;g3a223d00461_0_425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6" name="Google Shape;4016;g3a223d00461_0_425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7" name="Google Shape;4017;g3a223d00461_0_425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8" name="Google Shape;4018;g3a223d00461_0_425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9" name="Google Shape;4019;g3a223d00461_0_425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020" name="Google Shape;4020;g3a223d00461_0_4257"/>
            <p:cNvGrpSpPr/>
            <p:nvPr/>
          </p:nvGrpSpPr>
          <p:grpSpPr>
            <a:xfrm rot="5400000">
              <a:off x="244631" y="3554206"/>
              <a:ext cx="584818" cy="1680068"/>
              <a:chOff x="2405075" y="2171775"/>
              <a:chExt cx="633400" cy="1900100"/>
            </a:xfrm>
          </p:grpSpPr>
          <p:cxnSp>
            <p:nvCxnSpPr>
              <p:cNvPr id="4021" name="Google Shape;4021;g3a223d00461_0_425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2" name="Google Shape;4022;g3a223d00461_0_425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3" name="Google Shape;4023;g3a223d00461_0_425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4" name="Google Shape;4024;g3a223d00461_0_425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5" name="Google Shape;4025;g3a223d00461_0_425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6" name="Google Shape;4026;g3a223d00461_0_425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27" name="Google Shape;4027;g3a223d00461_0_425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28" name="Google Shape;4028;g3a223d00461_0_425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29" name="Google Shape;4029;g3a223d00461_0_425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0" name="Google Shape;4030;g3a223d00461_0_425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1" name="Google Shape;4031;g3a223d00461_0_425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2" name="Google Shape;4032;g3a223d00461_0_425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33" name="Google Shape;4033;g3a223d00461_0_425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34" name="Google Shape;4034;g3a223d00461_0_425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5" name="Google Shape;4035;g3a223d00461_0_425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036" name="Google Shape;4036;g3a223d00461_0_425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36fc220c6c6_2_153"/>
          <p:cNvSpPr txBox="1"/>
          <p:nvPr/>
        </p:nvSpPr>
        <p:spPr>
          <a:xfrm>
            <a:off x="337087" y="1284332"/>
            <a:ext cx="8566200" cy="3601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1° año: </a:t>
            </a:r>
            <a:r>
              <a:rPr b="1" i="0" lang="es" sz="1400" u="sng" cap="none" strike="noStrike">
                <a:solidFill>
                  <a:srgbClr val="000000"/>
                </a:solidFill>
                <a:latin typeface="Archivo"/>
                <a:ea typeface="Archivo"/>
                <a:cs typeface="Archivo"/>
                <a:sym typeface="Archivo"/>
              </a:rPr>
              <a:t>MITOS GRIEGOS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 Lectura de textos expositivos sobre el concepto de “mito”. Características de los mitos. Características de los personajes (dioses, héroes). En clase de Historia se trabajó de igual manera la lectura de textos sobre el contexto histórico.</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600"/>
              </a:spcBef>
              <a:spcAft>
                <a:spcPts val="0"/>
              </a:spcAft>
              <a:buClr>
                <a:srgbClr val="000000"/>
              </a:buClr>
              <a:buSzPts val="1400"/>
              <a:buFont typeface="Noto Sans Symbols"/>
              <a:buChar char="🡪"/>
            </a:pPr>
            <a:r>
              <a:rPr b="0" i="0" lang="es" sz="1400" u="none" cap="none" strike="noStrike">
                <a:solidFill>
                  <a:srgbClr val="000000"/>
                </a:solidFill>
                <a:latin typeface="Archivo"/>
                <a:ea typeface="Archivo"/>
                <a:cs typeface="Archivo"/>
                <a:sym typeface="Archivo"/>
              </a:rPr>
              <a:t>Proceso de escritura guiada: texto expositivo, siguiendo el modelo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de los textos leídos.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 Producción de folletos de recorrido mitológico.</a:t>
            </a:r>
            <a:endParaRPr b="0" i="0" sz="14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chivo"/>
              <a:ea typeface="Archivo"/>
              <a:cs typeface="Archivo"/>
              <a:sym typeface="Archivo"/>
            </a:endParaRPr>
          </a:p>
          <a:p>
            <a:pPr indent="0" lvl="0" marL="0" marR="0" rtl="0" algn="just">
              <a:lnSpc>
                <a:spcPct val="100000"/>
              </a:lnSpc>
              <a:spcBef>
                <a:spcPts val="6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2° año: </a:t>
            </a:r>
            <a:r>
              <a:rPr b="1" i="0" lang="es" sz="1400" u="sng" cap="none" strike="noStrike">
                <a:solidFill>
                  <a:srgbClr val="000000"/>
                </a:solidFill>
                <a:latin typeface="Archivo"/>
                <a:ea typeface="Archivo"/>
                <a:cs typeface="Archivo"/>
                <a:sym typeface="Archivo"/>
              </a:rPr>
              <a:t>COSMOVISIÓN ANDINA</a:t>
            </a:r>
            <a:endParaRPr b="0" i="0" sz="1400" u="none" cap="none" strike="noStrike">
              <a:solidFill>
                <a:srgbClr val="000000"/>
              </a:solidFill>
              <a:latin typeface="Archivo"/>
              <a:ea typeface="Archivo"/>
              <a:cs typeface="Archivo"/>
              <a:sym typeface="Archivo"/>
            </a:endParaRPr>
          </a:p>
          <a:p>
            <a:pPr indent="0" lvl="0" marL="0" marR="0" rtl="0" algn="just">
              <a:lnSpc>
                <a:spcPct val="100000"/>
              </a:lnSpc>
              <a:spcBef>
                <a:spcPts val="6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 Lectura de la novela </a:t>
            </a:r>
            <a:r>
              <a:rPr b="0" i="1" lang="es" sz="1400" u="none" cap="none" strike="noStrike">
                <a:solidFill>
                  <a:srgbClr val="000000"/>
                </a:solidFill>
                <a:latin typeface="Archivo"/>
                <a:ea typeface="Archivo"/>
                <a:cs typeface="Archivo"/>
                <a:sym typeface="Archivo"/>
              </a:rPr>
              <a:t>La doncella roja</a:t>
            </a:r>
            <a:r>
              <a:rPr b="0" i="0" lang="es" sz="1400" u="none" cap="none" strike="noStrike">
                <a:solidFill>
                  <a:srgbClr val="000000"/>
                </a:solidFill>
                <a:latin typeface="Archivo"/>
                <a:ea typeface="Archivo"/>
                <a:cs typeface="Archivo"/>
                <a:sym typeface="Archivo"/>
              </a:rPr>
              <a:t>, de Sandra Siemens. Contenido de Historia: Imperio Inca. Lectura en clases de Historia de textos expositivos sobre cosmovisión andina, ritual de capacocha, etc.</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 Proyecto final: escritura de un capítulo extra (cambio de foco de uno de los capítulos finales), recuperando e incluyendo relaciones simbólicas trabajadas en la lectura y elementos propios de la cultura trabajados en Historia.</a:t>
            </a:r>
            <a:endParaRPr b="0" i="0" sz="1400" u="none" cap="none" strike="noStrike">
              <a:solidFill>
                <a:srgbClr val="000000"/>
              </a:solidFill>
              <a:latin typeface="Archivo"/>
              <a:ea typeface="Archivo"/>
              <a:cs typeface="Archivo"/>
              <a:sym typeface="Archivo"/>
            </a:endParaRPr>
          </a:p>
        </p:txBody>
      </p:sp>
      <p:pic>
        <p:nvPicPr>
          <p:cNvPr descr="Calendario&#10;&#10;El contenido generado por IA puede ser incorrecto." id="600" name="Google Shape;600;g36fc220c6c6_2_153"/>
          <p:cNvPicPr preferRelativeResize="0"/>
          <p:nvPr/>
        </p:nvPicPr>
        <p:blipFill rotWithShape="1">
          <a:blip r:embed="rId3">
            <a:alphaModFix/>
          </a:blip>
          <a:srcRect b="0" l="0" r="0" t="0"/>
          <a:stretch/>
        </p:blipFill>
        <p:spPr>
          <a:xfrm>
            <a:off x="7996621" y="2353435"/>
            <a:ext cx="841791" cy="1244303"/>
          </a:xfrm>
          <a:prstGeom prst="rect">
            <a:avLst/>
          </a:prstGeom>
          <a:noFill/>
          <a:ln>
            <a:noFill/>
          </a:ln>
        </p:spPr>
      </p:pic>
      <p:sp>
        <p:nvSpPr>
          <p:cNvPr id="601" name="Google Shape;601;g36fc220c6c6_2_15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2" name="Google Shape;602;g36fc220c6c6_2_153"/>
          <p:cNvPicPr preferRelativeResize="0"/>
          <p:nvPr/>
        </p:nvPicPr>
        <p:blipFill rotWithShape="1">
          <a:blip r:embed="rId4">
            <a:alphaModFix/>
          </a:blip>
          <a:srcRect b="0" l="0" r="0" t="0"/>
          <a:stretch/>
        </p:blipFill>
        <p:spPr>
          <a:xfrm>
            <a:off x="7308209" y="270108"/>
            <a:ext cx="1460676" cy="206450"/>
          </a:xfrm>
          <a:prstGeom prst="rect">
            <a:avLst/>
          </a:prstGeom>
          <a:noFill/>
          <a:ln>
            <a:noFill/>
          </a:ln>
        </p:spPr>
      </p:pic>
      <p:pic>
        <p:nvPicPr>
          <p:cNvPr id="603" name="Google Shape;603;g36fc220c6c6_2_153"/>
          <p:cNvPicPr preferRelativeResize="0"/>
          <p:nvPr/>
        </p:nvPicPr>
        <p:blipFill rotWithShape="1">
          <a:blip r:embed="rId5">
            <a:alphaModFix/>
          </a:blip>
          <a:srcRect b="0" l="0" r="0" t="0"/>
          <a:stretch/>
        </p:blipFill>
        <p:spPr>
          <a:xfrm>
            <a:off x="158425" y="626733"/>
            <a:ext cx="1261814" cy="311763"/>
          </a:xfrm>
          <a:prstGeom prst="rect">
            <a:avLst/>
          </a:prstGeom>
          <a:noFill/>
          <a:ln>
            <a:noFill/>
          </a:ln>
        </p:spPr>
      </p:pic>
      <p:sp>
        <p:nvSpPr>
          <p:cNvPr id="604" name="Google Shape;604;g36fc220c6c6_2_153"/>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05" name="Google Shape;605;g36fc220c6c6_2_153"/>
          <p:cNvSpPr txBox="1"/>
          <p:nvPr/>
        </p:nvSpPr>
        <p:spPr>
          <a:xfrm>
            <a:off x="1420239" y="744250"/>
            <a:ext cx="5930013" cy="388491"/>
          </a:xfrm>
          <a:prstGeom prst="rect">
            <a:avLst/>
          </a:prstGeom>
          <a:solidFill>
            <a:srgbClr val="D3EA7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500" u="none" cap="none" strike="noStrike">
                <a:solidFill>
                  <a:schemeClr val="dk1"/>
                </a:solidFill>
                <a:latin typeface="Archivo"/>
                <a:ea typeface="Archivo"/>
                <a:cs typeface="Archivo"/>
                <a:sym typeface="Archivo"/>
              </a:rPr>
              <a:t>Actividades de lectura y escritura en clases de LyL y de Historia</a:t>
            </a:r>
            <a:endParaRPr b="0" i="0" sz="1500" u="none" cap="none" strike="noStrike">
              <a:solidFill>
                <a:srgbClr val="000000"/>
              </a:solidFill>
              <a:latin typeface="Nunito ExtraBold"/>
              <a:ea typeface="Nunito ExtraBold"/>
              <a:cs typeface="Nunito ExtraBold"/>
              <a:sym typeface="Nunito ExtraBold"/>
            </a:endParaRPr>
          </a:p>
        </p:txBody>
      </p:sp>
      <p:pic>
        <p:nvPicPr>
          <p:cNvPr descr="Un dibujo de una persona&#10;&#10;El contenido generado por IA puede ser incorrecto." id="606" name="Google Shape;606;g36fc220c6c6_2_153"/>
          <p:cNvPicPr preferRelativeResize="0"/>
          <p:nvPr/>
        </p:nvPicPr>
        <p:blipFill rotWithShape="1">
          <a:blip r:embed="rId6">
            <a:alphaModFix/>
          </a:blip>
          <a:srcRect b="0" l="0" r="0" t="0"/>
          <a:stretch/>
        </p:blipFill>
        <p:spPr>
          <a:xfrm>
            <a:off x="6126925" y="2152455"/>
            <a:ext cx="893717" cy="1206917"/>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0" name="Shape 4040"/>
        <p:cNvGrpSpPr/>
        <p:nvPr/>
      </p:nvGrpSpPr>
      <p:grpSpPr>
        <a:xfrm>
          <a:off x="0" y="0"/>
          <a:ext cx="0" cy="0"/>
          <a:chOff x="0" y="0"/>
          <a:chExt cx="0" cy="0"/>
        </a:xfrm>
      </p:grpSpPr>
      <p:sp>
        <p:nvSpPr>
          <p:cNvPr id="4041" name="Google Shape;4041;g3a223d00461_0_4310"/>
          <p:cNvSpPr txBox="1"/>
          <p:nvPr/>
        </p:nvSpPr>
        <p:spPr>
          <a:xfrm>
            <a:off x="709917" y="1178225"/>
            <a:ext cx="79476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s" sz="2200" u="sng" cap="none" strike="noStrike">
                <a:solidFill>
                  <a:srgbClr val="000000"/>
                </a:solidFill>
                <a:latin typeface="Archivo Light"/>
                <a:ea typeface="Archivo Light"/>
                <a:cs typeface="Archivo Light"/>
                <a:sym typeface="Archivo Light"/>
              </a:rPr>
              <a:t>El corazón didáctico de la secuencia:</a:t>
            </a:r>
            <a:r>
              <a:rPr b="0" i="0" lang="es" sz="2200" u="none" cap="none" strike="noStrike">
                <a:solidFill>
                  <a:srgbClr val="000000"/>
                </a:solidFill>
                <a:latin typeface="Archivo Light"/>
                <a:ea typeface="Archivo Light"/>
                <a:cs typeface="Archivo Light"/>
                <a:sym typeface="Archivo Light"/>
              </a:rPr>
              <a:t> intervención docente desafiante y creativa.</a:t>
            </a:r>
            <a:endParaRPr sz="2000"/>
          </a:p>
          <a:p>
            <a:pPr indent="0" lvl="0" marL="0" marR="0" rtl="0" algn="l">
              <a:lnSpc>
                <a:spcPct val="100000"/>
              </a:lnSpc>
              <a:spcBef>
                <a:spcPts val="0"/>
              </a:spcBef>
              <a:spcAft>
                <a:spcPts val="0"/>
              </a:spcAft>
              <a:buClr>
                <a:srgbClr val="000000"/>
              </a:buClr>
              <a:buSzPts val="1300"/>
              <a:buFont typeface="Arial"/>
              <a:buNone/>
            </a:pPr>
            <a:r>
              <a:t/>
            </a:r>
            <a:endParaRPr b="0" i="0" sz="22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2200" u="sng" cap="none" strike="noStrike">
                <a:solidFill>
                  <a:srgbClr val="000000"/>
                </a:solidFill>
                <a:latin typeface="Archivo Light"/>
                <a:ea typeface="Archivo Light"/>
                <a:cs typeface="Archivo Light"/>
                <a:sym typeface="Archivo Light"/>
              </a:rPr>
              <a:t>El problema:</a:t>
            </a:r>
            <a:r>
              <a:rPr b="0" i="0" lang="es" sz="2200" u="none" cap="none" strike="noStrike">
                <a:solidFill>
                  <a:srgbClr val="000000"/>
                </a:solidFill>
                <a:latin typeface="Archivo Light"/>
                <a:ea typeface="Archivo Light"/>
                <a:cs typeface="Archivo Light"/>
                <a:sym typeface="Archivo Light"/>
              </a:rPr>
              <a:t> ¿cómo hacer para que la lectura de la biografía o de los datos sobre “El Globo”  no termine en un “copio y pego” de información?</a:t>
            </a:r>
            <a:endParaRPr sz="2000"/>
          </a:p>
          <a:p>
            <a:pPr indent="0" lvl="0" marL="0" marR="0" rtl="0" algn="l">
              <a:lnSpc>
                <a:spcPct val="100000"/>
              </a:lnSpc>
              <a:spcBef>
                <a:spcPts val="0"/>
              </a:spcBef>
              <a:spcAft>
                <a:spcPts val="0"/>
              </a:spcAft>
              <a:buClr>
                <a:srgbClr val="000000"/>
              </a:buClr>
              <a:buSzPts val="1300"/>
              <a:buFont typeface="Arial"/>
              <a:buNone/>
            </a:pPr>
            <a:r>
              <a:t/>
            </a:r>
            <a:endParaRPr b="0" i="0" sz="22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2200" u="sng" cap="none" strike="noStrike">
                <a:solidFill>
                  <a:srgbClr val="000000"/>
                </a:solidFill>
                <a:latin typeface="Archivo Light"/>
                <a:ea typeface="Archivo Light"/>
                <a:cs typeface="Archivo Light"/>
                <a:sym typeface="Archivo Light"/>
              </a:rPr>
              <a:t>La respuesta</a:t>
            </a:r>
            <a:r>
              <a:rPr b="0" i="0" lang="es" sz="2200" u="none" cap="none" strike="noStrike">
                <a:solidFill>
                  <a:srgbClr val="000000"/>
                </a:solidFill>
                <a:latin typeface="Archivo Light"/>
                <a:ea typeface="Archivo Light"/>
                <a:cs typeface="Archivo Light"/>
                <a:sym typeface="Archivo Light"/>
              </a:rPr>
              <a:t>: creación de un podcast con diferentes episodios, que incluye entrevistas a especialistas que hablan sobre Shakespeare y el teatro isabelino.</a:t>
            </a:r>
            <a:endParaRPr sz="2000"/>
          </a:p>
        </p:txBody>
      </p:sp>
      <p:grpSp>
        <p:nvGrpSpPr>
          <p:cNvPr id="4042" name="Google Shape;4042;g3a223d00461_0_4310"/>
          <p:cNvGrpSpPr/>
          <p:nvPr/>
        </p:nvGrpSpPr>
        <p:grpSpPr>
          <a:xfrm>
            <a:off x="486467" y="2445821"/>
            <a:ext cx="141015" cy="125925"/>
            <a:chOff x="853100" y="2420550"/>
            <a:chExt cx="69000" cy="72600"/>
          </a:xfrm>
        </p:grpSpPr>
        <p:cxnSp>
          <p:nvCxnSpPr>
            <p:cNvPr id="4043" name="Google Shape;4043;g3a223d00461_0_431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044" name="Google Shape;4044;g3a223d00461_0_431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045" name="Google Shape;4045;g3a223d00461_0_4310"/>
          <p:cNvGrpSpPr/>
          <p:nvPr/>
        </p:nvGrpSpPr>
        <p:grpSpPr>
          <a:xfrm>
            <a:off x="486467" y="1436820"/>
            <a:ext cx="141015" cy="125925"/>
            <a:chOff x="853100" y="2420550"/>
            <a:chExt cx="69000" cy="72600"/>
          </a:xfrm>
        </p:grpSpPr>
        <p:cxnSp>
          <p:nvCxnSpPr>
            <p:cNvPr id="4046" name="Google Shape;4046;g3a223d00461_0_431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047" name="Google Shape;4047;g3a223d00461_0_431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048" name="Google Shape;4048;g3a223d00461_0_4310"/>
          <p:cNvGrpSpPr/>
          <p:nvPr/>
        </p:nvGrpSpPr>
        <p:grpSpPr>
          <a:xfrm>
            <a:off x="486466" y="3737782"/>
            <a:ext cx="141015" cy="125925"/>
            <a:chOff x="853100" y="2420550"/>
            <a:chExt cx="69000" cy="72600"/>
          </a:xfrm>
        </p:grpSpPr>
        <p:cxnSp>
          <p:nvCxnSpPr>
            <p:cNvPr id="4049" name="Google Shape;4049;g3a223d00461_0_431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050" name="Google Shape;4050;g3a223d00461_0_431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051" name="Google Shape;4051;g3a223d00461_0_4310"/>
          <p:cNvSpPr txBox="1"/>
          <p:nvPr/>
        </p:nvSpPr>
        <p:spPr>
          <a:xfrm>
            <a:off x="258968" y="210372"/>
            <a:ext cx="5940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Etapa 2 - La lectura de textos</a:t>
            </a:r>
            <a:endParaRPr/>
          </a:p>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en torno a lo literario</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052" name="Google Shape;4052;g3a223d00461_0_431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53" name="Google Shape;4053;g3a223d00461_0_431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Business topics - advance training (proporcionado por Getty Images)" id="4054" name="Google Shape;4054;g3a223d00461_0_4310"/>
          <p:cNvPicPr preferRelativeResize="0"/>
          <p:nvPr/>
        </p:nvPicPr>
        <p:blipFill>
          <a:blip r:embed="rId4">
            <a:alphaModFix/>
          </a:blip>
          <a:stretch>
            <a:fillRect/>
          </a:stretch>
        </p:blipFill>
        <p:spPr>
          <a:xfrm>
            <a:off x="5265592" y="131824"/>
            <a:ext cx="1305226" cy="8928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8" name="Shape 4058"/>
        <p:cNvGrpSpPr/>
        <p:nvPr/>
      </p:nvGrpSpPr>
      <p:grpSpPr>
        <a:xfrm>
          <a:off x="0" y="0"/>
          <a:ext cx="0" cy="0"/>
          <a:chOff x="0" y="0"/>
          <a:chExt cx="0" cy="0"/>
        </a:xfrm>
      </p:grpSpPr>
      <p:sp>
        <p:nvSpPr>
          <p:cNvPr id="4059" name="Google Shape;4059;g3a223d00461_0_4327"/>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g3a223d00461_0_4327"/>
          <p:cNvSpPr/>
          <p:nvPr/>
        </p:nvSpPr>
        <p:spPr>
          <a:xfrm>
            <a:off x="3751733" y="1092856"/>
            <a:ext cx="2447700" cy="3852900"/>
          </a:xfrm>
          <a:prstGeom prst="roundRect">
            <a:avLst>
              <a:gd fmla="val 4744" name="adj"/>
            </a:avLst>
          </a:prstGeom>
          <a:gradFill>
            <a:gsLst>
              <a:gs pos="0">
                <a:srgbClr val="D5EE28"/>
              </a:gs>
              <a:gs pos="100000">
                <a:srgbClr val="086151"/>
              </a:gs>
            </a:gsLst>
            <a:lin ang="18900044" scaled="0"/>
          </a:gra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1" name="Google Shape;4061;g3a223d00461_0_4327"/>
          <p:cNvSpPr/>
          <p:nvPr/>
        </p:nvSpPr>
        <p:spPr>
          <a:xfrm>
            <a:off x="3620575" y="942131"/>
            <a:ext cx="2447700" cy="3852900"/>
          </a:xfrm>
          <a:prstGeom prst="roundRect">
            <a:avLst>
              <a:gd fmla="val 4744" name="adj"/>
            </a:avLst>
          </a:prstGeom>
          <a:solidFill>
            <a:schemeClr val="lt1"/>
          </a:solidFill>
          <a:ln cap="flat" cmpd="sng" w="11850">
            <a:solidFill>
              <a:srgbClr val="CCCCCC"/>
            </a:solidFill>
            <a:prstDash val="solid"/>
            <a:round/>
            <a:headEnd len="sm" w="sm" type="none"/>
            <a:tailEnd len="sm" w="sm" type="none"/>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2" name="Google Shape;4062;g3a223d00461_0_4327"/>
          <p:cNvSpPr/>
          <p:nvPr/>
        </p:nvSpPr>
        <p:spPr>
          <a:xfrm>
            <a:off x="3790430" y="777661"/>
            <a:ext cx="1983300" cy="377400"/>
          </a:xfrm>
          <a:prstGeom prst="roundRect">
            <a:avLst>
              <a:gd fmla="val 50000" name="adj"/>
            </a:avLst>
          </a:prstGeom>
          <a:solidFill>
            <a:srgbClr val="B7DB20"/>
          </a:soli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3" name="Google Shape;4063;g3a223d00461_0_4327"/>
          <p:cNvSpPr/>
          <p:nvPr/>
        </p:nvSpPr>
        <p:spPr>
          <a:xfrm>
            <a:off x="3790430" y="1242055"/>
            <a:ext cx="564300" cy="377400"/>
          </a:xfrm>
          <a:prstGeom prst="roundRect">
            <a:avLst>
              <a:gd fmla="val 50000" name="adj"/>
            </a:avLst>
          </a:prstGeom>
          <a:solidFill>
            <a:srgbClr val="B7DB20"/>
          </a:soli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4" name="Google Shape;4064;g3a223d00461_0_4327"/>
          <p:cNvSpPr/>
          <p:nvPr/>
        </p:nvSpPr>
        <p:spPr>
          <a:xfrm>
            <a:off x="6538245" y="1092856"/>
            <a:ext cx="2447700" cy="3852900"/>
          </a:xfrm>
          <a:prstGeom prst="roundRect">
            <a:avLst>
              <a:gd fmla="val 4744" name="adj"/>
            </a:avLst>
          </a:prstGeom>
          <a:gradFill>
            <a:gsLst>
              <a:gs pos="0">
                <a:srgbClr val="D5EE28"/>
              </a:gs>
              <a:gs pos="100000">
                <a:srgbClr val="086151"/>
              </a:gs>
            </a:gsLst>
            <a:lin ang="18900044" scaled="0"/>
          </a:gra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5" name="Google Shape;4065;g3a223d00461_0_4327"/>
          <p:cNvSpPr/>
          <p:nvPr/>
        </p:nvSpPr>
        <p:spPr>
          <a:xfrm>
            <a:off x="6407087" y="942131"/>
            <a:ext cx="2447700" cy="3852900"/>
          </a:xfrm>
          <a:prstGeom prst="roundRect">
            <a:avLst>
              <a:gd fmla="val 4744" name="adj"/>
            </a:avLst>
          </a:prstGeom>
          <a:solidFill>
            <a:schemeClr val="lt1"/>
          </a:solidFill>
          <a:ln cap="flat" cmpd="sng" w="11850">
            <a:solidFill>
              <a:srgbClr val="CCCCCC"/>
            </a:solidFill>
            <a:prstDash val="solid"/>
            <a:round/>
            <a:headEnd len="sm" w="sm" type="none"/>
            <a:tailEnd len="sm" w="sm" type="none"/>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6" name="Google Shape;4066;g3a223d00461_0_4327"/>
          <p:cNvSpPr/>
          <p:nvPr/>
        </p:nvSpPr>
        <p:spPr>
          <a:xfrm>
            <a:off x="6576942" y="777661"/>
            <a:ext cx="1983300" cy="377400"/>
          </a:xfrm>
          <a:prstGeom prst="roundRect">
            <a:avLst>
              <a:gd fmla="val 50000" name="adj"/>
            </a:avLst>
          </a:prstGeom>
          <a:solidFill>
            <a:srgbClr val="B7DB20"/>
          </a:soli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7" name="Google Shape;4067;g3a223d00461_0_4327"/>
          <p:cNvSpPr/>
          <p:nvPr/>
        </p:nvSpPr>
        <p:spPr>
          <a:xfrm>
            <a:off x="6576942" y="1242055"/>
            <a:ext cx="522300" cy="377400"/>
          </a:xfrm>
          <a:prstGeom prst="roundRect">
            <a:avLst>
              <a:gd fmla="val 50000" name="adj"/>
            </a:avLst>
          </a:prstGeom>
          <a:solidFill>
            <a:srgbClr val="B7DB20"/>
          </a:solidFill>
          <a:ln>
            <a:noFill/>
          </a:ln>
        </p:spPr>
        <p:txBody>
          <a:bodyPr anchorCtr="0" anchor="ctr" bIns="113850" lIns="113850" spcFirstLastPara="1" rIns="113850" wrap="square" tIns="113850">
            <a:noAutofit/>
          </a:bodyPr>
          <a:lstStyle/>
          <a:p>
            <a:pPr indent="0" lvl="0" marL="0" marR="0" rtl="0" algn="ctr">
              <a:lnSpc>
                <a:spcPct val="100000"/>
              </a:lnSpc>
              <a:spcBef>
                <a:spcPts val="0"/>
              </a:spcBef>
              <a:spcAft>
                <a:spcPts val="0"/>
              </a:spcAft>
              <a:buClr>
                <a:srgbClr val="000000"/>
              </a:buClr>
              <a:buSzPts val="1743"/>
              <a:buFont typeface="Arial"/>
              <a:buNone/>
            </a:pPr>
            <a:r>
              <a:t/>
            </a:r>
            <a:endParaRPr b="0" i="0" sz="1743" u="none" cap="none" strike="noStrike">
              <a:solidFill>
                <a:srgbClr val="000000"/>
              </a:solidFill>
              <a:latin typeface="Arial"/>
              <a:ea typeface="Arial"/>
              <a:cs typeface="Arial"/>
              <a:sym typeface="Arial"/>
            </a:endParaRPr>
          </a:p>
        </p:txBody>
      </p:sp>
      <p:sp>
        <p:nvSpPr>
          <p:cNvPr id="4068" name="Google Shape;4068;g3a223d00461_0_4327"/>
          <p:cNvSpPr txBox="1"/>
          <p:nvPr/>
        </p:nvSpPr>
        <p:spPr>
          <a:xfrm>
            <a:off x="253125" y="202625"/>
            <a:ext cx="4236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Leer para escribir </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4069" name="Google Shape;4069;g3a223d00461_0_4327"/>
          <p:cNvSpPr txBox="1"/>
          <p:nvPr/>
        </p:nvSpPr>
        <p:spPr>
          <a:xfrm>
            <a:off x="265900" y="876725"/>
            <a:ext cx="31470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2100" u="none" cap="none" strike="noStrike">
                <a:solidFill>
                  <a:srgbClr val="424242"/>
                </a:solidFill>
                <a:latin typeface="Archivo"/>
                <a:ea typeface="Archivo"/>
                <a:cs typeface="Archivo"/>
                <a:sym typeface="Archivo"/>
              </a:rPr>
              <a:t>La lectura de textos expositivo-explicativos</a:t>
            </a:r>
            <a:endParaRPr sz="1700"/>
          </a:p>
          <a:p>
            <a:pPr indent="0" lvl="0" marL="0" marR="0" rtl="0" algn="l">
              <a:lnSpc>
                <a:spcPct val="100000"/>
              </a:lnSpc>
              <a:spcBef>
                <a:spcPts val="0"/>
              </a:spcBef>
              <a:spcAft>
                <a:spcPts val="0"/>
              </a:spcAft>
              <a:buClr>
                <a:srgbClr val="000000"/>
              </a:buClr>
              <a:buSzPts val="1400"/>
              <a:buFont typeface="Arial"/>
              <a:buNone/>
            </a:pPr>
            <a:r>
              <a:rPr b="1" i="0" lang="es" sz="2100" u="none" cap="none" strike="noStrike">
                <a:solidFill>
                  <a:srgbClr val="424242"/>
                </a:solidFill>
                <a:latin typeface="Archivo"/>
                <a:ea typeface="Archivo"/>
                <a:cs typeface="Archivo"/>
                <a:sym typeface="Archivo"/>
              </a:rPr>
              <a:t>no es un fin en sí mismo,</a:t>
            </a:r>
            <a:endParaRPr sz="1700"/>
          </a:p>
          <a:p>
            <a:pPr indent="0" lvl="0" marL="0" marR="0" rtl="0" algn="l">
              <a:lnSpc>
                <a:spcPct val="100000"/>
              </a:lnSpc>
              <a:spcBef>
                <a:spcPts val="0"/>
              </a:spcBef>
              <a:spcAft>
                <a:spcPts val="0"/>
              </a:spcAft>
              <a:buClr>
                <a:srgbClr val="000000"/>
              </a:buClr>
              <a:buSzPts val="1400"/>
              <a:buFont typeface="Arial"/>
              <a:buNone/>
            </a:pPr>
            <a:r>
              <a:rPr b="1" i="0" lang="es" sz="2100" u="none" cap="none" strike="noStrike">
                <a:solidFill>
                  <a:srgbClr val="424242"/>
                </a:solidFill>
                <a:latin typeface="Archivo"/>
                <a:ea typeface="Archivo"/>
                <a:cs typeface="Archivo"/>
                <a:sym typeface="Archivo"/>
              </a:rPr>
              <a:t>sino un insumo fundamental para que los/las estudiantes puedan producir textos.</a:t>
            </a:r>
            <a:endParaRPr b="0" i="0" sz="2100" u="none" cap="none" strike="noStrike">
              <a:solidFill>
                <a:srgbClr val="424242"/>
              </a:solidFill>
              <a:latin typeface="Archivo"/>
              <a:ea typeface="Archivo"/>
              <a:cs typeface="Archivo"/>
              <a:sym typeface="Archivo"/>
            </a:endParaRPr>
          </a:p>
        </p:txBody>
      </p:sp>
      <p:sp>
        <p:nvSpPr>
          <p:cNvPr id="4070" name="Google Shape;4070;g3a223d00461_0_4327"/>
          <p:cNvSpPr txBox="1"/>
          <p:nvPr/>
        </p:nvSpPr>
        <p:spPr>
          <a:xfrm>
            <a:off x="3884697" y="717140"/>
            <a:ext cx="1919400" cy="498300"/>
          </a:xfrm>
          <a:prstGeom prst="rect">
            <a:avLst/>
          </a:prstGeom>
          <a:no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i="0" lang="es" sz="1743" u="none" cap="none" strike="noStrike">
                <a:solidFill>
                  <a:schemeClr val="dk1"/>
                </a:solidFill>
                <a:latin typeface="Archivo"/>
                <a:ea typeface="Archivo"/>
                <a:cs typeface="Archivo"/>
                <a:sym typeface="Archivo"/>
              </a:rPr>
              <a:t>Clave de lectura</a:t>
            </a:r>
            <a:endParaRPr b="1" i="0" sz="1743" u="none" cap="none" strike="noStrike">
              <a:solidFill>
                <a:srgbClr val="000000"/>
              </a:solidFill>
              <a:latin typeface="Archivo"/>
              <a:ea typeface="Archivo"/>
              <a:cs typeface="Archivo"/>
              <a:sym typeface="Archivo"/>
            </a:endParaRPr>
          </a:p>
        </p:txBody>
      </p:sp>
      <p:sp>
        <p:nvSpPr>
          <p:cNvPr id="4071" name="Google Shape;4071;g3a223d00461_0_4327"/>
          <p:cNvSpPr txBox="1"/>
          <p:nvPr/>
        </p:nvSpPr>
        <p:spPr>
          <a:xfrm>
            <a:off x="3884697" y="1181535"/>
            <a:ext cx="1192500" cy="498300"/>
          </a:xfrm>
          <a:prstGeom prst="rect">
            <a:avLst/>
          </a:prstGeom>
          <a:no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i="0" lang="es" sz="1743" u="none" cap="none" strike="noStrike">
                <a:solidFill>
                  <a:schemeClr val="dk1"/>
                </a:solidFill>
                <a:latin typeface="Archivo"/>
                <a:ea typeface="Archivo"/>
                <a:cs typeface="Archivo"/>
                <a:sym typeface="Archivo"/>
              </a:rPr>
              <a:t>1.</a:t>
            </a:r>
            <a:endParaRPr b="1" i="0" sz="1743" u="none" cap="none" strike="noStrike">
              <a:solidFill>
                <a:srgbClr val="000000"/>
              </a:solidFill>
              <a:latin typeface="Archivo"/>
              <a:ea typeface="Archivo"/>
              <a:cs typeface="Archivo"/>
              <a:sym typeface="Archivo"/>
            </a:endParaRPr>
          </a:p>
        </p:txBody>
      </p:sp>
      <p:sp>
        <p:nvSpPr>
          <p:cNvPr id="4072" name="Google Shape;4072;g3a223d00461_0_4327"/>
          <p:cNvSpPr txBox="1"/>
          <p:nvPr/>
        </p:nvSpPr>
        <p:spPr>
          <a:xfrm>
            <a:off x="6671209" y="717140"/>
            <a:ext cx="1919400" cy="498300"/>
          </a:xfrm>
          <a:prstGeom prst="rect">
            <a:avLst/>
          </a:prstGeom>
          <a:no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i="0" lang="es" sz="1743" u="none" cap="none" strike="noStrike">
                <a:solidFill>
                  <a:schemeClr val="dk1"/>
                </a:solidFill>
                <a:latin typeface="Archivo"/>
                <a:ea typeface="Archivo"/>
                <a:cs typeface="Archivo"/>
                <a:sym typeface="Archivo"/>
              </a:rPr>
              <a:t>Clave de lectura</a:t>
            </a:r>
            <a:endParaRPr b="1" i="0" sz="1743" u="none" cap="none" strike="noStrike">
              <a:solidFill>
                <a:srgbClr val="000000"/>
              </a:solidFill>
              <a:latin typeface="Archivo"/>
              <a:ea typeface="Archivo"/>
              <a:cs typeface="Archivo"/>
              <a:sym typeface="Archivo"/>
            </a:endParaRPr>
          </a:p>
        </p:txBody>
      </p:sp>
      <p:sp>
        <p:nvSpPr>
          <p:cNvPr id="4073" name="Google Shape;4073;g3a223d00461_0_4327"/>
          <p:cNvSpPr txBox="1"/>
          <p:nvPr/>
        </p:nvSpPr>
        <p:spPr>
          <a:xfrm>
            <a:off x="6671209" y="1181535"/>
            <a:ext cx="1231200" cy="498300"/>
          </a:xfrm>
          <a:prstGeom prst="rect">
            <a:avLst/>
          </a:prstGeom>
          <a:noFill/>
          <a:ln>
            <a:noFill/>
          </a:ln>
        </p:spPr>
        <p:txBody>
          <a:bodyPr anchorCtr="0" anchor="t" bIns="113850" lIns="113850" spcFirstLastPara="1" rIns="113850" wrap="square" tIns="113850">
            <a:spAutoFit/>
          </a:bodyPr>
          <a:lstStyle/>
          <a:p>
            <a:pPr indent="0" lvl="0" marL="0" marR="0" rtl="0" algn="l">
              <a:lnSpc>
                <a:spcPct val="100000"/>
              </a:lnSpc>
              <a:spcBef>
                <a:spcPts val="0"/>
              </a:spcBef>
              <a:spcAft>
                <a:spcPts val="0"/>
              </a:spcAft>
              <a:buClr>
                <a:srgbClr val="000000"/>
              </a:buClr>
              <a:buSzPts val="1743"/>
              <a:buFont typeface="Arial"/>
              <a:buNone/>
            </a:pPr>
            <a:r>
              <a:rPr b="1" i="0" lang="es" sz="1743" u="none" cap="none" strike="noStrike">
                <a:solidFill>
                  <a:schemeClr val="dk1"/>
                </a:solidFill>
                <a:latin typeface="Archivo"/>
                <a:ea typeface="Archivo"/>
                <a:cs typeface="Archivo"/>
                <a:sym typeface="Archivo"/>
              </a:rPr>
              <a:t>2.</a:t>
            </a:r>
            <a:endParaRPr b="1" i="0" sz="1743" u="none" cap="none" strike="noStrike">
              <a:solidFill>
                <a:srgbClr val="000000"/>
              </a:solidFill>
              <a:latin typeface="Archivo"/>
              <a:ea typeface="Archivo"/>
              <a:cs typeface="Archivo"/>
              <a:sym typeface="Archivo"/>
            </a:endParaRPr>
          </a:p>
        </p:txBody>
      </p:sp>
      <p:sp>
        <p:nvSpPr>
          <p:cNvPr id="4074" name="Google Shape;4074;g3a223d00461_0_4327"/>
          <p:cNvSpPr txBox="1"/>
          <p:nvPr/>
        </p:nvSpPr>
        <p:spPr>
          <a:xfrm>
            <a:off x="3852777" y="1814086"/>
            <a:ext cx="1983300" cy="1500000"/>
          </a:xfrm>
          <a:prstGeom prst="rect">
            <a:avLst/>
          </a:prstGeom>
          <a:noFill/>
          <a:ln>
            <a:noFill/>
          </a:ln>
        </p:spPr>
        <p:txBody>
          <a:bodyPr anchorCtr="0" anchor="t" bIns="113850" lIns="113850" spcFirstLastPara="1" rIns="113850" wrap="square" tIns="113850">
            <a:spAutoFit/>
          </a:bodyPr>
          <a:lstStyle/>
          <a:p>
            <a:pPr indent="0" lvl="0" marL="0" marR="0" rtl="0" algn="l">
              <a:lnSpc>
                <a:spcPct val="80000"/>
              </a:lnSpc>
              <a:spcBef>
                <a:spcPts val="0"/>
              </a:spcBef>
              <a:spcAft>
                <a:spcPts val="0"/>
              </a:spcAft>
              <a:buClr>
                <a:srgbClr val="000000"/>
              </a:buClr>
              <a:buSzPts val="1619"/>
              <a:buFont typeface="Arial"/>
              <a:buNone/>
            </a:pPr>
            <a:r>
              <a:rPr b="0" i="0" lang="es" sz="1718" u="none" cap="none" strike="noStrike">
                <a:solidFill>
                  <a:srgbClr val="424242"/>
                </a:solidFill>
                <a:latin typeface="Archivo"/>
                <a:ea typeface="Archivo"/>
                <a:cs typeface="Archivo"/>
                <a:sym typeface="Archivo"/>
              </a:rPr>
              <a:t>- Leer un texto fuente: biografía del autor, información sobre "El Globo", datos curiosos.</a:t>
            </a:r>
            <a:endParaRPr b="0" i="0" sz="1718" u="none" cap="none" strike="noStrike">
              <a:solidFill>
                <a:srgbClr val="424242"/>
              </a:solidFill>
              <a:latin typeface="Archivo"/>
              <a:ea typeface="Archivo"/>
              <a:cs typeface="Archivo"/>
              <a:sym typeface="Archivo"/>
            </a:endParaRPr>
          </a:p>
        </p:txBody>
      </p:sp>
      <p:sp>
        <p:nvSpPr>
          <p:cNvPr id="4075" name="Google Shape;4075;g3a223d00461_0_4327"/>
          <p:cNvSpPr txBox="1"/>
          <p:nvPr/>
        </p:nvSpPr>
        <p:spPr>
          <a:xfrm>
            <a:off x="3884699" y="3434600"/>
            <a:ext cx="2169000" cy="1022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700" u="none" cap="none" strike="noStrike">
                <a:solidFill>
                  <a:srgbClr val="424242"/>
                </a:solidFill>
                <a:latin typeface="Archivo"/>
                <a:ea typeface="Archivo"/>
                <a:cs typeface="Archivo"/>
                <a:sym typeface="Archivo"/>
              </a:rPr>
              <a:t>- Hacerle preguntas al texto, cuya respuesta estuviera allí.</a:t>
            </a:r>
            <a:endParaRPr b="0" i="0" sz="1700" u="none" cap="none" strike="noStrike">
              <a:solidFill>
                <a:srgbClr val="424242"/>
              </a:solidFill>
              <a:latin typeface="Archivo"/>
              <a:ea typeface="Archivo"/>
              <a:cs typeface="Archivo"/>
              <a:sym typeface="Archivo"/>
            </a:endParaRPr>
          </a:p>
        </p:txBody>
      </p:sp>
      <p:sp>
        <p:nvSpPr>
          <p:cNvPr id="4076" name="Google Shape;4076;g3a223d00461_0_4327"/>
          <p:cNvSpPr txBox="1"/>
          <p:nvPr/>
        </p:nvSpPr>
        <p:spPr>
          <a:xfrm>
            <a:off x="6718410" y="3434604"/>
            <a:ext cx="1541400" cy="812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700" u="none" cap="none" strike="noStrike">
                <a:solidFill>
                  <a:srgbClr val="424242"/>
                </a:solidFill>
                <a:latin typeface="Archivo"/>
                <a:ea typeface="Archivo"/>
                <a:cs typeface="Archivo"/>
                <a:sym typeface="Archivo"/>
              </a:rPr>
              <a:t>- Grabar los capítulos del podcast</a:t>
            </a:r>
            <a:endParaRPr b="0" i="0" sz="1700" u="none" cap="none" strike="noStrike">
              <a:solidFill>
                <a:srgbClr val="424242"/>
              </a:solidFill>
              <a:latin typeface="Archivo"/>
              <a:ea typeface="Archivo"/>
              <a:cs typeface="Archivo"/>
              <a:sym typeface="Archivo"/>
            </a:endParaRPr>
          </a:p>
        </p:txBody>
      </p:sp>
      <p:pic>
        <p:nvPicPr>
          <p:cNvPr id="4077" name="Google Shape;4077;g3a223d00461_0_4327"/>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4078" name="Google Shape;4078;g3a223d00461_0_4327"/>
          <p:cNvSpPr txBox="1"/>
          <p:nvPr/>
        </p:nvSpPr>
        <p:spPr>
          <a:xfrm>
            <a:off x="6576942" y="1902455"/>
            <a:ext cx="1983300" cy="1500000"/>
          </a:xfrm>
          <a:prstGeom prst="rect">
            <a:avLst/>
          </a:prstGeom>
          <a:noFill/>
          <a:ln>
            <a:noFill/>
          </a:ln>
        </p:spPr>
        <p:txBody>
          <a:bodyPr anchorCtr="0" anchor="t" bIns="113850" lIns="113850" spcFirstLastPara="1" rIns="113850" wrap="square" tIns="113850">
            <a:spAutoFit/>
          </a:bodyPr>
          <a:lstStyle/>
          <a:p>
            <a:pPr indent="0" lvl="0" marL="0" marR="0" rtl="0" algn="l">
              <a:lnSpc>
                <a:spcPct val="80000"/>
              </a:lnSpc>
              <a:spcBef>
                <a:spcPts val="0"/>
              </a:spcBef>
              <a:spcAft>
                <a:spcPts val="0"/>
              </a:spcAft>
              <a:buClr>
                <a:srgbClr val="000000"/>
              </a:buClr>
              <a:buSzPts val="1619"/>
              <a:buFont typeface="Arial"/>
              <a:buNone/>
            </a:pPr>
            <a:r>
              <a:rPr b="0" i="0" lang="es" sz="1718" u="none" cap="none" strike="noStrike">
                <a:solidFill>
                  <a:srgbClr val="424242"/>
                </a:solidFill>
                <a:latin typeface="Archivo"/>
                <a:ea typeface="Archivo"/>
                <a:cs typeface="Archivo"/>
                <a:sym typeface="Archivo"/>
              </a:rPr>
              <a:t>- Relevar la información, seleccionarla  y reescribirla en otro formato: </a:t>
            </a:r>
            <a:r>
              <a:rPr lang="es" sz="1718">
                <a:solidFill>
                  <a:srgbClr val="424242"/>
                </a:solidFill>
                <a:latin typeface="Archivo"/>
                <a:ea typeface="Archivo"/>
                <a:cs typeface="Archivo"/>
                <a:sym typeface="Archivo"/>
              </a:rPr>
              <a:t>guión</a:t>
            </a:r>
            <a:r>
              <a:rPr b="0" i="0" lang="es" sz="1718" u="none" cap="none" strike="noStrike">
                <a:solidFill>
                  <a:srgbClr val="424242"/>
                </a:solidFill>
                <a:latin typeface="Archivo"/>
                <a:ea typeface="Archivo"/>
                <a:cs typeface="Archivo"/>
                <a:sym typeface="Archivo"/>
              </a:rPr>
              <a:t> de podcast.</a:t>
            </a:r>
            <a:endParaRPr b="0" i="0" sz="1718" u="none" cap="none" strike="noStrike">
              <a:solidFill>
                <a:srgbClr val="424242"/>
              </a:solidFill>
              <a:latin typeface="Archivo"/>
              <a:ea typeface="Archivo"/>
              <a:cs typeface="Archivo"/>
              <a:sym typeface="Archivo"/>
            </a:endParaRPr>
          </a:p>
        </p:txBody>
      </p:sp>
      <p:pic>
        <p:nvPicPr>
          <p:cNvPr descr="finance,  banking and money related pen and paper vector with editable stroke (proporcionado por Getty Images)" id="4079" name="Google Shape;4079;g3a223d00461_0_4327"/>
          <p:cNvPicPr preferRelativeResize="0"/>
          <p:nvPr/>
        </p:nvPicPr>
        <p:blipFill>
          <a:blip r:embed="rId4">
            <a:alphaModFix/>
          </a:blip>
          <a:stretch>
            <a:fillRect/>
          </a:stretch>
        </p:blipFill>
        <p:spPr>
          <a:xfrm rot="670774">
            <a:off x="1860224" y="3878752"/>
            <a:ext cx="1022101" cy="102210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3" name="Shape 4083"/>
        <p:cNvGrpSpPr/>
        <p:nvPr/>
      </p:nvGrpSpPr>
      <p:grpSpPr>
        <a:xfrm>
          <a:off x="0" y="0"/>
          <a:ext cx="0" cy="0"/>
          <a:chOff x="0" y="0"/>
          <a:chExt cx="0" cy="0"/>
        </a:xfrm>
      </p:grpSpPr>
      <p:pic>
        <p:nvPicPr>
          <p:cNvPr id="4084" name="Google Shape;4084;g3a223d00461_0_4351"/>
          <p:cNvPicPr preferRelativeResize="0"/>
          <p:nvPr/>
        </p:nvPicPr>
        <p:blipFill rotWithShape="1">
          <a:blip r:embed="rId3">
            <a:alphaModFix/>
          </a:blip>
          <a:srcRect b="0" l="2565" r="2764" t="0"/>
          <a:stretch/>
        </p:blipFill>
        <p:spPr>
          <a:xfrm rot="618581">
            <a:off x="3247132" y="966553"/>
            <a:ext cx="2278301" cy="3210395"/>
          </a:xfrm>
          <a:prstGeom prst="rect">
            <a:avLst/>
          </a:prstGeom>
          <a:noFill/>
          <a:ln>
            <a:noFill/>
          </a:ln>
        </p:spPr>
      </p:pic>
      <p:pic>
        <p:nvPicPr>
          <p:cNvPr id="4085" name="Google Shape;4085;g3a223d00461_0_4351"/>
          <p:cNvPicPr preferRelativeResize="0"/>
          <p:nvPr/>
        </p:nvPicPr>
        <p:blipFill rotWithShape="1">
          <a:blip r:embed="rId4">
            <a:alphaModFix/>
          </a:blip>
          <a:srcRect b="0" l="0" r="0" t="0"/>
          <a:stretch/>
        </p:blipFill>
        <p:spPr>
          <a:xfrm>
            <a:off x="-57425" y="1313500"/>
            <a:ext cx="1261814" cy="311763"/>
          </a:xfrm>
          <a:prstGeom prst="rect">
            <a:avLst/>
          </a:prstGeom>
          <a:noFill/>
          <a:ln>
            <a:noFill/>
          </a:ln>
        </p:spPr>
      </p:pic>
      <p:sp>
        <p:nvSpPr>
          <p:cNvPr id="4086" name="Google Shape;4086;g3a223d00461_0_435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87" name="Google Shape;4087;g3a223d00461_0_4351"/>
          <p:cNvGrpSpPr/>
          <p:nvPr/>
        </p:nvGrpSpPr>
        <p:grpSpPr>
          <a:xfrm>
            <a:off x="-302993" y="4317805"/>
            <a:ext cx="2799007" cy="584818"/>
            <a:chOff x="-302993" y="4101830"/>
            <a:chExt cx="2799007" cy="584818"/>
          </a:xfrm>
        </p:grpSpPr>
        <p:grpSp>
          <p:nvGrpSpPr>
            <p:cNvPr id="4088" name="Google Shape;4088;g3a223d00461_0_4351"/>
            <p:cNvGrpSpPr/>
            <p:nvPr/>
          </p:nvGrpSpPr>
          <p:grpSpPr>
            <a:xfrm rot="5400000">
              <a:off x="1363571" y="3554205"/>
              <a:ext cx="584818" cy="1680068"/>
              <a:chOff x="2405075" y="2171775"/>
              <a:chExt cx="633400" cy="1900100"/>
            </a:xfrm>
          </p:grpSpPr>
          <p:cxnSp>
            <p:nvCxnSpPr>
              <p:cNvPr id="4089" name="Google Shape;4089;g3a223d00461_0_435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0" name="Google Shape;4090;g3a223d00461_0_435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1" name="Google Shape;4091;g3a223d00461_0_435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2" name="Google Shape;4092;g3a223d00461_0_435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3" name="Google Shape;4093;g3a223d00461_0_435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4" name="Google Shape;4094;g3a223d00461_0_435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95" name="Google Shape;4095;g3a223d00461_0_435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96" name="Google Shape;4096;g3a223d00461_0_435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97" name="Google Shape;4097;g3a223d00461_0_435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98" name="Google Shape;4098;g3a223d00461_0_435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99" name="Google Shape;4099;g3a223d00461_0_435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00" name="Google Shape;4100;g3a223d00461_0_435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01" name="Google Shape;4101;g3a223d00461_0_435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02" name="Google Shape;4102;g3a223d00461_0_435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03" name="Google Shape;4103;g3a223d00461_0_435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04" name="Google Shape;4104;g3a223d00461_0_4351"/>
            <p:cNvGrpSpPr/>
            <p:nvPr/>
          </p:nvGrpSpPr>
          <p:grpSpPr>
            <a:xfrm rot="5400000">
              <a:off x="244632" y="3554205"/>
              <a:ext cx="584818" cy="1680068"/>
              <a:chOff x="2405075" y="2171775"/>
              <a:chExt cx="633400" cy="1900100"/>
            </a:xfrm>
          </p:grpSpPr>
          <p:cxnSp>
            <p:nvCxnSpPr>
              <p:cNvPr id="4105" name="Google Shape;4105;g3a223d00461_0_435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6" name="Google Shape;4106;g3a223d00461_0_435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7" name="Google Shape;4107;g3a223d00461_0_435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8" name="Google Shape;4108;g3a223d00461_0_435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9" name="Google Shape;4109;g3a223d00461_0_435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10" name="Google Shape;4110;g3a223d00461_0_435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1" name="Google Shape;4111;g3a223d00461_0_435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2" name="Google Shape;4112;g3a223d00461_0_435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3" name="Google Shape;4113;g3a223d00461_0_435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4" name="Google Shape;4114;g3a223d00461_0_435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5" name="Google Shape;4115;g3a223d00461_0_435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6" name="Google Shape;4116;g3a223d00461_0_435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7" name="Google Shape;4117;g3a223d00461_0_435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8" name="Google Shape;4118;g3a223d00461_0_435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9" name="Google Shape;4119;g3a223d00461_0_435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120" name="Google Shape;4120;g3a223d00461_0_4351"/>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sp>
        <p:nvSpPr>
          <p:cNvPr id="4121" name="Google Shape;4121;g3a223d00461_0_4351"/>
          <p:cNvSpPr txBox="1"/>
          <p:nvPr/>
        </p:nvSpPr>
        <p:spPr>
          <a:xfrm>
            <a:off x="253128" y="202637"/>
            <a:ext cx="6620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Leer para escribir: un ejemplo </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122" name="Google Shape;4122;g3a223d00461_0_4351"/>
          <p:cNvPicPr preferRelativeResize="0"/>
          <p:nvPr/>
        </p:nvPicPr>
        <p:blipFill rotWithShape="1">
          <a:blip r:embed="rId6">
            <a:alphaModFix/>
          </a:blip>
          <a:srcRect b="2771" l="3269" r="0" t="0"/>
          <a:stretch/>
        </p:blipFill>
        <p:spPr>
          <a:xfrm>
            <a:off x="2049494" y="1414946"/>
            <a:ext cx="2264294" cy="3034788"/>
          </a:xfrm>
          <a:prstGeom prst="rect">
            <a:avLst/>
          </a:prstGeom>
          <a:noFill/>
          <a:ln>
            <a:noFill/>
          </a:ln>
        </p:spPr>
      </p:pic>
      <p:pic>
        <p:nvPicPr>
          <p:cNvPr id="4123" name="Google Shape;4123;g3a223d00461_0_4351"/>
          <p:cNvPicPr preferRelativeResize="0"/>
          <p:nvPr/>
        </p:nvPicPr>
        <p:blipFill rotWithShape="1">
          <a:blip r:embed="rId7">
            <a:alphaModFix/>
          </a:blip>
          <a:srcRect b="3322" l="3269" r="0" t="2541"/>
          <a:stretch/>
        </p:blipFill>
        <p:spPr>
          <a:xfrm rot="-616309">
            <a:off x="533727" y="1017277"/>
            <a:ext cx="2349719" cy="3314558"/>
          </a:xfrm>
          <a:prstGeom prst="rect">
            <a:avLst/>
          </a:prstGeom>
          <a:noFill/>
          <a:ln>
            <a:noFill/>
          </a:ln>
        </p:spPr>
      </p:pic>
      <p:pic>
        <p:nvPicPr>
          <p:cNvPr id="4124" name="Google Shape;4124;g3a223d00461_0_4351"/>
          <p:cNvPicPr preferRelativeResize="0"/>
          <p:nvPr/>
        </p:nvPicPr>
        <p:blipFill rotWithShape="1">
          <a:blip r:embed="rId8">
            <a:alphaModFix/>
          </a:blip>
          <a:srcRect b="0" l="0" r="0" t="0"/>
          <a:stretch/>
        </p:blipFill>
        <p:spPr>
          <a:xfrm rot="1078902">
            <a:off x="6108210" y="1182434"/>
            <a:ext cx="2079071" cy="3071198"/>
          </a:xfrm>
          <a:prstGeom prst="rect">
            <a:avLst/>
          </a:prstGeom>
          <a:noFill/>
          <a:ln>
            <a:noFill/>
          </a:ln>
        </p:spPr>
      </p:pic>
      <p:pic>
        <p:nvPicPr>
          <p:cNvPr id="4125" name="Google Shape;4125;g3a223d00461_0_4351"/>
          <p:cNvPicPr preferRelativeResize="0"/>
          <p:nvPr/>
        </p:nvPicPr>
        <p:blipFill rotWithShape="1">
          <a:blip r:embed="rId9">
            <a:alphaModFix/>
          </a:blip>
          <a:srcRect b="0" l="3762" r="0" t="0"/>
          <a:stretch/>
        </p:blipFill>
        <p:spPr>
          <a:xfrm>
            <a:off x="4883453" y="1462697"/>
            <a:ext cx="2264294" cy="3127752"/>
          </a:xfrm>
          <a:prstGeom prst="rect">
            <a:avLst/>
          </a:prstGeom>
          <a:noFill/>
          <a:ln>
            <a:noFill/>
          </a:ln>
        </p:spPr>
      </p:pic>
      <p:pic>
        <p:nvPicPr>
          <p:cNvPr id="4126" name="Google Shape;4126;g3a223d00461_0_4351"/>
          <p:cNvPicPr preferRelativeResize="0"/>
          <p:nvPr/>
        </p:nvPicPr>
        <p:blipFill rotWithShape="1">
          <a:blip r:embed="rId10">
            <a:alphaModFix/>
          </a:blip>
          <a:srcRect b="0" l="0" r="0" t="0"/>
          <a:stretch/>
        </p:blipFill>
        <p:spPr>
          <a:xfrm>
            <a:off x="6991533" y="2499016"/>
            <a:ext cx="1524000" cy="195072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30" name="Shape 4130"/>
        <p:cNvGrpSpPr/>
        <p:nvPr/>
      </p:nvGrpSpPr>
      <p:grpSpPr>
        <a:xfrm>
          <a:off x="0" y="0"/>
          <a:ext cx="0" cy="0"/>
          <a:chOff x="0" y="0"/>
          <a:chExt cx="0" cy="0"/>
        </a:xfrm>
      </p:grpSpPr>
      <p:pic>
        <p:nvPicPr>
          <p:cNvPr descr="Creativity, idea generating icon (proporcionado por Getty Images)" id="4131" name="Google Shape;4131;g3a223d00461_0_4397"/>
          <p:cNvPicPr preferRelativeResize="0"/>
          <p:nvPr/>
        </p:nvPicPr>
        <p:blipFill>
          <a:blip r:embed="rId3">
            <a:alphaModFix/>
          </a:blip>
          <a:stretch>
            <a:fillRect/>
          </a:stretch>
        </p:blipFill>
        <p:spPr>
          <a:xfrm>
            <a:off x="6300475" y="210575"/>
            <a:ext cx="1004698" cy="1004698"/>
          </a:xfrm>
          <a:prstGeom prst="rect">
            <a:avLst/>
          </a:prstGeom>
          <a:noFill/>
          <a:ln>
            <a:noFill/>
          </a:ln>
        </p:spPr>
      </p:pic>
      <p:sp>
        <p:nvSpPr>
          <p:cNvPr id="4132" name="Google Shape;4132;g3a223d00461_0_4397"/>
          <p:cNvSpPr/>
          <p:nvPr/>
        </p:nvSpPr>
        <p:spPr>
          <a:xfrm>
            <a:off x="238717" y="1206551"/>
            <a:ext cx="8753100" cy="3491700"/>
          </a:xfrm>
          <a:prstGeom prst="foldedCorner">
            <a:avLst>
              <a:gd fmla="val 16667" name="adj"/>
            </a:avLst>
          </a:prstGeom>
          <a:solidFill>
            <a:schemeClr val="lt1"/>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133" name="Google Shape;4133;g3a223d00461_0_4397"/>
          <p:cNvSpPr txBox="1"/>
          <p:nvPr/>
        </p:nvSpPr>
        <p:spPr>
          <a:xfrm>
            <a:off x="587054" y="1381669"/>
            <a:ext cx="7881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s" sz="1600" u="none" cap="none" strike="noStrike">
                <a:solidFill>
                  <a:srgbClr val="000000"/>
                </a:solidFill>
                <a:latin typeface="Archivo Light"/>
                <a:ea typeface="Archivo Light"/>
                <a:cs typeface="Archivo Light"/>
                <a:sym typeface="Archivo Light"/>
              </a:rPr>
              <a:t>Cómo se organiza un </a:t>
            </a:r>
            <a:r>
              <a:rPr lang="es" sz="1600">
                <a:latin typeface="Archivo Light"/>
                <a:ea typeface="Archivo Light"/>
                <a:cs typeface="Archivo Light"/>
                <a:sym typeface="Archivo Light"/>
              </a:rPr>
              <a:t>guión</a:t>
            </a:r>
            <a:r>
              <a:rPr b="0" i="0" lang="es" sz="1600" u="none" cap="none" strike="noStrike">
                <a:solidFill>
                  <a:srgbClr val="000000"/>
                </a:solidFill>
                <a:latin typeface="Archivo Light"/>
                <a:ea typeface="Archivo Light"/>
                <a:cs typeface="Archivo Light"/>
                <a:sym typeface="Archivo Light"/>
              </a:rPr>
              <a:t>, los guiones de diálogo, las mayúsculas, las comas, etc. (Cuestiones gramaticales y ortográficas, y organizacionales de un </a:t>
            </a:r>
            <a:r>
              <a:rPr lang="es" sz="1600">
                <a:latin typeface="Archivo Light"/>
                <a:ea typeface="Archivo Light"/>
                <a:cs typeface="Archivo Light"/>
                <a:sym typeface="Archivo Light"/>
              </a:rPr>
              <a:t>guión</a:t>
            </a:r>
            <a:r>
              <a:rPr b="0" i="0" lang="es" sz="1600" u="none" cap="none" strike="noStrike">
                <a:solidFill>
                  <a:srgbClr val="000000"/>
                </a:solidFill>
                <a:latin typeface="Archivo Light"/>
                <a:ea typeface="Archivo Light"/>
                <a:cs typeface="Archivo Light"/>
                <a:sym typeface="Archivo Light"/>
              </a:rPr>
              <a:t> en sí mismo).</a:t>
            </a:r>
            <a:endParaRPr b="0" i="0" sz="1600" u="none" cap="none" strike="noStrike">
              <a:solidFill>
                <a:srgbClr val="000000"/>
              </a:solidFill>
              <a:latin typeface="Archivo Light"/>
              <a:ea typeface="Archivo Light"/>
              <a:cs typeface="Archivo Light"/>
              <a:sym typeface="Archivo Light"/>
            </a:endParaRPr>
          </a:p>
        </p:txBody>
      </p:sp>
      <p:grpSp>
        <p:nvGrpSpPr>
          <p:cNvPr id="4134" name="Google Shape;4134;g3a223d00461_0_4397"/>
          <p:cNvGrpSpPr/>
          <p:nvPr/>
        </p:nvGrpSpPr>
        <p:grpSpPr>
          <a:xfrm>
            <a:off x="357142" y="2531323"/>
            <a:ext cx="148895" cy="147327"/>
            <a:chOff x="853100" y="2420550"/>
            <a:chExt cx="69000" cy="72600"/>
          </a:xfrm>
        </p:grpSpPr>
        <p:cxnSp>
          <p:nvCxnSpPr>
            <p:cNvPr id="4135" name="Google Shape;4135;g3a223d00461_0_43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136" name="Google Shape;4136;g3a223d00461_0_43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137" name="Google Shape;4137;g3a223d00461_0_4397"/>
          <p:cNvGrpSpPr/>
          <p:nvPr/>
        </p:nvGrpSpPr>
        <p:grpSpPr>
          <a:xfrm>
            <a:off x="364103" y="1571297"/>
            <a:ext cx="148895" cy="147327"/>
            <a:chOff x="853100" y="2420550"/>
            <a:chExt cx="69000" cy="72600"/>
          </a:xfrm>
        </p:grpSpPr>
        <p:cxnSp>
          <p:nvCxnSpPr>
            <p:cNvPr id="4138" name="Google Shape;4138;g3a223d00461_0_43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139" name="Google Shape;4139;g3a223d00461_0_43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140" name="Google Shape;4140;g3a223d00461_0_4397"/>
          <p:cNvGrpSpPr/>
          <p:nvPr/>
        </p:nvGrpSpPr>
        <p:grpSpPr>
          <a:xfrm>
            <a:off x="357141" y="3241376"/>
            <a:ext cx="148895" cy="147327"/>
            <a:chOff x="853100" y="2420550"/>
            <a:chExt cx="69000" cy="72600"/>
          </a:xfrm>
        </p:grpSpPr>
        <p:cxnSp>
          <p:nvCxnSpPr>
            <p:cNvPr id="4141" name="Google Shape;4141;g3a223d00461_0_43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142" name="Google Shape;4142;g3a223d00461_0_43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143" name="Google Shape;4143;g3a223d00461_0_4397"/>
          <p:cNvGrpSpPr/>
          <p:nvPr/>
        </p:nvGrpSpPr>
        <p:grpSpPr>
          <a:xfrm>
            <a:off x="361619" y="3929762"/>
            <a:ext cx="148895" cy="147327"/>
            <a:chOff x="853100" y="2420550"/>
            <a:chExt cx="69000" cy="72600"/>
          </a:xfrm>
        </p:grpSpPr>
        <p:cxnSp>
          <p:nvCxnSpPr>
            <p:cNvPr id="4144" name="Google Shape;4144;g3a223d00461_0_43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145" name="Google Shape;4145;g3a223d00461_0_43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146" name="Google Shape;4146;g3a223d00461_0_4397"/>
          <p:cNvSpPr txBox="1"/>
          <p:nvPr/>
        </p:nvSpPr>
        <p:spPr>
          <a:xfrm>
            <a:off x="258967" y="210563"/>
            <a:ext cx="6265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Escritura de guiones para la producción de un Podcast: ¿Qué no debo olvidar?</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147" name="Google Shape;4147;g3a223d00461_0_439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48" name="Google Shape;4148;g3a223d00461_0_4397"/>
          <p:cNvGrpSpPr/>
          <p:nvPr/>
        </p:nvGrpSpPr>
        <p:grpSpPr>
          <a:xfrm>
            <a:off x="-1873800" y="4721630"/>
            <a:ext cx="3482245" cy="684237"/>
            <a:chOff x="-302993" y="4101830"/>
            <a:chExt cx="2799007" cy="584818"/>
          </a:xfrm>
        </p:grpSpPr>
        <p:grpSp>
          <p:nvGrpSpPr>
            <p:cNvPr id="4149" name="Google Shape;4149;g3a223d00461_0_4397"/>
            <p:cNvGrpSpPr/>
            <p:nvPr/>
          </p:nvGrpSpPr>
          <p:grpSpPr>
            <a:xfrm rot="5400000">
              <a:off x="1363571" y="3554205"/>
              <a:ext cx="584818" cy="1680068"/>
              <a:chOff x="2405075" y="2171775"/>
              <a:chExt cx="633400" cy="1900100"/>
            </a:xfrm>
          </p:grpSpPr>
          <p:cxnSp>
            <p:nvCxnSpPr>
              <p:cNvPr id="4150" name="Google Shape;4150;g3a223d00461_0_43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1" name="Google Shape;4151;g3a223d00461_0_43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2" name="Google Shape;4152;g3a223d00461_0_43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3" name="Google Shape;4153;g3a223d00461_0_43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4" name="Google Shape;4154;g3a223d00461_0_43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5" name="Google Shape;4155;g3a223d00461_0_43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56" name="Google Shape;4156;g3a223d00461_0_43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57" name="Google Shape;4157;g3a223d00461_0_43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58" name="Google Shape;4158;g3a223d00461_0_43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59" name="Google Shape;4159;g3a223d00461_0_43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60" name="Google Shape;4160;g3a223d00461_0_43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61" name="Google Shape;4161;g3a223d00461_0_43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62" name="Google Shape;4162;g3a223d00461_0_43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63" name="Google Shape;4163;g3a223d00461_0_43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64" name="Google Shape;4164;g3a223d00461_0_43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65" name="Google Shape;4165;g3a223d00461_0_4397"/>
            <p:cNvGrpSpPr/>
            <p:nvPr/>
          </p:nvGrpSpPr>
          <p:grpSpPr>
            <a:xfrm rot="5400000">
              <a:off x="244632" y="3554205"/>
              <a:ext cx="584818" cy="1680068"/>
              <a:chOff x="2405075" y="2171775"/>
              <a:chExt cx="633400" cy="1900100"/>
            </a:xfrm>
          </p:grpSpPr>
          <p:cxnSp>
            <p:nvCxnSpPr>
              <p:cNvPr id="4166" name="Google Shape;4166;g3a223d00461_0_439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7" name="Google Shape;4167;g3a223d00461_0_439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8" name="Google Shape;4168;g3a223d00461_0_439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9" name="Google Shape;4169;g3a223d00461_0_439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70" name="Google Shape;4170;g3a223d00461_0_439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71" name="Google Shape;4171;g3a223d00461_0_439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2" name="Google Shape;4172;g3a223d00461_0_439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3" name="Google Shape;4173;g3a223d00461_0_439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4" name="Google Shape;4174;g3a223d00461_0_439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5" name="Google Shape;4175;g3a223d00461_0_43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6" name="Google Shape;4176;g3a223d00461_0_439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7" name="Google Shape;4177;g3a223d00461_0_439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8" name="Google Shape;4178;g3a223d00461_0_439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9" name="Google Shape;4179;g3a223d00461_0_439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80" name="Google Shape;4180;g3a223d00461_0_439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181" name="Google Shape;4181;g3a223d00461_0_4397"/>
          <p:cNvPicPr preferRelativeResize="0"/>
          <p:nvPr/>
        </p:nvPicPr>
        <p:blipFill rotWithShape="1">
          <a:blip r:embed="rId4">
            <a:alphaModFix/>
          </a:blip>
          <a:srcRect b="0" l="0" r="0" t="0"/>
          <a:stretch/>
        </p:blipFill>
        <p:spPr>
          <a:xfrm>
            <a:off x="7472425" y="288950"/>
            <a:ext cx="1460676" cy="206450"/>
          </a:xfrm>
          <a:prstGeom prst="rect">
            <a:avLst/>
          </a:prstGeom>
          <a:noFill/>
          <a:ln>
            <a:noFill/>
          </a:ln>
        </p:spPr>
      </p:pic>
      <p:sp>
        <p:nvSpPr>
          <p:cNvPr id="4182" name="Google Shape;4182;g3a223d00461_0_4397"/>
          <p:cNvSpPr txBox="1"/>
          <p:nvPr/>
        </p:nvSpPr>
        <p:spPr>
          <a:xfrm>
            <a:off x="563486" y="2371092"/>
            <a:ext cx="7881300" cy="67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600" u="none" cap="none" strike="noStrike">
                <a:solidFill>
                  <a:srgbClr val="000000"/>
                </a:solidFill>
                <a:latin typeface="Archivo Light"/>
                <a:ea typeface="Archivo Light"/>
                <a:cs typeface="Archivo Light"/>
                <a:sym typeface="Archivo Light"/>
              </a:rPr>
              <a:t>¿Qué información es relevante compartir? ¿Cómo organizamos el tiempo para poder decir todo lo que queremos? ¿Hace falta decir TODO?</a:t>
            </a:r>
            <a:endParaRPr b="0" i="0" sz="1600" u="none" cap="none" strike="noStrike">
              <a:solidFill>
                <a:srgbClr val="000000"/>
              </a:solidFill>
              <a:latin typeface="Archivo Light"/>
              <a:ea typeface="Archivo Light"/>
              <a:cs typeface="Archivo Light"/>
              <a:sym typeface="Archivo Light"/>
            </a:endParaRPr>
          </a:p>
        </p:txBody>
      </p:sp>
      <p:sp>
        <p:nvSpPr>
          <p:cNvPr id="4183" name="Google Shape;4183;g3a223d00461_0_4397"/>
          <p:cNvSpPr txBox="1"/>
          <p:nvPr/>
        </p:nvSpPr>
        <p:spPr>
          <a:xfrm>
            <a:off x="587054" y="3078418"/>
            <a:ext cx="7881300" cy="67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600" u="none" cap="none" strike="noStrike">
                <a:solidFill>
                  <a:srgbClr val="000000"/>
                </a:solidFill>
                <a:latin typeface="Archivo Light"/>
                <a:ea typeface="Archivo Light"/>
                <a:cs typeface="Archivo Light"/>
                <a:sym typeface="Archivo Light"/>
              </a:rPr>
              <a:t>Armar el </a:t>
            </a:r>
            <a:r>
              <a:rPr lang="es" sz="1600">
                <a:latin typeface="Archivo Light"/>
                <a:ea typeface="Archivo Light"/>
                <a:cs typeface="Archivo Light"/>
                <a:sym typeface="Archivo Light"/>
              </a:rPr>
              <a:t>guión</a:t>
            </a:r>
            <a:r>
              <a:rPr b="0" i="0" lang="es" sz="1600" u="none" cap="none" strike="noStrike">
                <a:solidFill>
                  <a:srgbClr val="000000"/>
                </a:solidFill>
                <a:latin typeface="Archivo Light"/>
                <a:ea typeface="Archivo Light"/>
                <a:cs typeface="Archivo Light"/>
                <a:sym typeface="Archivo Light"/>
              </a:rPr>
              <a:t>, leerlo en voz alta repartiendo roles y poner el cronómetro para ver si dura mucho o poco. Con esto, dar cuenta si es mucha información o poca.</a:t>
            </a:r>
            <a:endParaRPr b="0" i="0" sz="1600" u="none" cap="none" strike="noStrike">
              <a:solidFill>
                <a:srgbClr val="000000"/>
              </a:solidFill>
              <a:latin typeface="Archivo Light"/>
              <a:ea typeface="Archivo Light"/>
              <a:cs typeface="Archivo Light"/>
              <a:sym typeface="Archivo Light"/>
            </a:endParaRPr>
          </a:p>
        </p:txBody>
      </p:sp>
      <p:sp>
        <p:nvSpPr>
          <p:cNvPr id="4184" name="Google Shape;4184;g3a223d00461_0_4397"/>
          <p:cNvSpPr txBox="1"/>
          <p:nvPr/>
        </p:nvSpPr>
        <p:spPr>
          <a:xfrm>
            <a:off x="587054" y="3800061"/>
            <a:ext cx="78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600" u="none" cap="none" strike="noStrike">
                <a:solidFill>
                  <a:srgbClr val="000000"/>
                </a:solidFill>
                <a:latin typeface="Archivo Light"/>
                <a:ea typeface="Archivo Light"/>
                <a:cs typeface="Archivo Light"/>
                <a:sym typeface="Archivo Light"/>
              </a:rPr>
              <a:t>Darle impronta (personalidad, originalidad) grupal a ese </a:t>
            </a:r>
            <a:r>
              <a:rPr lang="es" sz="1600">
                <a:latin typeface="Archivo Light"/>
                <a:ea typeface="Archivo Light"/>
                <a:cs typeface="Archivo Light"/>
                <a:sym typeface="Archivo Light"/>
              </a:rPr>
              <a:t>guión</a:t>
            </a:r>
            <a:r>
              <a:rPr b="0" i="0" lang="es" sz="1600" u="none" cap="none" strike="noStrike">
                <a:solidFill>
                  <a:srgbClr val="000000"/>
                </a:solidFill>
                <a:latin typeface="Archivo Light"/>
                <a:ea typeface="Archivo Light"/>
                <a:cs typeface="Archivo Light"/>
                <a:sym typeface="Archivo Light"/>
              </a:rPr>
              <a:t>/grabación.</a:t>
            </a:r>
            <a:endParaRPr b="0" i="0" sz="1600" u="none" cap="none" strike="noStrike">
              <a:solidFill>
                <a:srgbClr val="000000"/>
              </a:solidFill>
              <a:latin typeface="Archivo Light"/>
              <a:ea typeface="Archivo Light"/>
              <a:cs typeface="Archivo Light"/>
              <a:sym typeface="Archivo 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8" name="Shape 4188"/>
        <p:cNvGrpSpPr/>
        <p:nvPr/>
      </p:nvGrpSpPr>
      <p:grpSpPr>
        <a:xfrm>
          <a:off x="0" y="0"/>
          <a:ext cx="0" cy="0"/>
          <a:chOff x="0" y="0"/>
          <a:chExt cx="0" cy="0"/>
        </a:xfrm>
      </p:grpSpPr>
      <p:pic>
        <p:nvPicPr>
          <p:cNvPr id="4189" name="Google Shape;4189;g3a223d00461_0_4454"/>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4190" name="Google Shape;4190;g3a223d00461_0_4454"/>
          <p:cNvSpPr txBox="1"/>
          <p:nvPr/>
        </p:nvSpPr>
        <p:spPr>
          <a:xfrm>
            <a:off x="258967" y="210563"/>
            <a:ext cx="6265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Socialización de la experiencia didáctica: blog de la escuela</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191" name="Google Shape;4191;g3a223d00461_0_445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2" name="Google Shape;4192;g3a223d00461_0_4454"/>
          <p:cNvGrpSpPr/>
          <p:nvPr/>
        </p:nvGrpSpPr>
        <p:grpSpPr>
          <a:xfrm>
            <a:off x="-302993" y="4317805"/>
            <a:ext cx="2799007" cy="584818"/>
            <a:chOff x="-302993" y="4101830"/>
            <a:chExt cx="2799007" cy="584818"/>
          </a:xfrm>
        </p:grpSpPr>
        <p:grpSp>
          <p:nvGrpSpPr>
            <p:cNvPr id="4193" name="Google Shape;4193;g3a223d00461_0_4454"/>
            <p:cNvGrpSpPr/>
            <p:nvPr/>
          </p:nvGrpSpPr>
          <p:grpSpPr>
            <a:xfrm rot="5400000">
              <a:off x="1363571" y="3554205"/>
              <a:ext cx="584818" cy="1680068"/>
              <a:chOff x="2405075" y="2171775"/>
              <a:chExt cx="633400" cy="1900100"/>
            </a:xfrm>
          </p:grpSpPr>
          <p:cxnSp>
            <p:nvCxnSpPr>
              <p:cNvPr id="4194" name="Google Shape;4194;g3a223d00461_0_445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5" name="Google Shape;4195;g3a223d00461_0_445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6" name="Google Shape;4196;g3a223d00461_0_445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7" name="Google Shape;4197;g3a223d00461_0_445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8" name="Google Shape;4198;g3a223d00461_0_445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9" name="Google Shape;4199;g3a223d00461_0_445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0" name="Google Shape;4200;g3a223d00461_0_445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1" name="Google Shape;4201;g3a223d00461_0_445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2" name="Google Shape;4202;g3a223d00461_0_445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3" name="Google Shape;4203;g3a223d00461_0_445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4" name="Google Shape;4204;g3a223d00461_0_445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5" name="Google Shape;4205;g3a223d00461_0_445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6" name="Google Shape;4206;g3a223d00461_0_445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7" name="Google Shape;4207;g3a223d00461_0_445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8" name="Google Shape;4208;g3a223d00461_0_445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209" name="Google Shape;4209;g3a223d00461_0_4454"/>
            <p:cNvGrpSpPr/>
            <p:nvPr/>
          </p:nvGrpSpPr>
          <p:grpSpPr>
            <a:xfrm rot="5400000">
              <a:off x="244632" y="3554205"/>
              <a:ext cx="584818" cy="1680068"/>
              <a:chOff x="2405075" y="2171775"/>
              <a:chExt cx="633400" cy="1900100"/>
            </a:xfrm>
          </p:grpSpPr>
          <p:cxnSp>
            <p:nvCxnSpPr>
              <p:cNvPr id="4210" name="Google Shape;4210;g3a223d00461_0_445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11" name="Google Shape;4211;g3a223d00461_0_445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12" name="Google Shape;4212;g3a223d00461_0_445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13" name="Google Shape;4213;g3a223d00461_0_445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14" name="Google Shape;4214;g3a223d00461_0_445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15" name="Google Shape;4215;g3a223d00461_0_445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16" name="Google Shape;4216;g3a223d00461_0_445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17" name="Google Shape;4217;g3a223d00461_0_445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18" name="Google Shape;4218;g3a223d00461_0_445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19" name="Google Shape;4219;g3a223d00461_0_445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20" name="Google Shape;4220;g3a223d00461_0_445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21" name="Google Shape;4221;g3a223d00461_0_445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22" name="Google Shape;4222;g3a223d00461_0_445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23" name="Google Shape;4223;g3a223d00461_0_445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24" name="Google Shape;4224;g3a223d00461_0_445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225" name="Google Shape;4225;g3a223d00461_0_4454"/>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4226" name="Google Shape;4226;g3a223d00461_0_4454">
            <a:hlinkClick r:id="rId5"/>
          </p:cNvPr>
          <p:cNvPicPr preferRelativeResize="0"/>
          <p:nvPr/>
        </p:nvPicPr>
        <p:blipFill rotWithShape="1">
          <a:blip r:embed="rId6">
            <a:alphaModFix/>
          </a:blip>
          <a:srcRect b="0" l="0" r="0" t="0"/>
          <a:stretch/>
        </p:blipFill>
        <p:spPr>
          <a:xfrm>
            <a:off x="1188248" y="1155844"/>
            <a:ext cx="6767506" cy="359523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0" name="Shape 4230"/>
        <p:cNvGrpSpPr/>
        <p:nvPr/>
      </p:nvGrpSpPr>
      <p:grpSpPr>
        <a:xfrm>
          <a:off x="0" y="0"/>
          <a:ext cx="0" cy="0"/>
          <a:chOff x="0" y="0"/>
          <a:chExt cx="0" cy="0"/>
        </a:xfrm>
      </p:grpSpPr>
      <p:pic>
        <p:nvPicPr>
          <p:cNvPr id="4231" name="Google Shape;4231;g3a223d00461_0_4495"/>
          <p:cNvPicPr preferRelativeResize="0"/>
          <p:nvPr/>
        </p:nvPicPr>
        <p:blipFill rotWithShape="1">
          <a:blip r:embed="rId3">
            <a:alphaModFix/>
          </a:blip>
          <a:srcRect b="0" l="0" r="0" t="0"/>
          <a:stretch/>
        </p:blipFill>
        <p:spPr>
          <a:xfrm>
            <a:off x="-46625" y="1036163"/>
            <a:ext cx="1261814" cy="311763"/>
          </a:xfrm>
          <a:prstGeom prst="rect">
            <a:avLst/>
          </a:prstGeom>
          <a:noFill/>
          <a:ln>
            <a:noFill/>
          </a:ln>
        </p:spPr>
      </p:pic>
      <p:sp>
        <p:nvSpPr>
          <p:cNvPr id="4232" name="Google Shape;4232;g3a223d00461_0_4495"/>
          <p:cNvSpPr txBox="1"/>
          <p:nvPr/>
        </p:nvSpPr>
        <p:spPr>
          <a:xfrm>
            <a:off x="781525" y="1347913"/>
            <a:ext cx="7542000" cy="2788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434343"/>
                </a:solidFill>
                <a:latin typeface="Roboto"/>
                <a:ea typeface="Roboto"/>
                <a:cs typeface="Roboto"/>
                <a:sym typeface="Roboto"/>
              </a:rPr>
              <a:t>Luego de escuchar la presentación,  pensar y escribir:</a:t>
            </a:r>
            <a:endParaRPr sz="1700"/>
          </a:p>
          <a:p>
            <a:pPr indent="0" lvl="0" marL="0" marR="0" rtl="0" algn="just">
              <a:lnSpc>
                <a:spcPct val="100000"/>
              </a:lnSpc>
              <a:spcBef>
                <a:spcPts val="0"/>
              </a:spcBef>
              <a:spcAft>
                <a:spcPts val="0"/>
              </a:spcAft>
              <a:buClr>
                <a:srgbClr val="000000"/>
              </a:buClr>
              <a:buSzPts val="1300"/>
              <a:buFont typeface="Arial"/>
              <a:buNone/>
            </a:pPr>
            <a:r>
              <a:t/>
            </a:r>
            <a:endParaRPr b="0" i="0" sz="2100" u="none" cap="none" strike="noStrike">
              <a:solidFill>
                <a:srgbClr val="434343"/>
              </a:solidFill>
              <a:latin typeface="Roboto"/>
              <a:ea typeface="Roboto"/>
              <a:cs typeface="Roboto"/>
              <a:sym typeface="Roboto"/>
            </a:endParaRPr>
          </a:p>
          <a:p>
            <a:pPr indent="-304800" lvl="0" marL="285750" marR="0" rtl="0" algn="just">
              <a:lnSpc>
                <a:spcPct val="100000"/>
              </a:lnSpc>
              <a:spcBef>
                <a:spcPts val="0"/>
              </a:spcBef>
              <a:spcAft>
                <a:spcPts val="0"/>
              </a:spcAft>
              <a:buClr>
                <a:srgbClr val="000000"/>
              </a:buClr>
              <a:buSzPts val="1600"/>
              <a:buFont typeface="Arial"/>
              <a:buChar char="-"/>
            </a:pPr>
            <a:r>
              <a:rPr b="0" i="0" lang="es" sz="2100" u="none" cap="none" strike="noStrike">
                <a:solidFill>
                  <a:srgbClr val="434343"/>
                </a:solidFill>
                <a:latin typeface="Roboto"/>
                <a:ea typeface="Roboto"/>
                <a:cs typeface="Roboto"/>
                <a:sym typeface="Roboto"/>
              </a:rPr>
              <a:t>una palabra o expresión que funcione como síntesis de lo escuchado,</a:t>
            </a:r>
            <a:endParaRPr sz="1700"/>
          </a:p>
          <a:p>
            <a:pPr indent="0" lvl="0" marL="0" marR="0" rtl="0" algn="just">
              <a:lnSpc>
                <a:spcPct val="100000"/>
              </a:lnSpc>
              <a:spcBef>
                <a:spcPts val="0"/>
              </a:spcBef>
              <a:spcAft>
                <a:spcPts val="0"/>
              </a:spcAft>
              <a:buNone/>
            </a:pPr>
            <a:r>
              <a:t/>
            </a:r>
            <a:endParaRPr b="0" i="0" sz="2100" u="none" cap="none" strike="noStrike">
              <a:solidFill>
                <a:srgbClr val="434343"/>
              </a:solidFill>
              <a:latin typeface="Roboto"/>
              <a:ea typeface="Roboto"/>
              <a:cs typeface="Roboto"/>
              <a:sym typeface="Roboto"/>
            </a:endParaRPr>
          </a:p>
          <a:p>
            <a:pPr indent="-304800" lvl="0" marL="285750" marR="0" rtl="0" algn="just">
              <a:lnSpc>
                <a:spcPct val="100000"/>
              </a:lnSpc>
              <a:spcBef>
                <a:spcPts val="0"/>
              </a:spcBef>
              <a:spcAft>
                <a:spcPts val="0"/>
              </a:spcAft>
              <a:buClr>
                <a:srgbClr val="000000"/>
              </a:buClr>
              <a:buSzPts val="1600"/>
              <a:buFont typeface="Arial"/>
              <a:buChar char="-"/>
            </a:pPr>
            <a:r>
              <a:rPr b="0" i="0" lang="es" sz="2100" u="none" cap="none" strike="noStrike">
                <a:solidFill>
                  <a:srgbClr val="434343"/>
                </a:solidFill>
                <a:latin typeface="Roboto"/>
                <a:ea typeface="Roboto"/>
                <a:cs typeface="Roboto"/>
                <a:sym typeface="Roboto"/>
              </a:rPr>
              <a:t>una pregunta disparadora para reflexionar sobre la propia práctica.</a:t>
            </a:r>
            <a:endParaRPr b="0" i="0" sz="22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sp>
        <p:nvSpPr>
          <p:cNvPr id="4233" name="Google Shape;4233;g3a223d00461_0_4495"/>
          <p:cNvSpPr txBox="1"/>
          <p:nvPr/>
        </p:nvSpPr>
        <p:spPr>
          <a:xfrm>
            <a:off x="258966" y="210563"/>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300" u="none" cap="none" strike="noStrike">
                <a:solidFill>
                  <a:srgbClr val="000000"/>
                </a:solidFill>
                <a:highlight>
                  <a:srgbClr val="B7DB20"/>
                </a:highlight>
                <a:latin typeface="Nunito ExtraBold"/>
                <a:ea typeface="Nunito ExtraBold"/>
                <a:cs typeface="Nunito ExtraBold"/>
                <a:sym typeface="Nunito ExtraBold"/>
              </a:rPr>
              <a:t>Momento de intercambio</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234" name="Google Shape;4234;g3a223d00461_0_449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5" name="Google Shape;4235;g3a223d00461_0_4495"/>
          <p:cNvGrpSpPr/>
          <p:nvPr/>
        </p:nvGrpSpPr>
        <p:grpSpPr>
          <a:xfrm>
            <a:off x="-302994" y="4317806"/>
            <a:ext cx="2799007" cy="584818"/>
            <a:chOff x="-302994" y="4101831"/>
            <a:chExt cx="2799007" cy="584818"/>
          </a:xfrm>
        </p:grpSpPr>
        <p:grpSp>
          <p:nvGrpSpPr>
            <p:cNvPr id="4236" name="Google Shape;4236;g3a223d00461_0_4495"/>
            <p:cNvGrpSpPr/>
            <p:nvPr/>
          </p:nvGrpSpPr>
          <p:grpSpPr>
            <a:xfrm rot="5400000">
              <a:off x="1363570" y="3554206"/>
              <a:ext cx="584818" cy="1680068"/>
              <a:chOff x="2405075" y="2171775"/>
              <a:chExt cx="633400" cy="1900100"/>
            </a:xfrm>
          </p:grpSpPr>
          <p:cxnSp>
            <p:nvCxnSpPr>
              <p:cNvPr id="4237" name="Google Shape;4237;g3a223d00461_0_44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38" name="Google Shape;4238;g3a223d00461_0_44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39" name="Google Shape;4239;g3a223d00461_0_44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40" name="Google Shape;4240;g3a223d00461_0_44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41" name="Google Shape;4241;g3a223d00461_0_44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42" name="Google Shape;4242;g3a223d00461_0_44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43" name="Google Shape;4243;g3a223d00461_0_44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44" name="Google Shape;4244;g3a223d00461_0_44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45" name="Google Shape;4245;g3a223d00461_0_44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46" name="Google Shape;4246;g3a223d00461_0_44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47" name="Google Shape;4247;g3a223d00461_0_44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48" name="Google Shape;4248;g3a223d00461_0_44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49" name="Google Shape;4249;g3a223d00461_0_44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50" name="Google Shape;4250;g3a223d00461_0_44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51" name="Google Shape;4251;g3a223d00461_0_44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252" name="Google Shape;4252;g3a223d00461_0_4495"/>
            <p:cNvGrpSpPr/>
            <p:nvPr/>
          </p:nvGrpSpPr>
          <p:grpSpPr>
            <a:xfrm rot="5400000">
              <a:off x="244631" y="3554206"/>
              <a:ext cx="584818" cy="1680068"/>
              <a:chOff x="2405075" y="2171775"/>
              <a:chExt cx="633400" cy="1900100"/>
            </a:xfrm>
          </p:grpSpPr>
          <p:cxnSp>
            <p:nvCxnSpPr>
              <p:cNvPr id="4253" name="Google Shape;4253;g3a223d00461_0_44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54" name="Google Shape;4254;g3a223d00461_0_44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55" name="Google Shape;4255;g3a223d00461_0_44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56" name="Google Shape;4256;g3a223d00461_0_44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57" name="Google Shape;4257;g3a223d00461_0_44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58" name="Google Shape;4258;g3a223d00461_0_44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59" name="Google Shape;4259;g3a223d00461_0_44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60" name="Google Shape;4260;g3a223d00461_0_44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61" name="Google Shape;4261;g3a223d00461_0_44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62" name="Google Shape;4262;g3a223d00461_0_44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63" name="Google Shape;4263;g3a223d00461_0_44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64" name="Google Shape;4264;g3a223d00461_0_44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65" name="Google Shape;4265;g3a223d00461_0_44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66" name="Google Shape;4266;g3a223d00461_0_44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67" name="Google Shape;4267;g3a223d00461_0_44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268" name="Google Shape;4268;g3a223d00461_0_449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thought   creative   idea (proporcionado por Getty Images)" id="4269" name="Google Shape;4269;g3a223d00461_0_4495"/>
          <p:cNvPicPr preferRelativeResize="0"/>
          <p:nvPr/>
        </p:nvPicPr>
        <p:blipFill>
          <a:blip r:embed="rId5">
            <a:alphaModFix/>
          </a:blip>
          <a:stretch>
            <a:fillRect/>
          </a:stretch>
        </p:blipFill>
        <p:spPr>
          <a:xfrm>
            <a:off x="7344271" y="3560000"/>
            <a:ext cx="1342674" cy="134264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273" name="Shape 4273"/>
        <p:cNvGrpSpPr/>
        <p:nvPr/>
      </p:nvGrpSpPr>
      <p:grpSpPr>
        <a:xfrm>
          <a:off x="0" y="0"/>
          <a:ext cx="0" cy="0"/>
          <a:chOff x="0" y="0"/>
          <a:chExt cx="0" cy="0"/>
        </a:xfrm>
      </p:grpSpPr>
      <p:pic>
        <p:nvPicPr>
          <p:cNvPr id="4274" name="Google Shape;4274;g3a223d00461_0_4537"/>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275" name="Google Shape;4275;g3a223d00461_0_4537"/>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4276" name="Google Shape;4276;g3a223d00461_0_4537"/>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4277" name="Google Shape;4277;g3a223d00461_0_4537"/>
          <p:cNvGrpSpPr/>
          <p:nvPr/>
        </p:nvGrpSpPr>
        <p:grpSpPr>
          <a:xfrm>
            <a:off x="5593901" y="630951"/>
            <a:ext cx="3189350" cy="1336365"/>
            <a:chOff x="5974609" y="421179"/>
            <a:chExt cx="3189350" cy="1336365"/>
          </a:xfrm>
        </p:grpSpPr>
        <p:grpSp>
          <p:nvGrpSpPr>
            <p:cNvPr id="4278" name="Google Shape;4278;g3a223d00461_0_4537"/>
            <p:cNvGrpSpPr/>
            <p:nvPr/>
          </p:nvGrpSpPr>
          <p:grpSpPr>
            <a:xfrm rot="5400000">
              <a:off x="7873551" y="-202765"/>
              <a:ext cx="666463" cy="1914351"/>
              <a:chOff x="2405075" y="2171775"/>
              <a:chExt cx="633400" cy="1900100"/>
            </a:xfrm>
          </p:grpSpPr>
          <p:cxnSp>
            <p:nvCxnSpPr>
              <p:cNvPr id="4279" name="Google Shape;4279;g3a223d00461_0_45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80" name="Google Shape;4280;g3a223d00461_0_45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81" name="Google Shape;4281;g3a223d00461_0_45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82" name="Google Shape;4282;g3a223d00461_0_45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83" name="Google Shape;4283;g3a223d00461_0_45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84" name="Google Shape;4284;g3a223d00461_0_45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285" name="Google Shape;4285;g3a223d00461_0_45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286" name="Google Shape;4286;g3a223d00461_0_45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287" name="Google Shape;4287;g3a223d00461_0_45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288" name="Google Shape;4288;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289" name="Google Shape;4289;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290" name="Google Shape;4290;g3a223d00461_0_45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291" name="Google Shape;4291;g3a223d00461_0_45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292" name="Google Shape;4292;g3a223d00461_0_45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293" name="Google Shape;4293;g3a223d00461_0_45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294" name="Google Shape;4294;g3a223d00461_0_4537"/>
            <p:cNvGrpSpPr/>
            <p:nvPr/>
          </p:nvGrpSpPr>
          <p:grpSpPr>
            <a:xfrm rot="5400000">
              <a:off x="7873551" y="467137"/>
              <a:ext cx="666463" cy="1914351"/>
              <a:chOff x="2405075" y="2171775"/>
              <a:chExt cx="633400" cy="1900100"/>
            </a:xfrm>
          </p:grpSpPr>
          <p:cxnSp>
            <p:nvCxnSpPr>
              <p:cNvPr id="4295" name="Google Shape;4295;g3a223d00461_0_45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96" name="Google Shape;4296;g3a223d00461_0_45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97" name="Google Shape;4297;g3a223d00461_0_45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98" name="Google Shape;4298;g3a223d00461_0_45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99" name="Google Shape;4299;g3a223d00461_0_45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00" name="Google Shape;4300;g3a223d00461_0_45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1" name="Google Shape;4301;g3a223d00461_0_45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302" name="Google Shape;4302;g3a223d00461_0_45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03" name="Google Shape;4303;g3a223d00461_0_45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4" name="Google Shape;4304;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5" name="Google Shape;4305;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6" name="Google Shape;4306;g3a223d00461_0_45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07" name="Google Shape;4307;g3a223d00461_0_45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08" name="Google Shape;4308;g3a223d00461_0_45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9" name="Google Shape;4309;g3a223d00461_0_45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310" name="Google Shape;4310;g3a223d00461_0_4537"/>
            <p:cNvGrpSpPr/>
            <p:nvPr/>
          </p:nvGrpSpPr>
          <p:grpSpPr>
            <a:xfrm rot="5400000">
              <a:off x="6598552" y="-202765"/>
              <a:ext cx="666463" cy="1914351"/>
              <a:chOff x="2405075" y="2171775"/>
              <a:chExt cx="633400" cy="1900100"/>
            </a:xfrm>
          </p:grpSpPr>
          <p:cxnSp>
            <p:nvCxnSpPr>
              <p:cNvPr id="4311" name="Google Shape;4311;g3a223d00461_0_45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12" name="Google Shape;4312;g3a223d00461_0_45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13" name="Google Shape;4313;g3a223d00461_0_45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14" name="Google Shape;4314;g3a223d00461_0_45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15" name="Google Shape;4315;g3a223d00461_0_45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16" name="Google Shape;4316;g3a223d00461_0_45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317" name="Google Shape;4317;g3a223d00461_0_45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318" name="Google Shape;4318;g3a223d00461_0_45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19" name="Google Shape;4319;g3a223d00461_0_45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320" name="Google Shape;4320;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21" name="Google Shape;4321;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22" name="Google Shape;4322;g3a223d00461_0_45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23" name="Google Shape;4323;g3a223d00461_0_45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24" name="Google Shape;4324;g3a223d00461_0_45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25" name="Google Shape;4325;g3a223d00461_0_45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326" name="Google Shape;4326;g3a223d00461_0_4537"/>
            <p:cNvGrpSpPr/>
            <p:nvPr/>
          </p:nvGrpSpPr>
          <p:grpSpPr>
            <a:xfrm rot="5400000">
              <a:off x="6598552" y="467137"/>
              <a:ext cx="666463" cy="1914351"/>
              <a:chOff x="2405075" y="2171775"/>
              <a:chExt cx="633400" cy="1900100"/>
            </a:xfrm>
          </p:grpSpPr>
          <p:cxnSp>
            <p:nvCxnSpPr>
              <p:cNvPr id="4327" name="Google Shape;4327;g3a223d00461_0_45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28" name="Google Shape;4328;g3a223d00461_0_45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29" name="Google Shape;4329;g3a223d00461_0_45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30" name="Google Shape;4330;g3a223d00461_0_45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31" name="Google Shape;4331;g3a223d00461_0_45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32" name="Google Shape;4332;g3a223d00461_0_45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3" name="Google Shape;4333;g3a223d00461_0_45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334" name="Google Shape;4334;g3a223d00461_0_45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35" name="Google Shape;4335;g3a223d00461_0_45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6" name="Google Shape;4336;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7" name="Google Shape;4337;g3a223d00461_0_45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8" name="Google Shape;4338;g3a223d00461_0_45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39" name="Google Shape;4339;g3a223d00461_0_45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40" name="Google Shape;4340;g3a223d00461_0_45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41" name="Google Shape;4341;g3a223d00461_0_45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342" name="Google Shape;4342;g3a223d00461_0_4537"/>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g3a223d00461_0_4537"/>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g3a223d00461_0_4537"/>
          <p:cNvSpPr txBox="1"/>
          <p:nvPr/>
        </p:nvSpPr>
        <p:spPr>
          <a:xfrm rot="-152977">
            <a:off x="2362973" y="1757517"/>
            <a:ext cx="4997247" cy="1084376"/>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4345" name="Google Shape;4345;g3a223d00461_0_4537"/>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9" name="Shape 4349"/>
        <p:cNvGrpSpPr/>
        <p:nvPr/>
      </p:nvGrpSpPr>
      <p:grpSpPr>
        <a:xfrm>
          <a:off x="0" y="0"/>
          <a:ext cx="0" cy="0"/>
          <a:chOff x="0" y="0"/>
          <a:chExt cx="0" cy="0"/>
        </a:xfrm>
      </p:grpSpPr>
      <p:grpSp>
        <p:nvGrpSpPr>
          <p:cNvPr id="4350" name="Google Shape;4350;g3a223d00461_0_4612"/>
          <p:cNvGrpSpPr/>
          <p:nvPr/>
        </p:nvGrpSpPr>
        <p:grpSpPr>
          <a:xfrm rot="5400000">
            <a:off x="4746817" y="1034147"/>
            <a:ext cx="3189350" cy="1336365"/>
            <a:chOff x="5974610" y="421182"/>
            <a:chExt cx="3189350" cy="1336365"/>
          </a:xfrm>
        </p:grpSpPr>
        <p:grpSp>
          <p:nvGrpSpPr>
            <p:cNvPr id="4351" name="Google Shape;4351;g3a223d00461_0_4612"/>
            <p:cNvGrpSpPr/>
            <p:nvPr/>
          </p:nvGrpSpPr>
          <p:grpSpPr>
            <a:xfrm rot="5400000">
              <a:off x="7873552" y="-202762"/>
              <a:ext cx="666463" cy="1914351"/>
              <a:chOff x="2405075" y="2171775"/>
              <a:chExt cx="633400" cy="1900100"/>
            </a:xfrm>
          </p:grpSpPr>
          <p:cxnSp>
            <p:nvCxnSpPr>
              <p:cNvPr id="4352" name="Google Shape;4352;g3a223d00461_0_46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53" name="Google Shape;4353;g3a223d00461_0_46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54" name="Google Shape;4354;g3a223d00461_0_46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55" name="Google Shape;4355;g3a223d00461_0_46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56" name="Google Shape;4356;g3a223d00461_0_46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57" name="Google Shape;4357;g3a223d00461_0_46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58" name="Google Shape;4358;g3a223d00461_0_46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59" name="Google Shape;4359;g3a223d00461_0_46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60" name="Google Shape;4360;g3a223d00461_0_46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1" name="Google Shape;4361;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2" name="Google Shape;4362;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3" name="Google Shape;4363;g3a223d00461_0_46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64" name="Google Shape;4364;g3a223d00461_0_46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65" name="Google Shape;4365;g3a223d00461_0_46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6" name="Google Shape;4366;g3a223d00461_0_46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67" name="Google Shape;4367;g3a223d00461_0_4612"/>
            <p:cNvGrpSpPr/>
            <p:nvPr/>
          </p:nvGrpSpPr>
          <p:grpSpPr>
            <a:xfrm rot="5400000">
              <a:off x="7873552" y="467140"/>
              <a:ext cx="666463" cy="1914351"/>
              <a:chOff x="2405075" y="2171775"/>
              <a:chExt cx="633400" cy="1900100"/>
            </a:xfrm>
          </p:grpSpPr>
          <p:cxnSp>
            <p:nvCxnSpPr>
              <p:cNvPr id="4368" name="Google Shape;4368;g3a223d00461_0_46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9" name="Google Shape;4369;g3a223d00461_0_46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70" name="Google Shape;4370;g3a223d00461_0_46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71" name="Google Shape;4371;g3a223d00461_0_46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72" name="Google Shape;4372;g3a223d00461_0_46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73" name="Google Shape;4373;g3a223d00461_0_46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4" name="Google Shape;4374;g3a223d00461_0_46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75" name="Google Shape;4375;g3a223d00461_0_46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76" name="Google Shape;4376;g3a223d00461_0_46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7" name="Google Shape;4377;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8" name="Google Shape;4378;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9" name="Google Shape;4379;g3a223d00461_0_46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80" name="Google Shape;4380;g3a223d00461_0_46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81" name="Google Shape;4381;g3a223d00461_0_46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82" name="Google Shape;4382;g3a223d00461_0_46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83" name="Google Shape;4383;g3a223d00461_0_4612"/>
            <p:cNvGrpSpPr/>
            <p:nvPr/>
          </p:nvGrpSpPr>
          <p:grpSpPr>
            <a:xfrm rot="5400000">
              <a:off x="6598553" y="-202762"/>
              <a:ext cx="666463" cy="1914351"/>
              <a:chOff x="2405075" y="2171775"/>
              <a:chExt cx="633400" cy="1900100"/>
            </a:xfrm>
          </p:grpSpPr>
          <p:cxnSp>
            <p:nvCxnSpPr>
              <p:cNvPr id="4384" name="Google Shape;4384;g3a223d00461_0_46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85" name="Google Shape;4385;g3a223d00461_0_46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86" name="Google Shape;4386;g3a223d00461_0_46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87" name="Google Shape;4387;g3a223d00461_0_46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88" name="Google Shape;4388;g3a223d00461_0_46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89" name="Google Shape;4389;g3a223d00461_0_46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90" name="Google Shape;4390;g3a223d00461_0_46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91" name="Google Shape;4391;g3a223d00461_0_46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92" name="Google Shape;4392;g3a223d00461_0_46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93" name="Google Shape;4393;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94" name="Google Shape;4394;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95" name="Google Shape;4395;g3a223d00461_0_46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96" name="Google Shape;4396;g3a223d00461_0_46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97" name="Google Shape;4397;g3a223d00461_0_46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98" name="Google Shape;4398;g3a223d00461_0_46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99" name="Google Shape;4399;g3a223d00461_0_4612"/>
            <p:cNvGrpSpPr/>
            <p:nvPr/>
          </p:nvGrpSpPr>
          <p:grpSpPr>
            <a:xfrm rot="5400000">
              <a:off x="6598553" y="467140"/>
              <a:ext cx="666463" cy="1914351"/>
              <a:chOff x="2405075" y="2171775"/>
              <a:chExt cx="633400" cy="1900100"/>
            </a:xfrm>
          </p:grpSpPr>
          <p:cxnSp>
            <p:nvCxnSpPr>
              <p:cNvPr id="4400" name="Google Shape;4400;g3a223d00461_0_46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401" name="Google Shape;4401;g3a223d00461_0_46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402" name="Google Shape;4402;g3a223d00461_0_46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403" name="Google Shape;4403;g3a223d00461_0_46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404" name="Google Shape;4404;g3a223d00461_0_46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405" name="Google Shape;4405;g3a223d00461_0_46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406" name="Google Shape;4406;g3a223d00461_0_46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407" name="Google Shape;4407;g3a223d00461_0_46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408" name="Google Shape;4408;g3a223d00461_0_46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409" name="Google Shape;4409;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410" name="Google Shape;4410;g3a223d00461_0_46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411" name="Google Shape;4411;g3a223d00461_0_46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412" name="Google Shape;4412;g3a223d00461_0_46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413" name="Google Shape;4413;g3a223d00461_0_46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414" name="Google Shape;4414;g3a223d00461_0_46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415" name="Google Shape;4415;g3a223d00461_0_4612"/>
          <p:cNvPicPr preferRelativeResize="0"/>
          <p:nvPr/>
        </p:nvPicPr>
        <p:blipFill rotWithShape="1">
          <a:blip r:embed="rId3">
            <a:alphaModFix/>
          </a:blip>
          <a:srcRect b="0" l="0" r="0" t="0"/>
          <a:stretch/>
        </p:blipFill>
        <p:spPr>
          <a:xfrm>
            <a:off x="0" y="597100"/>
            <a:ext cx="1261814" cy="311763"/>
          </a:xfrm>
          <a:prstGeom prst="rect">
            <a:avLst/>
          </a:prstGeom>
          <a:noFill/>
          <a:ln>
            <a:noFill/>
          </a:ln>
        </p:spPr>
      </p:pic>
      <p:sp>
        <p:nvSpPr>
          <p:cNvPr id="4416" name="Google Shape;4416;g3a223d00461_0_4612"/>
          <p:cNvSpPr txBox="1"/>
          <p:nvPr/>
        </p:nvSpPr>
        <p:spPr>
          <a:xfrm>
            <a:off x="646425" y="989450"/>
            <a:ext cx="5487900" cy="322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a:t>
            </a:r>
            <a:r>
              <a:rPr i="0" lang="es" sz="1800" u="none" cap="none" strike="noStrike">
                <a:solidFill>
                  <a:schemeClr val="dk1"/>
                </a:solidFill>
                <a:latin typeface="Archivo"/>
                <a:ea typeface="Archivo"/>
                <a:cs typeface="Archivo"/>
                <a:sym typeface="Archivo"/>
              </a:rPr>
              <a:t>Patricio Subirol</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a:t>
            </a:r>
            <a:r>
              <a:rPr i="0" lang="es" sz="1800" u="none" cap="none" strike="noStrike">
                <a:solidFill>
                  <a:schemeClr val="dk1"/>
                </a:solidFill>
                <a:latin typeface="Archivo"/>
                <a:ea typeface="Archivo"/>
                <a:cs typeface="Archivo"/>
                <a:sym typeface="Archivo"/>
              </a:rPr>
              <a:t>Liceo 11 DE 15 </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i="0" lang="es" sz="1800" u="none" cap="none" strike="noStrike">
                <a:solidFill>
                  <a:schemeClr val="dk1"/>
                </a:solidFill>
                <a:latin typeface="Archivo"/>
                <a:ea typeface="Archivo"/>
                <a:cs typeface="Archivo"/>
                <a:sym typeface="Archivo"/>
              </a:rPr>
              <a:t>Cornelio Saavedra</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a:t>
            </a:r>
            <a:r>
              <a:rPr b="1" lang="es" sz="1800">
                <a:solidFill>
                  <a:schemeClr val="dk1"/>
                </a:solidFill>
                <a:latin typeface="Archivo"/>
                <a:ea typeface="Archivo"/>
                <a:cs typeface="Archivo"/>
                <a:sym typeface="Archivo"/>
              </a:rPr>
              <a:t>sección</a:t>
            </a:r>
            <a:r>
              <a:rPr b="1" i="0" lang="es" sz="1800" u="none" cap="none" strike="noStrike">
                <a:solidFill>
                  <a:schemeClr val="dk1"/>
                </a:solidFill>
                <a:latin typeface="Archivo"/>
                <a:ea typeface="Archivo"/>
                <a:cs typeface="Archivo"/>
                <a:sym typeface="Archivo"/>
              </a:rPr>
              <a:t>: </a:t>
            </a:r>
            <a:r>
              <a:rPr i="0" lang="es" sz="1800" u="none" cap="none" strike="noStrike">
                <a:solidFill>
                  <a:schemeClr val="dk1"/>
                </a:solidFill>
                <a:latin typeface="Archivo"/>
                <a:ea typeface="Archivo"/>
                <a:cs typeface="Archivo"/>
                <a:sym typeface="Archivo"/>
              </a:rPr>
              <a:t>2</a:t>
            </a:r>
            <a:r>
              <a:rPr lang="es" sz="1800">
                <a:solidFill>
                  <a:schemeClr val="dk1"/>
                </a:solidFill>
                <a:latin typeface="Archivo"/>
                <a:ea typeface="Archivo"/>
                <a:cs typeface="Archivo"/>
                <a:sym typeface="Archivo"/>
              </a:rPr>
              <a:t>° 1° (TT)</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i="0" lang="es" sz="1800" u="none" cap="none" strike="noStrike">
                <a:solidFill>
                  <a:schemeClr val="dk1"/>
                </a:solidFill>
                <a:latin typeface="Archivo"/>
                <a:ea typeface="Archivo"/>
                <a:cs typeface="Archivo"/>
                <a:sym typeface="Archivo"/>
              </a:rPr>
              <a:t>Escribir </a:t>
            </a:r>
            <a:r>
              <a:rPr lang="es" sz="1800">
                <a:solidFill>
                  <a:schemeClr val="dk1"/>
                </a:solidFill>
                <a:latin typeface="Archivo"/>
                <a:ea typeface="Archivo"/>
                <a:cs typeface="Archivo"/>
                <a:sym typeface="Archivo"/>
              </a:rPr>
              <a:t>para opinar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4417" name="Google Shape;4417;g3a223d00461_0_4612"/>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4418" name="Google Shape;4418;g3a223d00461_0_4612"/>
          <p:cNvGrpSpPr/>
          <p:nvPr/>
        </p:nvGrpSpPr>
        <p:grpSpPr>
          <a:xfrm>
            <a:off x="547476" y="2666065"/>
            <a:ext cx="119674" cy="125925"/>
            <a:chOff x="853100" y="2420550"/>
            <a:chExt cx="69000" cy="72600"/>
          </a:xfrm>
        </p:grpSpPr>
        <p:cxnSp>
          <p:nvCxnSpPr>
            <p:cNvPr id="4419" name="Google Shape;4419;g3a223d00461_0_461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20" name="Google Shape;4420;g3a223d00461_0_461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421" name="Google Shape;4421;g3a223d00461_0_4612"/>
          <p:cNvGrpSpPr/>
          <p:nvPr/>
        </p:nvGrpSpPr>
        <p:grpSpPr>
          <a:xfrm>
            <a:off x="547476" y="1739877"/>
            <a:ext cx="119674" cy="125925"/>
            <a:chOff x="853100" y="2420550"/>
            <a:chExt cx="69000" cy="72600"/>
          </a:xfrm>
        </p:grpSpPr>
        <p:cxnSp>
          <p:nvCxnSpPr>
            <p:cNvPr id="4422" name="Google Shape;4422;g3a223d00461_0_461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23" name="Google Shape;4423;g3a223d00461_0_461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424" name="Google Shape;4424;g3a223d00461_0_4612"/>
          <p:cNvSpPr txBox="1"/>
          <p:nvPr/>
        </p:nvSpPr>
        <p:spPr>
          <a:xfrm>
            <a:off x="646425" y="234775"/>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Esto no es más de lo mismo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425" name="Google Shape;4425;g3a223d00461_0_4612"/>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4426" name="Google Shape;4426;g3a223d00461_0_4612"/>
          <p:cNvGrpSpPr/>
          <p:nvPr/>
        </p:nvGrpSpPr>
        <p:grpSpPr>
          <a:xfrm>
            <a:off x="540989" y="3612829"/>
            <a:ext cx="119674" cy="125925"/>
            <a:chOff x="853100" y="2420550"/>
            <a:chExt cx="69000" cy="72600"/>
          </a:xfrm>
        </p:grpSpPr>
        <p:cxnSp>
          <p:nvCxnSpPr>
            <p:cNvPr id="4427" name="Google Shape;4427;g3a223d00461_0_461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28" name="Google Shape;4428;g3a223d00461_0_461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429" name="Google Shape;4429;g3a223d00461_0_4612"/>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chemeClr val="dk2"/>
                </a:solidFill>
              </a:rPr>
              <a:t>Foto de la institución </a:t>
            </a:r>
            <a:endParaRPr sz="1800">
              <a:solidFill>
                <a:schemeClr val="dk2"/>
              </a:solidFill>
            </a:endParaRPr>
          </a:p>
        </p:txBody>
      </p:sp>
      <p:pic>
        <p:nvPicPr>
          <p:cNvPr id="4430" name="Google Shape;4430;g3a223d00461_0_4612"/>
          <p:cNvPicPr preferRelativeResize="0"/>
          <p:nvPr/>
        </p:nvPicPr>
        <p:blipFill>
          <a:blip r:embed="rId6">
            <a:alphaModFix/>
          </a:blip>
          <a:stretch>
            <a:fillRect/>
          </a:stretch>
        </p:blipFill>
        <p:spPr>
          <a:xfrm>
            <a:off x="4339825" y="989450"/>
            <a:ext cx="4567900" cy="1988375"/>
          </a:xfrm>
          <a:prstGeom prst="rect">
            <a:avLst/>
          </a:prstGeom>
          <a:noFill/>
          <a:ln>
            <a:noFill/>
          </a:ln>
        </p:spPr>
      </p:pic>
      <p:grpSp>
        <p:nvGrpSpPr>
          <p:cNvPr id="4431" name="Google Shape;4431;g3a223d00461_0_4612"/>
          <p:cNvGrpSpPr/>
          <p:nvPr/>
        </p:nvGrpSpPr>
        <p:grpSpPr>
          <a:xfrm>
            <a:off x="558034" y="1148360"/>
            <a:ext cx="119674" cy="125925"/>
            <a:chOff x="853100" y="2420550"/>
            <a:chExt cx="69000" cy="72600"/>
          </a:xfrm>
        </p:grpSpPr>
        <p:cxnSp>
          <p:nvCxnSpPr>
            <p:cNvPr id="4432" name="Google Shape;4432;g3a223d00461_0_461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33" name="Google Shape;4433;g3a223d00461_0_461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7" name="Shape 4437"/>
        <p:cNvGrpSpPr/>
        <p:nvPr/>
      </p:nvGrpSpPr>
      <p:grpSpPr>
        <a:xfrm>
          <a:off x="0" y="0"/>
          <a:ext cx="0" cy="0"/>
          <a:chOff x="0" y="0"/>
          <a:chExt cx="0" cy="0"/>
        </a:xfrm>
      </p:grpSpPr>
      <p:pic>
        <p:nvPicPr>
          <p:cNvPr id="4438" name="Google Shape;4438;g3a223d00461_0_4699"/>
          <p:cNvPicPr preferRelativeResize="0"/>
          <p:nvPr/>
        </p:nvPicPr>
        <p:blipFill rotWithShape="1">
          <a:blip r:embed="rId3">
            <a:alphaModFix/>
          </a:blip>
          <a:srcRect b="0" l="0" r="0" t="0"/>
          <a:stretch/>
        </p:blipFill>
        <p:spPr>
          <a:xfrm>
            <a:off x="0" y="562305"/>
            <a:ext cx="1261814" cy="311763"/>
          </a:xfrm>
          <a:prstGeom prst="rect">
            <a:avLst/>
          </a:prstGeom>
          <a:noFill/>
          <a:ln>
            <a:noFill/>
          </a:ln>
        </p:spPr>
      </p:pic>
      <p:sp>
        <p:nvSpPr>
          <p:cNvPr id="4439" name="Google Shape;4439;g3a223d00461_0_4699"/>
          <p:cNvSpPr txBox="1"/>
          <p:nvPr/>
        </p:nvSpPr>
        <p:spPr>
          <a:xfrm>
            <a:off x="278100" y="1008575"/>
            <a:ext cx="8444700" cy="4166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a:t>
            </a:r>
            <a:r>
              <a:rPr b="1" i="0" lang="es" sz="1500" u="none" cap="none" strike="noStrike">
                <a:solidFill>
                  <a:schemeClr val="dk1"/>
                </a:solidFill>
                <a:highlight>
                  <a:schemeClr val="lt1"/>
                </a:highlight>
                <a:latin typeface="Archivo"/>
                <a:ea typeface="Archivo"/>
                <a:cs typeface="Archivo"/>
                <a:sym typeface="Archivo"/>
              </a:rPr>
              <a:t>: </a:t>
            </a:r>
            <a:r>
              <a:rPr i="0" lang="es" sz="1500" u="none" cap="none" strike="noStrike">
                <a:solidFill>
                  <a:schemeClr val="dk1"/>
                </a:solidFill>
                <a:highlight>
                  <a:schemeClr val="lt1"/>
                </a:highlight>
                <a:latin typeface="Archivo"/>
                <a:ea typeface="Archivo"/>
                <a:cs typeface="Archivo"/>
                <a:sym typeface="Archivo"/>
              </a:rPr>
              <a:t>todo el </a:t>
            </a:r>
            <a:r>
              <a:rPr lang="es" sz="1500">
                <a:solidFill>
                  <a:schemeClr val="dk1"/>
                </a:solidFill>
                <a:highlight>
                  <a:schemeClr val="lt1"/>
                </a:highlight>
                <a:latin typeface="Archivo"/>
                <a:ea typeface="Archivo"/>
                <a:cs typeface="Archivo"/>
                <a:sym typeface="Archivo"/>
              </a:rPr>
              <a:t>año (no se presenta una secuencia, sino un recorrido de escrituras)</a:t>
            </a:r>
            <a:endParaRPr i="0" sz="15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i="0" lang="es" sz="1500" u="none" cap="none" strike="noStrike">
                <a:solidFill>
                  <a:schemeClr val="dk1"/>
                </a:solidFill>
                <a:latin typeface="Archivo"/>
                <a:ea typeface="Archivo"/>
                <a:cs typeface="Archivo"/>
                <a:sym typeface="Archivo"/>
              </a:rPr>
              <a:t> Escrituras muy breves, con poco desarrollo. Los/as estudiantes necesitan mucha apoyatura y acompañamiento al momento de afrontar una tarea de escritura. Se registra también resistencia durante el proceso de revisión y un posicionamiento por parte de los/as estudiantes de poca confianza en sus desempeños como escritores y escritoras.</a:t>
            </a:r>
            <a:endParaRPr sz="1500">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i="0" lang="es" sz="1500" u="none" cap="none" strike="noStrike">
                <a:solidFill>
                  <a:schemeClr val="dk1"/>
                </a:solidFill>
                <a:latin typeface="Archivo"/>
                <a:ea typeface="Archivo"/>
                <a:cs typeface="Archivo"/>
                <a:sym typeface="Archivo"/>
              </a:rPr>
              <a:t> </a:t>
            </a:r>
            <a:endParaRPr sz="1500">
              <a:solidFill>
                <a:schemeClr val="dk1"/>
              </a:solidFill>
              <a:latin typeface="Archivo"/>
              <a:ea typeface="Archivo"/>
              <a:cs typeface="Archivo"/>
              <a:sym typeface="Archivo"/>
            </a:endParaRPr>
          </a:p>
          <a:p>
            <a:pPr indent="-323850" lvl="0" marL="457200" marR="0" rtl="0" algn="just">
              <a:lnSpc>
                <a:spcPct val="115000"/>
              </a:lnSpc>
              <a:spcBef>
                <a:spcPts val="110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Sostener la práctica de escritura en todas sus etapas a lo largo del año, fortaleciendo la planificación y la revisión de textos.</a:t>
            </a:r>
            <a:endParaRPr sz="1500">
              <a:solidFill>
                <a:schemeClr val="dk1"/>
              </a:solidFill>
              <a:latin typeface="Archivo"/>
              <a:ea typeface="Archivo"/>
              <a:cs typeface="Archivo"/>
              <a:sym typeface="Archivo"/>
            </a:endParaRPr>
          </a:p>
          <a:p>
            <a:pPr indent="-323850" lvl="0" marL="457200" marR="0" rtl="0" algn="just">
              <a:lnSpc>
                <a:spcPct val="115000"/>
              </a:lnSpc>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Ofrecer oportunidades diversas para que los/as estudiantes mejoren algunos aspectos de sus escrituras.</a:t>
            </a:r>
            <a:endParaRPr sz="1500">
              <a:solidFill>
                <a:schemeClr val="dk1"/>
              </a:solidFill>
              <a:latin typeface="Archivo"/>
              <a:ea typeface="Archivo"/>
              <a:cs typeface="Archivo"/>
              <a:sym typeface="Archivo"/>
            </a:endParaRPr>
          </a:p>
          <a:p>
            <a:pPr indent="-323850" lvl="0" marL="457200" marR="0" rtl="0" algn="just">
              <a:lnSpc>
                <a:spcPct val="115000"/>
              </a:lnSpc>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Contribuir a que expresen por escrito sus opiniones de los textos leídos y las fundamenten a partir del análisis literario realizado en clase.</a:t>
            </a:r>
            <a:endParaRPr sz="1500">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t/>
            </a:r>
            <a:endParaRPr b="0" i="0" sz="1500" u="none" cap="none" strike="noStrike">
              <a:solidFill>
                <a:schemeClr val="dk1"/>
              </a:solidFill>
              <a:latin typeface="Archivo"/>
              <a:ea typeface="Archivo"/>
              <a:cs typeface="Archivo"/>
              <a:sym typeface="Archivo"/>
            </a:endParaRPr>
          </a:p>
        </p:txBody>
      </p:sp>
      <p:sp>
        <p:nvSpPr>
          <p:cNvPr id="4440" name="Google Shape;4440;g3a223d00461_0_469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41" name="Google Shape;4441;g3a223d00461_0_4699"/>
          <p:cNvPicPr preferRelativeResize="0"/>
          <p:nvPr/>
        </p:nvPicPr>
        <p:blipFill rotWithShape="1">
          <a:blip r:embed="rId4">
            <a:alphaModFix/>
          </a:blip>
          <a:srcRect b="0" l="0" r="0" t="0"/>
          <a:stretch/>
        </p:blipFill>
        <p:spPr>
          <a:xfrm>
            <a:off x="6969400" y="346655"/>
            <a:ext cx="1460676" cy="206450"/>
          </a:xfrm>
          <a:prstGeom prst="rect">
            <a:avLst/>
          </a:prstGeom>
          <a:noFill/>
          <a:ln>
            <a:noFill/>
          </a:ln>
        </p:spPr>
      </p:pic>
      <p:grpSp>
        <p:nvGrpSpPr>
          <p:cNvPr id="4442" name="Google Shape;4442;g3a223d00461_0_4699"/>
          <p:cNvGrpSpPr/>
          <p:nvPr/>
        </p:nvGrpSpPr>
        <p:grpSpPr>
          <a:xfrm>
            <a:off x="158423" y="1135092"/>
            <a:ext cx="119674" cy="125925"/>
            <a:chOff x="853100" y="2420550"/>
            <a:chExt cx="69000" cy="72600"/>
          </a:xfrm>
        </p:grpSpPr>
        <p:cxnSp>
          <p:nvCxnSpPr>
            <p:cNvPr id="4443" name="Google Shape;4443;g3a223d00461_0_469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44" name="Google Shape;4444;g3a223d00461_0_469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445" name="Google Shape;4445;g3a223d00461_0_4699"/>
          <p:cNvGrpSpPr/>
          <p:nvPr/>
        </p:nvGrpSpPr>
        <p:grpSpPr>
          <a:xfrm>
            <a:off x="158423" y="1547990"/>
            <a:ext cx="119674" cy="125925"/>
            <a:chOff x="853100" y="2420550"/>
            <a:chExt cx="69000" cy="72600"/>
          </a:xfrm>
        </p:grpSpPr>
        <p:cxnSp>
          <p:nvCxnSpPr>
            <p:cNvPr id="4446" name="Google Shape;4446;g3a223d00461_0_469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47" name="Google Shape;4447;g3a223d00461_0_469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448" name="Google Shape;4448;g3a223d00461_0_4699"/>
          <p:cNvGrpSpPr/>
          <p:nvPr/>
        </p:nvGrpSpPr>
        <p:grpSpPr>
          <a:xfrm>
            <a:off x="158423" y="2738855"/>
            <a:ext cx="119674" cy="125925"/>
            <a:chOff x="853100" y="2420550"/>
            <a:chExt cx="69000" cy="72600"/>
          </a:xfrm>
        </p:grpSpPr>
        <p:cxnSp>
          <p:nvCxnSpPr>
            <p:cNvPr id="4449" name="Google Shape;4449;g3a223d00461_0_469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450" name="Google Shape;4450;g3a223d00461_0_469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451" name="Google Shape;4451;g3a223d00461_0_4699"/>
          <p:cNvSpPr txBox="1"/>
          <p:nvPr/>
        </p:nvSpPr>
        <p:spPr>
          <a:xfrm>
            <a:off x="308820" y="170762"/>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Esto no es más de lo mismo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55" name="Shape 4455"/>
        <p:cNvGrpSpPr/>
        <p:nvPr/>
      </p:nvGrpSpPr>
      <p:grpSpPr>
        <a:xfrm>
          <a:off x="0" y="0"/>
          <a:ext cx="0" cy="0"/>
          <a:chOff x="0" y="0"/>
          <a:chExt cx="0" cy="0"/>
        </a:xfrm>
      </p:grpSpPr>
      <p:pic>
        <p:nvPicPr>
          <p:cNvPr id="4456" name="Google Shape;4456;g3a223d00461_0_4716"/>
          <p:cNvPicPr preferRelativeResize="0"/>
          <p:nvPr/>
        </p:nvPicPr>
        <p:blipFill rotWithShape="1">
          <a:blip r:embed="rId3">
            <a:alphaModFix/>
          </a:blip>
          <a:srcRect b="0" l="0" r="0" t="0"/>
          <a:stretch/>
        </p:blipFill>
        <p:spPr>
          <a:xfrm>
            <a:off x="158425" y="566576"/>
            <a:ext cx="1261814" cy="311763"/>
          </a:xfrm>
          <a:prstGeom prst="rect">
            <a:avLst/>
          </a:prstGeom>
          <a:noFill/>
          <a:ln>
            <a:noFill/>
          </a:ln>
        </p:spPr>
      </p:pic>
      <p:sp>
        <p:nvSpPr>
          <p:cNvPr id="4457" name="Google Shape;4457;g3a223d00461_0_4716"/>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4458" name="Google Shape;4458;g3a223d00461_0_471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59" name="Google Shape;4459;g3a223d00461_0_4716"/>
          <p:cNvPicPr preferRelativeResize="0"/>
          <p:nvPr/>
        </p:nvPicPr>
        <p:blipFill rotWithShape="1">
          <a:blip r:embed="rId4">
            <a:alphaModFix/>
          </a:blip>
          <a:srcRect b="0" l="0" r="0" t="0"/>
          <a:stretch/>
        </p:blipFill>
        <p:spPr>
          <a:xfrm>
            <a:off x="6969400" y="316576"/>
            <a:ext cx="1460676" cy="206450"/>
          </a:xfrm>
          <a:prstGeom prst="rect">
            <a:avLst/>
          </a:prstGeom>
          <a:noFill/>
          <a:ln>
            <a:noFill/>
          </a:ln>
        </p:spPr>
      </p:pic>
      <p:sp>
        <p:nvSpPr>
          <p:cNvPr id="4460" name="Google Shape;4460;g3a223d00461_0_4716"/>
          <p:cNvSpPr txBox="1"/>
          <p:nvPr>
            <p:ph idx="1" type="body"/>
          </p:nvPr>
        </p:nvSpPr>
        <p:spPr>
          <a:xfrm>
            <a:off x="211326" y="987775"/>
            <a:ext cx="4360800" cy="37953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500">
                <a:solidFill>
                  <a:schemeClr val="dk1"/>
                </a:solidFill>
                <a:highlight>
                  <a:srgbClr val="B7DB20"/>
                </a:highlight>
                <a:latin typeface="Archivo"/>
                <a:ea typeface="Archivo"/>
                <a:cs typeface="Archivo"/>
                <a:sym typeface="Archivo"/>
              </a:rPr>
              <a:t>Objetivos: </a:t>
            </a:r>
            <a:endParaRPr b="1" sz="1500">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sz="1500">
                <a:solidFill>
                  <a:schemeClr val="dk1"/>
                </a:solidFill>
                <a:latin typeface="Archivo"/>
                <a:ea typeface="Archivo"/>
                <a:cs typeface="Archivo"/>
                <a:sym typeface="Archivo"/>
              </a:rPr>
              <a:t>Que las/os estudiantes logren:</a:t>
            </a:r>
            <a:endParaRPr sz="1500">
              <a:solidFill>
                <a:schemeClr val="dk1"/>
              </a:solidFill>
              <a:latin typeface="Archivo"/>
              <a:ea typeface="Archivo"/>
              <a:cs typeface="Archivo"/>
              <a:sym typeface="Archivo"/>
            </a:endParaRPr>
          </a:p>
          <a:p>
            <a:pPr indent="-323857" lvl="0" marL="457200" rtl="0" algn="just">
              <a:lnSpc>
                <a:spcPct val="11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Comentar obras leídas, pensando en otro lector considerando el tema, el autor, el lenguaje.</a:t>
            </a:r>
            <a:endParaRPr sz="1500">
              <a:solidFill>
                <a:schemeClr val="dk1"/>
              </a:solidFill>
              <a:latin typeface="Archivo"/>
              <a:ea typeface="Archivo"/>
              <a:cs typeface="Archivo"/>
              <a:sym typeface="Archivo"/>
            </a:endParaRPr>
          </a:p>
          <a:p>
            <a:pPr indent="-323857" lvl="0" marL="457200" rtl="0" algn="just">
              <a:lnSpc>
                <a:spcPct val="11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Fundamentar sus opiniones sobre las obras retomando  aspectos literarios analizados.</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Emplear adecuadamente, en las producciones escritas, recursos de cohesión para evitar repeticiones innecesarias.</a:t>
            </a:r>
            <a:endParaRPr sz="1500">
              <a:solidFill>
                <a:schemeClr val="dk1"/>
              </a:solidFill>
              <a:latin typeface="Archivo"/>
              <a:ea typeface="Archivo"/>
              <a:cs typeface="Archivo"/>
              <a:sym typeface="Archivo"/>
            </a:endParaRPr>
          </a:p>
          <a:p>
            <a:pPr indent="-323857" lvl="0" marL="457200" rtl="0" algn="just">
              <a:lnSpc>
                <a:spcPct val="11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Emplear conectores diversos para dar cohesión a los textos.</a:t>
            </a:r>
            <a:endParaRPr sz="1500">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4461" name="Google Shape;4461;g3a223d00461_0_4716"/>
          <p:cNvSpPr txBox="1"/>
          <p:nvPr>
            <p:ph idx="2" type="body"/>
          </p:nvPr>
        </p:nvSpPr>
        <p:spPr>
          <a:xfrm>
            <a:off x="4742163" y="938508"/>
            <a:ext cx="3999900" cy="36528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1100"/>
              </a:spcBef>
              <a:spcAft>
                <a:spcPts val="0"/>
              </a:spcAft>
              <a:buSzPts val="1400"/>
              <a:buNone/>
            </a:pPr>
            <a:r>
              <a:rPr b="1" lang="es" sz="1500">
                <a:solidFill>
                  <a:schemeClr val="dk1"/>
                </a:solidFill>
                <a:highlight>
                  <a:srgbClr val="B7DB20"/>
                </a:highlight>
                <a:latin typeface="Archivo"/>
                <a:ea typeface="Archivo"/>
                <a:cs typeface="Archivo"/>
                <a:sym typeface="Archivo"/>
              </a:rPr>
              <a:t>Contenidos:</a:t>
            </a:r>
            <a:endParaRPr b="1" sz="1500">
              <a:solidFill>
                <a:schemeClr val="dk1"/>
              </a:solidFill>
              <a:highlight>
                <a:srgbClr val="B7DB20"/>
              </a:highlight>
              <a:latin typeface="Archivo"/>
              <a:ea typeface="Archivo"/>
              <a:cs typeface="Archivo"/>
              <a:sym typeface="Archivo"/>
            </a:endParaRPr>
          </a:p>
          <a:p>
            <a:pPr indent="0" lvl="0" marL="0" rtl="0" algn="just">
              <a:lnSpc>
                <a:spcPct val="105000"/>
              </a:lnSpc>
              <a:spcBef>
                <a:spcPts val="0"/>
              </a:spcBef>
              <a:spcAft>
                <a:spcPts val="0"/>
              </a:spcAft>
              <a:buNone/>
            </a:pPr>
            <a:r>
              <a:rPr b="1" lang="es" sz="1500">
                <a:solidFill>
                  <a:schemeClr val="dk1"/>
                </a:solidFill>
                <a:latin typeface="Archivo"/>
                <a:ea typeface="Archivo"/>
                <a:cs typeface="Archivo"/>
                <a:sym typeface="Archivo"/>
              </a:rPr>
              <a:t>En relación con la literatura</a:t>
            </a:r>
            <a:endParaRPr b="1" sz="1500">
              <a:solidFill>
                <a:schemeClr val="dk1"/>
              </a:solidFill>
              <a:latin typeface="Archivo"/>
              <a:ea typeface="Archivo"/>
              <a:cs typeface="Archivo"/>
              <a:sym typeface="Archivo"/>
            </a:endParaRPr>
          </a:p>
          <a:p>
            <a:pPr indent="-323850" lvl="0" marL="457200" rtl="0" algn="just">
              <a:lnSpc>
                <a:spcPct val="10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Lectura y comentario de obras literarias de distintos géneros y autores de manera compartida.</a:t>
            </a:r>
            <a:endParaRPr sz="1500">
              <a:solidFill>
                <a:schemeClr val="dk1"/>
              </a:solidFill>
              <a:latin typeface="Archivo"/>
              <a:ea typeface="Archivo"/>
              <a:cs typeface="Archivo"/>
              <a:sym typeface="Archivo"/>
            </a:endParaRPr>
          </a:p>
          <a:p>
            <a:pPr indent="-323850" lvl="0" marL="457200" rtl="0" algn="just">
              <a:lnSpc>
                <a:spcPct val="10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Recomendaciones y comentarios orales de obras leídas.</a:t>
            </a:r>
            <a:endParaRPr sz="1500">
              <a:solidFill>
                <a:schemeClr val="dk1"/>
              </a:solidFill>
              <a:latin typeface="Archivo"/>
              <a:ea typeface="Archivo"/>
              <a:cs typeface="Archivo"/>
              <a:sym typeface="Archivo"/>
            </a:endParaRPr>
          </a:p>
          <a:p>
            <a:pPr indent="0" lvl="0" marL="457200" rtl="0" algn="just">
              <a:lnSpc>
                <a:spcPct val="105000"/>
              </a:lnSpc>
              <a:spcBef>
                <a:spcPts val="0"/>
              </a:spcBef>
              <a:spcAft>
                <a:spcPts val="0"/>
              </a:spcAft>
              <a:buNone/>
            </a:pPr>
            <a:r>
              <a:t/>
            </a:r>
            <a:endParaRPr b="1" sz="1500">
              <a:solidFill>
                <a:schemeClr val="dk1"/>
              </a:solidFill>
              <a:latin typeface="Archivo"/>
              <a:ea typeface="Archivo"/>
              <a:cs typeface="Archivo"/>
              <a:sym typeface="Archivo"/>
            </a:endParaRPr>
          </a:p>
          <a:p>
            <a:pPr indent="0" lvl="0" marL="0" rtl="0" algn="just">
              <a:lnSpc>
                <a:spcPct val="105000"/>
              </a:lnSpc>
              <a:spcBef>
                <a:spcPts val="0"/>
              </a:spcBef>
              <a:spcAft>
                <a:spcPts val="0"/>
              </a:spcAft>
              <a:buNone/>
            </a:pPr>
            <a:r>
              <a:rPr b="1" lang="es" sz="1500">
                <a:solidFill>
                  <a:schemeClr val="dk1"/>
                </a:solidFill>
                <a:latin typeface="Archivo"/>
                <a:ea typeface="Archivo"/>
                <a:cs typeface="Archivo"/>
                <a:sym typeface="Archivo"/>
              </a:rPr>
              <a:t>Herramientas de la lengua</a:t>
            </a:r>
            <a:endParaRPr b="1" sz="1500">
              <a:solidFill>
                <a:schemeClr val="dk1"/>
              </a:solidFill>
              <a:latin typeface="Archivo"/>
              <a:ea typeface="Archivo"/>
              <a:cs typeface="Archivo"/>
              <a:sym typeface="Archivo"/>
            </a:endParaRPr>
          </a:p>
          <a:p>
            <a:pPr indent="-323850" lvl="0" marL="457200" rtl="0" algn="just">
              <a:lnSpc>
                <a:spcPct val="105000"/>
              </a:lnSpc>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Procedimientos cohesivos: uso de conectores y recursos para evitar repeticiones innecesarias (elipsis, reemplazo por sinónimos o expresiones equivalentes, sustitución pronominal)</a:t>
            </a:r>
            <a:endParaRPr sz="1500">
              <a:solidFill>
                <a:schemeClr val="dk1"/>
              </a:solidFill>
              <a:latin typeface="Archivo"/>
              <a:ea typeface="Archivo"/>
              <a:cs typeface="Archivo"/>
              <a:sym typeface="Archivo"/>
            </a:endParaRPr>
          </a:p>
        </p:txBody>
      </p:sp>
      <p:sp>
        <p:nvSpPr>
          <p:cNvPr id="4462" name="Google Shape;4462;g3a223d00461_0_4716"/>
          <p:cNvSpPr txBox="1"/>
          <p:nvPr/>
        </p:nvSpPr>
        <p:spPr>
          <a:xfrm>
            <a:off x="433950" y="159100"/>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Esto no es más de lo mismo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36fc220c6c6_2_16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36fc220c6c6_2_165"/>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36fc220c6c6_2_165"/>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36fc220c6c6_2_165"/>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615" name="Google Shape;615;g36fc220c6c6_2_165"/>
          <p:cNvPicPr preferRelativeResize="0"/>
          <p:nvPr/>
        </p:nvPicPr>
        <p:blipFill rotWithShape="1">
          <a:blip r:embed="rId3">
            <a:alphaModFix/>
          </a:blip>
          <a:srcRect b="0" l="0" r="0" t="0"/>
          <a:stretch/>
        </p:blipFill>
        <p:spPr>
          <a:xfrm>
            <a:off x="158425" y="626733"/>
            <a:ext cx="1261814" cy="311763"/>
          </a:xfrm>
          <a:prstGeom prst="rect">
            <a:avLst/>
          </a:prstGeom>
          <a:noFill/>
          <a:ln>
            <a:noFill/>
          </a:ln>
        </p:spPr>
      </p:pic>
      <p:sp>
        <p:nvSpPr>
          <p:cNvPr id="616" name="Google Shape;616;g36fc220c6c6_2_165"/>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descr="Tabla&#10;&#10;El contenido generado por IA puede ser incorrecto." id="617" name="Google Shape;617;g36fc220c6c6_2_165"/>
          <p:cNvPicPr preferRelativeResize="0"/>
          <p:nvPr/>
        </p:nvPicPr>
        <p:blipFill rotWithShape="1">
          <a:blip r:embed="rId4">
            <a:alphaModFix/>
          </a:blip>
          <a:srcRect b="0" l="0" r="0" t="0"/>
          <a:stretch/>
        </p:blipFill>
        <p:spPr>
          <a:xfrm>
            <a:off x="302776" y="1033284"/>
            <a:ext cx="4159249" cy="3506212"/>
          </a:xfrm>
          <a:prstGeom prst="rect">
            <a:avLst/>
          </a:prstGeom>
          <a:noFill/>
          <a:ln>
            <a:noFill/>
          </a:ln>
        </p:spPr>
      </p:pic>
      <p:pic>
        <p:nvPicPr>
          <p:cNvPr descr="Interfaz de usuario gráfica, Texto, Aplicación, Carta, Correo electrónico&#10;&#10;El contenido generado por IA puede ser incorrecto." id="618" name="Google Shape;618;g36fc220c6c6_2_165"/>
          <p:cNvPicPr preferRelativeResize="0"/>
          <p:nvPr/>
        </p:nvPicPr>
        <p:blipFill rotWithShape="1">
          <a:blip r:embed="rId5">
            <a:alphaModFix/>
          </a:blip>
          <a:srcRect b="0" l="0" r="0" t="0"/>
          <a:stretch/>
        </p:blipFill>
        <p:spPr>
          <a:xfrm>
            <a:off x="5080646" y="461177"/>
            <a:ext cx="3678103" cy="2144931"/>
          </a:xfrm>
          <a:prstGeom prst="rect">
            <a:avLst/>
          </a:prstGeom>
          <a:noFill/>
          <a:ln>
            <a:noFill/>
          </a:ln>
        </p:spPr>
      </p:pic>
      <p:pic>
        <p:nvPicPr>
          <p:cNvPr descr="Captura de pantalla de un celular con texto&#10;&#10;El contenido generado por IA puede ser incorrecto." id="619" name="Google Shape;619;g36fc220c6c6_2_165"/>
          <p:cNvPicPr preferRelativeResize="0"/>
          <p:nvPr/>
        </p:nvPicPr>
        <p:blipFill rotWithShape="1">
          <a:blip r:embed="rId6">
            <a:alphaModFix/>
          </a:blip>
          <a:srcRect b="0" l="0" r="0" t="0"/>
          <a:stretch/>
        </p:blipFill>
        <p:spPr>
          <a:xfrm>
            <a:off x="5117634" y="2609902"/>
            <a:ext cx="3678104" cy="1215933"/>
          </a:xfrm>
          <a:prstGeom prst="rect">
            <a:avLst/>
          </a:prstGeom>
          <a:noFill/>
          <a:ln>
            <a:noFill/>
          </a:ln>
        </p:spPr>
      </p:pic>
      <p:pic>
        <p:nvPicPr>
          <p:cNvPr descr="Texto&#10;&#10;El contenido generado por IA puede ser incorrecto." id="620" name="Google Shape;620;g36fc220c6c6_2_165"/>
          <p:cNvPicPr preferRelativeResize="0"/>
          <p:nvPr/>
        </p:nvPicPr>
        <p:blipFill rotWithShape="1">
          <a:blip r:embed="rId7">
            <a:alphaModFix/>
          </a:blip>
          <a:srcRect b="0" l="0" r="0" t="0"/>
          <a:stretch/>
        </p:blipFill>
        <p:spPr>
          <a:xfrm>
            <a:off x="5149911" y="3825827"/>
            <a:ext cx="3539578" cy="108470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6" name="Shape 4466"/>
        <p:cNvGrpSpPr/>
        <p:nvPr/>
      </p:nvGrpSpPr>
      <p:grpSpPr>
        <a:xfrm>
          <a:off x="0" y="0"/>
          <a:ext cx="0" cy="0"/>
          <a:chOff x="0" y="0"/>
          <a:chExt cx="0" cy="0"/>
        </a:xfrm>
      </p:grpSpPr>
      <p:pic>
        <p:nvPicPr>
          <p:cNvPr id="4467" name="Google Shape;4467;g3a223d00461_0_4726"/>
          <p:cNvPicPr preferRelativeResize="0"/>
          <p:nvPr/>
        </p:nvPicPr>
        <p:blipFill>
          <a:blip r:embed="rId3">
            <a:alphaModFix/>
          </a:blip>
          <a:stretch>
            <a:fillRect/>
          </a:stretch>
        </p:blipFill>
        <p:spPr>
          <a:xfrm>
            <a:off x="1060396" y="1055425"/>
            <a:ext cx="573254" cy="573254"/>
          </a:xfrm>
          <a:prstGeom prst="rect">
            <a:avLst/>
          </a:prstGeom>
          <a:noFill/>
          <a:ln>
            <a:noFill/>
          </a:ln>
        </p:spPr>
      </p:pic>
      <p:pic>
        <p:nvPicPr>
          <p:cNvPr id="4468" name="Google Shape;4468;g3a223d00461_0_4726"/>
          <p:cNvPicPr preferRelativeResize="0"/>
          <p:nvPr/>
        </p:nvPicPr>
        <p:blipFill rotWithShape="1">
          <a:blip r:embed="rId4">
            <a:alphaModFix/>
          </a:blip>
          <a:srcRect b="0" l="0" r="0" t="0"/>
          <a:stretch/>
        </p:blipFill>
        <p:spPr>
          <a:xfrm>
            <a:off x="0" y="448750"/>
            <a:ext cx="1225907" cy="302892"/>
          </a:xfrm>
          <a:prstGeom prst="rect">
            <a:avLst/>
          </a:prstGeom>
          <a:noFill/>
          <a:ln>
            <a:noFill/>
          </a:ln>
        </p:spPr>
      </p:pic>
      <p:sp>
        <p:nvSpPr>
          <p:cNvPr id="4469" name="Google Shape;4469;g3a223d00461_0_4726"/>
          <p:cNvSpPr txBox="1"/>
          <p:nvPr/>
        </p:nvSpPr>
        <p:spPr>
          <a:xfrm>
            <a:off x="158425" y="0"/>
            <a:ext cx="7090500" cy="434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“Estaciones” de escrituras con opinión y fundamentación </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470" name="Google Shape;4470;g3a223d00461_0_472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71" name="Google Shape;4471;g3a223d00461_0_4726"/>
          <p:cNvPicPr preferRelativeResize="0"/>
          <p:nvPr/>
        </p:nvPicPr>
        <p:blipFill rotWithShape="1">
          <a:blip r:embed="rId5">
            <a:alphaModFix/>
          </a:blip>
          <a:srcRect b="0" l="0" r="0" t="0"/>
          <a:stretch/>
        </p:blipFill>
        <p:spPr>
          <a:xfrm>
            <a:off x="7466950" y="128675"/>
            <a:ext cx="1460676" cy="206450"/>
          </a:xfrm>
          <a:prstGeom prst="rect">
            <a:avLst/>
          </a:prstGeom>
          <a:noFill/>
          <a:ln>
            <a:noFill/>
          </a:ln>
        </p:spPr>
      </p:pic>
      <p:sp>
        <p:nvSpPr>
          <p:cNvPr id="4472" name="Google Shape;4472;g3a223d00461_0_4726"/>
          <p:cNvSpPr txBox="1"/>
          <p:nvPr/>
        </p:nvSpPr>
        <p:spPr>
          <a:xfrm>
            <a:off x="468088" y="2927853"/>
            <a:ext cx="2998200" cy="399900"/>
          </a:xfrm>
          <a:prstGeom prst="rect">
            <a:avLst/>
          </a:prstGeom>
          <a:noFill/>
          <a:ln>
            <a:noFill/>
          </a:ln>
        </p:spPr>
        <p:txBody>
          <a:bodyPr anchorCtr="0" anchor="t" bIns="91375" lIns="91375" spcFirstLastPara="1" rIns="91375" wrap="square" tIns="91375">
            <a:spAutoFit/>
          </a:bodyPr>
          <a:lstStyle/>
          <a:p>
            <a:pPr indent="0" lvl="0" marL="0" marR="0" rtl="0" algn="just">
              <a:lnSpc>
                <a:spcPct val="100000"/>
              </a:lnSpc>
              <a:spcBef>
                <a:spcPts val="1099"/>
              </a:spcBef>
              <a:spcAft>
                <a:spcPts val="0"/>
              </a:spcAft>
              <a:buClr>
                <a:srgbClr val="000000"/>
              </a:buClr>
              <a:buSzPts val="1599"/>
              <a:buFont typeface="Arial"/>
              <a:buNone/>
            </a:pPr>
            <a:r>
              <a:t/>
            </a:r>
            <a:endParaRPr b="0" i="0" sz="1399" u="none" cap="none" strike="noStrike">
              <a:solidFill>
                <a:srgbClr val="000000"/>
              </a:solidFill>
              <a:latin typeface="Arial"/>
              <a:ea typeface="Arial"/>
              <a:cs typeface="Arial"/>
              <a:sym typeface="Arial"/>
            </a:endParaRPr>
          </a:p>
        </p:txBody>
      </p:sp>
      <p:sp>
        <p:nvSpPr>
          <p:cNvPr id="4473" name="Google Shape;4473;g3a223d00461_0_4726"/>
          <p:cNvSpPr txBox="1"/>
          <p:nvPr/>
        </p:nvSpPr>
        <p:spPr>
          <a:xfrm>
            <a:off x="316325" y="4376375"/>
            <a:ext cx="2350800" cy="3882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lang="es" sz="1404">
                <a:solidFill>
                  <a:schemeClr val="dk1"/>
                </a:solidFill>
              </a:rPr>
              <a:t>Diversidad de escrituras </a:t>
            </a:r>
            <a:endParaRPr sz="1777">
              <a:solidFill>
                <a:schemeClr val="dk2"/>
              </a:solidFill>
            </a:endParaRPr>
          </a:p>
        </p:txBody>
      </p:sp>
      <p:sp>
        <p:nvSpPr>
          <p:cNvPr id="4474" name="Google Shape;4474;g3a223d00461_0_4726"/>
          <p:cNvSpPr txBox="1"/>
          <p:nvPr/>
        </p:nvSpPr>
        <p:spPr>
          <a:xfrm>
            <a:off x="3531351" y="3927000"/>
            <a:ext cx="2196900" cy="10368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lang="es" sz="1404">
                <a:solidFill>
                  <a:schemeClr val="dk1"/>
                </a:solidFill>
              </a:rPr>
              <a:t>Ofrecer nuevas oportunidades para volver sobre los desempeños de escritura</a:t>
            </a:r>
            <a:r>
              <a:rPr lang="es" sz="1304">
                <a:solidFill>
                  <a:schemeClr val="dk1"/>
                </a:solidFill>
              </a:rPr>
              <a:t> </a:t>
            </a:r>
            <a:endParaRPr sz="1677">
              <a:solidFill>
                <a:schemeClr val="dk2"/>
              </a:solidFill>
            </a:endParaRPr>
          </a:p>
        </p:txBody>
      </p:sp>
      <p:sp>
        <p:nvSpPr>
          <p:cNvPr id="4475" name="Google Shape;4475;g3a223d00461_0_4726"/>
          <p:cNvSpPr txBox="1"/>
          <p:nvPr/>
        </p:nvSpPr>
        <p:spPr>
          <a:xfrm>
            <a:off x="6684320" y="4276040"/>
            <a:ext cx="2078100" cy="6045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lang="es" sz="1404">
                <a:solidFill>
                  <a:schemeClr val="dk1"/>
                </a:solidFill>
              </a:rPr>
              <a:t>Escritura como proceso recursivo</a:t>
            </a:r>
            <a:r>
              <a:rPr lang="es" sz="1304">
                <a:solidFill>
                  <a:schemeClr val="dk1"/>
                </a:solidFill>
              </a:rPr>
              <a:t> </a:t>
            </a:r>
            <a:endParaRPr sz="1677">
              <a:solidFill>
                <a:schemeClr val="dk2"/>
              </a:solidFill>
            </a:endParaRPr>
          </a:p>
        </p:txBody>
      </p:sp>
      <p:sp>
        <p:nvSpPr>
          <p:cNvPr id="4476" name="Google Shape;4476;g3a223d00461_0_4726"/>
          <p:cNvSpPr txBox="1"/>
          <p:nvPr/>
        </p:nvSpPr>
        <p:spPr>
          <a:xfrm>
            <a:off x="294903" y="3777043"/>
            <a:ext cx="2196900" cy="499200"/>
          </a:xfrm>
          <a:prstGeom prst="rect">
            <a:avLst/>
          </a:prstGeom>
          <a:noFill/>
          <a:ln>
            <a:noFill/>
          </a:ln>
        </p:spPr>
        <p:txBody>
          <a:bodyPr anchorCtr="0" anchor="t" bIns="66975" lIns="66975" spcFirstLastPara="1" rIns="66975" wrap="square" tIns="66975">
            <a:spAutoFit/>
          </a:bodyPr>
          <a:lstStyle/>
          <a:p>
            <a:pPr indent="0" lvl="0" marL="0" rtl="0" algn="l">
              <a:lnSpc>
                <a:spcPct val="115000"/>
              </a:lnSpc>
              <a:spcBef>
                <a:spcPts val="0"/>
              </a:spcBef>
              <a:spcAft>
                <a:spcPts val="0"/>
              </a:spcAft>
              <a:buClr>
                <a:schemeClr val="dk1"/>
              </a:buClr>
              <a:buSzPts val="1099"/>
              <a:buFont typeface="Arial"/>
              <a:buNone/>
            </a:pPr>
            <a:r>
              <a:rPr lang="es" sz="1099" u="sng">
                <a:solidFill>
                  <a:srgbClr val="1155CC"/>
                </a:solidFill>
                <a:hlinkClick r:id="rId6">
                  <a:extLst>
                    <a:ext uri="{A12FA001-AC4F-418D-AE19-62706E023703}">
                      <ahyp:hlinkClr val="tx"/>
                    </a:ext>
                  </a:extLst>
                </a:hlinkClick>
              </a:rPr>
              <a:t>Alberto Laiseca - Bobby - </a:t>
            </a:r>
            <a:endParaRPr sz="1399"/>
          </a:p>
          <a:p>
            <a:pPr indent="0" lvl="0" marL="0" rtl="0" algn="l">
              <a:lnSpc>
                <a:spcPct val="115000"/>
              </a:lnSpc>
              <a:spcBef>
                <a:spcPts val="0"/>
              </a:spcBef>
              <a:spcAft>
                <a:spcPts val="0"/>
              </a:spcAft>
              <a:buClr>
                <a:schemeClr val="dk1"/>
              </a:buClr>
              <a:buSzPts val="1099"/>
              <a:buFont typeface="Arial"/>
              <a:buNone/>
            </a:pPr>
            <a:r>
              <a:rPr lang="es" sz="1099" u="sng">
                <a:solidFill>
                  <a:srgbClr val="1155CC"/>
                </a:solidFill>
                <a:hlinkClick r:id="rId7">
                  <a:extLst>
                    <a:ext uri="{A12FA001-AC4F-418D-AE19-62706E023703}">
                      <ahyp:hlinkClr val="tx"/>
                    </a:ext>
                  </a:extLst>
                </a:hlinkClick>
              </a:rPr>
              <a:t>Dan Curtis (HD)</a:t>
            </a:r>
            <a:endParaRPr b="0" i="0" sz="1025" u="none" cap="none" strike="noStrike">
              <a:solidFill>
                <a:srgbClr val="000000"/>
              </a:solidFill>
              <a:latin typeface="Arial"/>
              <a:ea typeface="Arial"/>
              <a:cs typeface="Arial"/>
              <a:sym typeface="Arial"/>
            </a:endParaRPr>
          </a:p>
        </p:txBody>
      </p:sp>
      <p:sp>
        <p:nvSpPr>
          <p:cNvPr id="4477" name="Google Shape;4477;g3a223d00461_0_4726"/>
          <p:cNvSpPr txBox="1"/>
          <p:nvPr/>
        </p:nvSpPr>
        <p:spPr>
          <a:xfrm>
            <a:off x="2395600" y="2755790"/>
            <a:ext cx="2076900" cy="3999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Carta para convencer</a:t>
            </a:r>
            <a:endParaRPr sz="1444">
              <a:solidFill>
                <a:schemeClr val="dk2"/>
              </a:solidFill>
              <a:highlight>
                <a:srgbClr val="B7DB20"/>
              </a:highlight>
            </a:endParaRPr>
          </a:p>
        </p:txBody>
      </p:sp>
      <p:pic>
        <p:nvPicPr>
          <p:cNvPr id="4478" name="Google Shape;4478;g3a223d00461_0_4726"/>
          <p:cNvPicPr preferRelativeResize="0"/>
          <p:nvPr/>
        </p:nvPicPr>
        <p:blipFill>
          <a:blip r:embed="rId8">
            <a:alphaModFix/>
          </a:blip>
          <a:stretch>
            <a:fillRect/>
          </a:stretch>
        </p:blipFill>
        <p:spPr>
          <a:xfrm>
            <a:off x="2568371" y="730880"/>
            <a:ext cx="1310619" cy="1994732"/>
          </a:xfrm>
          <a:prstGeom prst="rect">
            <a:avLst/>
          </a:prstGeom>
          <a:noFill/>
          <a:ln>
            <a:noFill/>
          </a:ln>
        </p:spPr>
      </p:pic>
      <p:pic>
        <p:nvPicPr>
          <p:cNvPr id="4479" name="Google Shape;4479;g3a223d00461_0_4726"/>
          <p:cNvPicPr preferRelativeResize="0"/>
          <p:nvPr/>
        </p:nvPicPr>
        <p:blipFill>
          <a:blip r:embed="rId9">
            <a:alphaModFix/>
          </a:blip>
          <a:stretch>
            <a:fillRect/>
          </a:stretch>
        </p:blipFill>
        <p:spPr>
          <a:xfrm>
            <a:off x="4621557" y="1460492"/>
            <a:ext cx="1310607" cy="2057455"/>
          </a:xfrm>
          <a:prstGeom prst="rect">
            <a:avLst/>
          </a:prstGeom>
          <a:noFill/>
          <a:ln>
            <a:noFill/>
          </a:ln>
        </p:spPr>
      </p:pic>
      <p:sp>
        <p:nvSpPr>
          <p:cNvPr id="4480" name="Google Shape;4480;g3a223d00461_0_4726"/>
          <p:cNvSpPr txBox="1"/>
          <p:nvPr/>
        </p:nvSpPr>
        <p:spPr>
          <a:xfrm>
            <a:off x="4679656" y="938743"/>
            <a:ext cx="1240200" cy="4341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Podio lector</a:t>
            </a:r>
            <a:endParaRPr sz="1444">
              <a:solidFill>
                <a:schemeClr val="dk2"/>
              </a:solidFill>
              <a:highlight>
                <a:srgbClr val="B7DB20"/>
              </a:highlight>
            </a:endParaRPr>
          </a:p>
        </p:txBody>
      </p:sp>
      <p:pic>
        <p:nvPicPr>
          <p:cNvPr id="4481" name="Google Shape;4481;g3a223d00461_0_4726"/>
          <p:cNvPicPr preferRelativeResize="0"/>
          <p:nvPr/>
        </p:nvPicPr>
        <p:blipFill>
          <a:blip r:embed="rId10">
            <a:alphaModFix/>
          </a:blip>
          <a:stretch>
            <a:fillRect/>
          </a:stretch>
        </p:blipFill>
        <p:spPr>
          <a:xfrm>
            <a:off x="6674743" y="840461"/>
            <a:ext cx="1530149" cy="2095957"/>
          </a:xfrm>
          <a:prstGeom prst="rect">
            <a:avLst/>
          </a:prstGeom>
          <a:noFill/>
          <a:ln>
            <a:noFill/>
          </a:ln>
        </p:spPr>
      </p:pic>
      <p:sp>
        <p:nvSpPr>
          <p:cNvPr id="4482" name="Google Shape;4482;g3a223d00461_0_4726"/>
          <p:cNvSpPr txBox="1"/>
          <p:nvPr/>
        </p:nvSpPr>
        <p:spPr>
          <a:xfrm>
            <a:off x="7017194" y="3125636"/>
            <a:ext cx="1240200" cy="4341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Discurso de Juan Darién</a:t>
            </a:r>
            <a:endParaRPr sz="1444">
              <a:solidFill>
                <a:schemeClr val="dk2"/>
              </a:solidFill>
              <a:highlight>
                <a:srgbClr val="B7DB20"/>
              </a:highlight>
            </a:endParaRPr>
          </a:p>
        </p:txBody>
      </p:sp>
      <p:sp>
        <p:nvSpPr>
          <p:cNvPr id="4483" name="Google Shape;4483;g3a223d00461_0_4726"/>
          <p:cNvSpPr txBox="1"/>
          <p:nvPr/>
        </p:nvSpPr>
        <p:spPr>
          <a:xfrm>
            <a:off x="28875" y="1404357"/>
            <a:ext cx="1726500" cy="4341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Opinión sobre narraciones orales</a:t>
            </a:r>
            <a:endParaRPr sz="1444">
              <a:solidFill>
                <a:schemeClr val="dk2"/>
              </a:solidFill>
              <a:highlight>
                <a:srgbClr val="B7DB20"/>
              </a:highlight>
            </a:endParaRPr>
          </a:p>
        </p:txBody>
      </p:sp>
      <p:sp>
        <p:nvSpPr>
          <p:cNvPr id="4484" name="Google Shape;4484;g3a223d00461_0_4726"/>
          <p:cNvSpPr/>
          <p:nvPr/>
        </p:nvSpPr>
        <p:spPr>
          <a:xfrm>
            <a:off x="1353379" y="1097344"/>
            <a:ext cx="946907" cy="463447"/>
          </a:xfrm>
          <a:custGeom>
            <a:rect b="b" l="l" r="r" t="t"/>
            <a:pathLst>
              <a:path extrusionOk="0" h="18549" w="37899">
                <a:moveTo>
                  <a:pt x="0" y="6517"/>
                </a:moveTo>
                <a:cubicBezTo>
                  <a:pt x="1905" y="5514"/>
                  <a:pt x="5114" y="-1504"/>
                  <a:pt x="11430" y="501"/>
                </a:cubicBezTo>
                <a:cubicBezTo>
                  <a:pt x="17747" y="2506"/>
                  <a:pt x="33488" y="15541"/>
                  <a:pt x="37899" y="18549"/>
                </a:cubicBezTo>
              </a:path>
            </a:pathLst>
          </a:custGeom>
          <a:noFill/>
          <a:ln cap="flat" cmpd="sng" w="28550">
            <a:solidFill>
              <a:srgbClr val="434343"/>
            </a:solidFill>
            <a:prstDash val="dash"/>
            <a:round/>
            <a:headEnd len="med" w="med" type="none"/>
            <a:tailEnd len="med" w="med" type="none"/>
          </a:ln>
        </p:spPr>
      </p:sp>
      <p:pic>
        <p:nvPicPr>
          <p:cNvPr id="4485" name="Google Shape;4485;g3a223d00461_0_4726"/>
          <p:cNvPicPr preferRelativeResize="0"/>
          <p:nvPr/>
        </p:nvPicPr>
        <p:blipFill>
          <a:blip r:embed="rId11">
            <a:alphaModFix/>
          </a:blip>
          <a:stretch>
            <a:fillRect/>
          </a:stretch>
        </p:blipFill>
        <p:spPr>
          <a:xfrm>
            <a:off x="2285260" y="1546158"/>
            <a:ext cx="265333" cy="463445"/>
          </a:xfrm>
          <a:prstGeom prst="rect">
            <a:avLst/>
          </a:prstGeom>
          <a:noFill/>
          <a:ln>
            <a:noFill/>
          </a:ln>
        </p:spPr>
      </p:pic>
      <p:pic>
        <p:nvPicPr>
          <p:cNvPr id="4486" name="Google Shape;4486;g3a223d00461_0_4726"/>
          <p:cNvPicPr preferRelativeResize="0"/>
          <p:nvPr/>
        </p:nvPicPr>
        <p:blipFill>
          <a:blip r:embed="rId11">
            <a:alphaModFix/>
          </a:blip>
          <a:stretch>
            <a:fillRect/>
          </a:stretch>
        </p:blipFill>
        <p:spPr>
          <a:xfrm>
            <a:off x="4404819" y="924101"/>
            <a:ext cx="265333" cy="463445"/>
          </a:xfrm>
          <a:prstGeom prst="rect">
            <a:avLst/>
          </a:prstGeom>
          <a:noFill/>
          <a:ln>
            <a:noFill/>
          </a:ln>
        </p:spPr>
      </p:pic>
      <p:pic>
        <p:nvPicPr>
          <p:cNvPr id="4487" name="Google Shape;4487;g3a223d00461_0_4726"/>
          <p:cNvPicPr preferRelativeResize="0"/>
          <p:nvPr/>
        </p:nvPicPr>
        <p:blipFill>
          <a:blip r:embed="rId11">
            <a:alphaModFix/>
          </a:blip>
          <a:stretch>
            <a:fillRect/>
          </a:stretch>
        </p:blipFill>
        <p:spPr>
          <a:xfrm>
            <a:off x="6674749" y="3110964"/>
            <a:ext cx="265334" cy="463445"/>
          </a:xfrm>
          <a:prstGeom prst="rect">
            <a:avLst/>
          </a:prstGeom>
          <a:noFill/>
          <a:ln>
            <a:noFill/>
          </a:ln>
        </p:spPr>
      </p:pic>
      <p:sp>
        <p:nvSpPr>
          <p:cNvPr id="4488" name="Google Shape;4488;g3a223d00461_0_4726"/>
          <p:cNvSpPr/>
          <p:nvPr/>
        </p:nvSpPr>
        <p:spPr>
          <a:xfrm>
            <a:off x="3665709" y="1545966"/>
            <a:ext cx="826679" cy="1830651"/>
          </a:xfrm>
          <a:custGeom>
            <a:rect b="b" l="l" r="r" t="t"/>
            <a:pathLst>
              <a:path extrusionOk="0" h="73270" w="33087">
                <a:moveTo>
                  <a:pt x="0" y="62564"/>
                </a:moveTo>
                <a:cubicBezTo>
                  <a:pt x="3710" y="63767"/>
                  <a:pt x="16745" y="80210"/>
                  <a:pt x="22259" y="69783"/>
                </a:cubicBezTo>
                <a:cubicBezTo>
                  <a:pt x="27774" y="59356"/>
                  <a:pt x="31282" y="11631"/>
                  <a:pt x="33087" y="0"/>
                </a:cubicBezTo>
              </a:path>
            </a:pathLst>
          </a:custGeom>
          <a:noFill/>
          <a:ln cap="flat" cmpd="sng" w="28550">
            <a:solidFill>
              <a:srgbClr val="434343"/>
            </a:solidFill>
            <a:prstDash val="dash"/>
            <a:round/>
            <a:headEnd len="med" w="med" type="none"/>
            <a:tailEnd len="med" w="med" type="none"/>
          </a:ln>
        </p:spPr>
      </p:sp>
      <p:sp>
        <p:nvSpPr>
          <p:cNvPr id="4489" name="Google Shape;4489;g3a223d00461_0_4726"/>
          <p:cNvSpPr txBox="1"/>
          <p:nvPr/>
        </p:nvSpPr>
        <p:spPr>
          <a:xfrm>
            <a:off x="28875" y="833425"/>
            <a:ext cx="1726500" cy="4341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244">
                <a:solidFill>
                  <a:srgbClr val="CC0000"/>
                </a:solidFill>
              </a:rPr>
              <a:t>Punto de partida</a:t>
            </a:r>
            <a:endParaRPr b="1" sz="1244">
              <a:solidFill>
                <a:srgbClr val="CC0000"/>
              </a:solidFill>
            </a:endParaRPr>
          </a:p>
        </p:txBody>
      </p:sp>
      <p:sp>
        <p:nvSpPr>
          <p:cNvPr id="4490" name="Google Shape;4490;g3a223d00461_0_4726"/>
          <p:cNvSpPr/>
          <p:nvPr/>
        </p:nvSpPr>
        <p:spPr>
          <a:xfrm>
            <a:off x="5724892" y="1073945"/>
            <a:ext cx="901809" cy="2629247"/>
          </a:xfrm>
          <a:custGeom>
            <a:rect b="b" l="l" r="r" t="t"/>
            <a:pathLst>
              <a:path extrusionOk="0" h="105233" w="36094">
                <a:moveTo>
                  <a:pt x="0" y="4454"/>
                </a:moveTo>
                <a:cubicBezTo>
                  <a:pt x="2206" y="5056"/>
                  <a:pt x="9424" y="-7979"/>
                  <a:pt x="13234" y="8063"/>
                </a:cubicBezTo>
                <a:cubicBezTo>
                  <a:pt x="17044" y="24105"/>
                  <a:pt x="19050" y="86970"/>
                  <a:pt x="22860" y="100706"/>
                </a:cubicBezTo>
                <a:cubicBezTo>
                  <a:pt x="26670" y="114442"/>
                  <a:pt x="33888" y="92184"/>
                  <a:pt x="36094" y="90480"/>
                </a:cubicBezTo>
              </a:path>
            </a:pathLst>
          </a:custGeom>
          <a:noFill/>
          <a:ln cap="flat" cmpd="sng" w="28550">
            <a:solidFill>
              <a:schemeClr val="dk2"/>
            </a:solidFill>
            <a:prstDash val="dash"/>
            <a:round/>
            <a:headEnd len="med" w="med" type="none"/>
            <a:tailEnd len="med" w="med" type="none"/>
          </a:ln>
        </p:spPr>
      </p:sp>
      <p:cxnSp>
        <p:nvCxnSpPr>
          <p:cNvPr id="4491" name="Google Shape;4491;g3a223d00461_0_4726"/>
          <p:cNvCxnSpPr/>
          <p:nvPr/>
        </p:nvCxnSpPr>
        <p:spPr>
          <a:xfrm>
            <a:off x="2802382" y="4562834"/>
            <a:ext cx="626700" cy="9300"/>
          </a:xfrm>
          <a:prstGeom prst="straightConnector1">
            <a:avLst/>
          </a:prstGeom>
          <a:noFill/>
          <a:ln cap="flat" cmpd="sng" w="38100">
            <a:solidFill>
              <a:schemeClr val="dk2"/>
            </a:solidFill>
            <a:prstDash val="solid"/>
            <a:round/>
            <a:headEnd len="med" w="med" type="none"/>
            <a:tailEnd len="med" w="med" type="stealth"/>
          </a:ln>
        </p:spPr>
      </p:cxnSp>
      <p:cxnSp>
        <p:nvCxnSpPr>
          <p:cNvPr id="4492" name="Google Shape;4492;g3a223d00461_0_4726"/>
          <p:cNvCxnSpPr/>
          <p:nvPr/>
        </p:nvCxnSpPr>
        <p:spPr>
          <a:xfrm>
            <a:off x="5910246" y="4577084"/>
            <a:ext cx="626700" cy="9300"/>
          </a:xfrm>
          <a:prstGeom prst="straightConnector1">
            <a:avLst/>
          </a:prstGeom>
          <a:noFill/>
          <a:ln cap="flat" cmpd="sng" w="38100">
            <a:solidFill>
              <a:schemeClr val="dk2"/>
            </a:solidFill>
            <a:prstDash val="solid"/>
            <a:round/>
            <a:headEnd len="med" w="med" type="none"/>
            <a:tailEnd len="med" w="med" type="stealth"/>
          </a:ln>
        </p:spPr>
      </p:cxnSp>
      <p:sp>
        <p:nvSpPr>
          <p:cNvPr id="4493" name="Google Shape;4493;g3a223d00461_0_4726"/>
          <p:cNvSpPr/>
          <p:nvPr/>
        </p:nvSpPr>
        <p:spPr>
          <a:xfrm>
            <a:off x="8131080" y="533900"/>
            <a:ext cx="1067159" cy="1904632"/>
          </a:xfrm>
          <a:custGeom>
            <a:rect b="b" l="l" r="r" t="t"/>
            <a:pathLst>
              <a:path extrusionOk="0" h="76231" w="42712">
                <a:moveTo>
                  <a:pt x="0" y="8623"/>
                </a:moveTo>
                <a:cubicBezTo>
                  <a:pt x="1404" y="7821"/>
                  <a:pt x="3910" y="-6617"/>
                  <a:pt x="8422" y="3810"/>
                </a:cubicBezTo>
                <a:cubicBezTo>
                  <a:pt x="12934" y="14237"/>
                  <a:pt x="21356" y="59958"/>
                  <a:pt x="27071" y="71187"/>
                </a:cubicBezTo>
                <a:cubicBezTo>
                  <a:pt x="32786" y="82417"/>
                  <a:pt x="40105" y="71187"/>
                  <a:pt x="42712" y="71187"/>
                </a:cubicBezTo>
              </a:path>
            </a:pathLst>
          </a:custGeom>
          <a:noFill/>
          <a:ln cap="flat" cmpd="sng" w="28550">
            <a:solidFill>
              <a:schemeClr val="dk2"/>
            </a:solidFill>
            <a:prstDash val="dash"/>
            <a:round/>
            <a:headEnd len="med" w="med" type="none"/>
            <a:tailEnd len="med" w="med" type="none"/>
          </a:ln>
        </p:spPr>
      </p:sp>
      <p:pic>
        <p:nvPicPr>
          <p:cNvPr id="4494" name="Google Shape;4494;g3a223d00461_0_4726"/>
          <p:cNvPicPr preferRelativeResize="0"/>
          <p:nvPr/>
        </p:nvPicPr>
        <p:blipFill>
          <a:blip r:embed="rId12">
            <a:alphaModFix/>
          </a:blip>
          <a:stretch>
            <a:fillRect/>
          </a:stretch>
        </p:blipFill>
        <p:spPr>
          <a:xfrm>
            <a:off x="316330" y="1986194"/>
            <a:ext cx="1726656" cy="1726656"/>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8" name="Shape 4498"/>
        <p:cNvGrpSpPr/>
        <p:nvPr/>
      </p:nvGrpSpPr>
      <p:grpSpPr>
        <a:xfrm>
          <a:off x="0" y="0"/>
          <a:ext cx="0" cy="0"/>
          <a:chOff x="0" y="0"/>
          <a:chExt cx="0" cy="0"/>
        </a:xfrm>
      </p:grpSpPr>
      <p:pic>
        <p:nvPicPr>
          <p:cNvPr id="4499" name="Google Shape;4499;g3a223d00461_0_4757"/>
          <p:cNvPicPr preferRelativeResize="0"/>
          <p:nvPr/>
        </p:nvPicPr>
        <p:blipFill>
          <a:blip r:embed="rId3">
            <a:alphaModFix/>
          </a:blip>
          <a:stretch>
            <a:fillRect/>
          </a:stretch>
        </p:blipFill>
        <p:spPr>
          <a:xfrm>
            <a:off x="2911288" y="1482499"/>
            <a:ext cx="2764929" cy="1509375"/>
          </a:xfrm>
          <a:prstGeom prst="rect">
            <a:avLst/>
          </a:prstGeom>
          <a:noFill/>
          <a:ln>
            <a:noFill/>
          </a:ln>
        </p:spPr>
      </p:pic>
      <p:sp>
        <p:nvSpPr>
          <p:cNvPr id="4500" name="Google Shape;4500;g3a223d00461_0_4757"/>
          <p:cNvSpPr txBox="1"/>
          <p:nvPr/>
        </p:nvSpPr>
        <p:spPr>
          <a:xfrm>
            <a:off x="158425" y="525893"/>
            <a:ext cx="5661900" cy="615600"/>
          </a:xfrm>
          <a:prstGeom prst="rect">
            <a:avLst/>
          </a:prstGeom>
          <a:solidFill>
            <a:srgbClr val="D5A6BD"/>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a:solidFill>
                  <a:schemeClr val="dk1"/>
                </a:solidFill>
                <a:latin typeface="Archivo"/>
                <a:ea typeface="Archivo"/>
                <a:cs typeface="Archivo"/>
                <a:sym typeface="Archivo"/>
              </a:rPr>
              <a:t>Fundamentar  asumiendo las voces, las motivaciones y el punto de vista de personajes de las obras leídas </a:t>
            </a:r>
            <a:endParaRPr b="1" sz="1800">
              <a:solidFill>
                <a:schemeClr val="dk2"/>
              </a:solidFill>
              <a:latin typeface="Archivo"/>
              <a:ea typeface="Archivo"/>
              <a:cs typeface="Archivo"/>
              <a:sym typeface="Archivo"/>
            </a:endParaRPr>
          </a:p>
        </p:txBody>
      </p:sp>
      <p:pic>
        <p:nvPicPr>
          <p:cNvPr id="4501" name="Google Shape;4501;g3a223d00461_0_4757"/>
          <p:cNvPicPr preferRelativeResize="0"/>
          <p:nvPr/>
        </p:nvPicPr>
        <p:blipFill>
          <a:blip r:embed="rId4">
            <a:alphaModFix/>
          </a:blip>
          <a:stretch>
            <a:fillRect/>
          </a:stretch>
        </p:blipFill>
        <p:spPr>
          <a:xfrm rot="-10">
            <a:off x="6404972" y="543627"/>
            <a:ext cx="964072" cy="1381487"/>
          </a:xfrm>
          <a:prstGeom prst="rect">
            <a:avLst/>
          </a:prstGeom>
          <a:noFill/>
          <a:ln>
            <a:noFill/>
          </a:ln>
        </p:spPr>
      </p:pic>
      <p:sp>
        <p:nvSpPr>
          <p:cNvPr id="4502" name="Google Shape;4502;g3a223d00461_0_4757"/>
          <p:cNvSpPr txBox="1"/>
          <p:nvPr/>
        </p:nvSpPr>
        <p:spPr>
          <a:xfrm>
            <a:off x="158425" y="0"/>
            <a:ext cx="7090500" cy="434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“Estaciones” de escrituras con opinión y fundamentación </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4503" name="Google Shape;4503;g3a223d00461_0_4757"/>
          <p:cNvPicPr preferRelativeResize="0"/>
          <p:nvPr/>
        </p:nvPicPr>
        <p:blipFill rotWithShape="1">
          <a:blip r:embed="rId5">
            <a:alphaModFix/>
          </a:blip>
          <a:srcRect b="0" l="0" r="0" t="0"/>
          <a:stretch/>
        </p:blipFill>
        <p:spPr>
          <a:xfrm>
            <a:off x="7466950" y="128675"/>
            <a:ext cx="1460676" cy="206450"/>
          </a:xfrm>
          <a:prstGeom prst="rect">
            <a:avLst/>
          </a:prstGeom>
          <a:noFill/>
          <a:ln>
            <a:noFill/>
          </a:ln>
        </p:spPr>
      </p:pic>
      <p:sp>
        <p:nvSpPr>
          <p:cNvPr id="4504" name="Google Shape;4504;g3a223d00461_0_4757"/>
          <p:cNvSpPr/>
          <p:nvPr/>
        </p:nvSpPr>
        <p:spPr>
          <a:xfrm>
            <a:off x="7242879" y="660602"/>
            <a:ext cx="1795800" cy="1009500"/>
          </a:xfrm>
          <a:prstGeom prst="ellipse">
            <a:avLst/>
          </a:prstGeom>
          <a:solidFill>
            <a:schemeClr val="lt2"/>
          </a:solidFill>
          <a:ln cap="flat" cmpd="sng" w="6850">
            <a:solidFill>
              <a:schemeClr val="dk2"/>
            </a:solidFill>
            <a:prstDash val="solid"/>
            <a:round/>
            <a:headEnd len="sm" w="sm" type="none"/>
            <a:tailEnd len="sm" w="sm" type="none"/>
          </a:ln>
        </p:spPr>
        <p:txBody>
          <a:bodyPr anchorCtr="0" anchor="ctr" bIns="65975" lIns="65975" spcFirstLastPara="1" rIns="65975" wrap="square" tIns="65975">
            <a:noAutofit/>
          </a:bodyPr>
          <a:lstStyle/>
          <a:p>
            <a:pPr indent="0" lvl="0" marL="0" rtl="0" algn="l">
              <a:spcBef>
                <a:spcPts val="0"/>
              </a:spcBef>
              <a:spcAft>
                <a:spcPts val="0"/>
              </a:spcAft>
              <a:buNone/>
            </a:pPr>
            <a:r>
              <a:rPr b="1" lang="es" sz="1010">
                <a:solidFill>
                  <a:schemeClr val="dk1"/>
                </a:solidFill>
                <a:latin typeface="Archivo"/>
                <a:ea typeface="Archivo"/>
                <a:cs typeface="Archivo"/>
                <a:sym typeface="Archivo"/>
              </a:rPr>
              <a:t>Desempeños</a:t>
            </a:r>
            <a:endParaRPr sz="1010">
              <a:solidFill>
                <a:schemeClr val="dk1"/>
              </a:solidFill>
              <a:latin typeface="Archivo"/>
              <a:ea typeface="Archivo"/>
              <a:cs typeface="Archivo"/>
              <a:sym typeface="Archivo"/>
            </a:endParaRPr>
          </a:p>
          <a:p>
            <a:pPr indent="0" lvl="0" marL="0" rtl="0" algn="l">
              <a:spcBef>
                <a:spcPts val="0"/>
              </a:spcBef>
              <a:spcAft>
                <a:spcPts val="0"/>
              </a:spcAft>
              <a:buClr>
                <a:schemeClr val="dk1"/>
              </a:buClr>
              <a:buSzPts val="1100"/>
              <a:buFont typeface="Arial"/>
              <a:buNone/>
            </a:pPr>
            <a:r>
              <a:rPr lang="es" sz="1010">
                <a:solidFill>
                  <a:schemeClr val="dk1"/>
                </a:solidFill>
                <a:latin typeface="Archivo"/>
                <a:ea typeface="Archivo"/>
                <a:cs typeface="Archivo"/>
                <a:sym typeface="Archivo"/>
              </a:rPr>
              <a:t>uso de conectores recursos para evitar repeticiones innecesarias</a:t>
            </a:r>
            <a:endParaRPr sz="1010">
              <a:latin typeface="Archivo"/>
              <a:ea typeface="Archivo"/>
              <a:cs typeface="Archivo"/>
              <a:sym typeface="Archivo"/>
            </a:endParaRPr>
          </a:p>
        </p:txBody>
      </p:sp>
      <p:grpSp>
        <p:nvGrpSpPr>
          <p:cNvPr id="4505" name="Google Shape;4505;g3a223d00461_0_4757"/>
          <p:cNvGrpSpPr/>
          <p:nvPr/>
        </p:nvGrpSpPr>
        <p:grpSpPr>
          <a:xfrm>
            <a:off x="7405796" y="969767"/>
            <a:ext cx="86360" cy="90873"/>
            <a:chOff x="853100" y="2420550"/>
            <a:chExt cx="69000" cy="72600"/>
          </a:xfrm>
        </p:grpSpPr>
        <p:cxnSp>
          <p:nvCxnSpPr>
            <p:cNvPr id="4506" name="Google Shape;4506;g3a223d00461_0_4757"/>
            <p:cNvCxnSpPr/>
            <p:nvPr/>
          </p:nvCxnSpPr>
          <p:spPr>
            <a:xfrm>
              <a:off x="887600" y="2420550"/>
              <a:ext cx="0" cy="72600"/>
            </a:xfrm>
            <a:prstGeom prst="straightConnector1">
              <a:avLst/>
            </a:prstGeom>
            <a:noFill/>
            <a:ln cap="flat" cmpd="sng" w="20600">
              <a:solidFill>
                <a:srgbClr val="B7DB20"/>
              </a:solidFill>
              <a:prstDash val="solid"/>
              <a:round/>
              <a:headEnd len="sm" w="sm" type="none"/>
              <a:tailEnd len="sm" w="sm" type="none"/>
            </a:ln>
          </p:spPr>
        </p:cxnSp>
        <p:cxnSp>
          <p:nvCxnSpPr>
            <p:cNvPr id="4507" name="Google Shape;4507;g3a223d00461_0_4757"/>
            <p:cNvCxnSpPr/>
            <p:nvPr/>
          </p:nvCxnSpPr>
          <p:spPr>
            <a:xfrm rot="10800000">
              <a:off x="853100" y="2456850"/>
              <a:ext cx="69000" cy="0"/>
            </a:xfrm>
            <a:prstGeom prst="straightConnector1">
              <a:avLst/>
            </a:prstGeom>
            <a:noFill/>
            <a:ln cap="flat" cmpd="sng" w="20600">
              <a:solidFill>
                <a:srgbClr val="B7DB20"/>
              </a:solidFill>
              <a:prstDash val="solid"/>
              <a:round/>
              <a:headEnd len="sm" w="sm" type="none"/>
              <a:tailEnd len="sm" w="sm" type="none"/>
            </a:ln>
          </p:spPr>
        </p:cxnSp>
      </p:grpSp>
      <p:grpSp>
        <p:nvGrpSpPr>
          <p:cNvPr id="4508" name="Google Shape;4508;g3a223d00461_0_4757"/>
          <p:cNvGrpSpPr/>
          <p:nvPr/>
        </p:nvGrpSpPr>
        <p:grpSpPr>
          <a:xfrm rot="10800000">
            <a:off x="7401934" y="1129475"/>
            <a:ext cx="86360" cy="90873"/>
            <a:chOff x="853100" y="2420550"/>
            <a:chExt cx="69000" cy="72600"/>
          </a:xfrm>
        </p:grpSpPr>
        <p:cxnSp>
          <p:nvCxnSpPr>
            <p:cNvPr id="4509" name="Google Shape;4509;g3a223d00461_0_4757"/>
            <p:cNvCxnSpPr/>
            <p:nvPr/>
          </p:nvCxnSpPr>
          <p:spPr>
            <a:xfrm>
              <a:off x="887600" y="2420550"/>
              <a:ext cx="0" cy="72600"/>
            </a:xfrm>
            <a:prstGeom prst="straightConnector1">
              <a:avLst/>
            </a:prstGeom>
            <a:noFill/>
            <a:ln cap="flat" cmpd="sng" w="20600">
              <a:solidFill>
                <a:srgbClr val="B7DB20"/>
              </a:solidFill>
              <a:prstDash val="solid"/>
              <a:round/>
              <a:headEnd len="sm" w="sm" type="none"/>
              <a:tailEnd len="sm" w="sm" type="none"/>
            </a:ln>
          </p:spPr>
        </p:cxnSp>
        <p:cxnSp>
          <p:nvCxnSpPr>
            <p:cNvPr id="4510" name="Google Shape;4510;g3a223d00461_0_4757"/>
            <p:cNvCxnSpPr/>
            <p:nvPr/>
          </p:nvCxnSpPr>
          <p:spPr>
            <a:xfrm rot="10800000">
              <a:off x="853100" y="2456850"/>
              <a:ext cx="69000" cy="0"/>
            </a:xfrm>
            <a:prstGeom prst="straightConnector1">
              <a:avLst/>
            </a:prstGeom>
            <a:noFill/>
            <a:ln cap="flat" cmpd="sng" w="20600">
              <a:solidFill>
                <a:srgbClr val="B7DB20"/>
              </a:solidFill>
              <a:prstDash val="solid"/>
              <a:round/>
              <a:headEnd len="sm" w="sm" type="none"/>
              <a:tailEnd len="sm" w="sm" type="none"/>
            </a:ln>
          </p:spPr>
        </p:cxnSp>
      </p:grpSp>
      <p:sp>
        <p:nvSpPr>
          <p:cNvPr id="4511" name="Google Shape;4511;g3a223d00461_0_4757"/>
          <p:cNvSpPr txBox="1"/>
          <p:nvPr/>
        </p:nvSpPr>
        <p:spPr>
          <a:xfrm>
            <a:off x="-1740715" y="4122086"/>
            <a:ext cx="2998200" cy="399900"/>
          </a:xfrm>
          <a:prstGeom prst="rect">
            <a:avLst/>
          </a:prstGeom>
          <a:noFill/>
          <a:ln>
            <a:noFill/>
          </a:ln>
        </p:spPr>
        <p:txBody>
          <a:bodyPr anchorCtr="0" anchor="t" bIns="91375" lIns="91375" spcFirstLastPara="1" rIns="91375" wrap="square" tIns="91375">
            <a:spAutoFit/>
          </a:bodyPr>
          <a:lstStyle/>
          <a:p>
            <a:pPr indent="0" lvl="0" marL="0" marR="0" rtl="0" algn="just">
              <a:lnSpc>
                <a:spcPct val="100000"/>
              </a:lnSpc>
              <a:spcBef>
                <a:spcPts val="1099"/>
              </a:spcBef>
              <a:spcAft>
                <a:spcPts val="0"/>
              </a:spcAft>
              <a:buClr>
                <a:srgbClr val="000000"/>
              </a:buClr>
              <a:buSzPts val="1599"/>
              <a:buFont typeface="Arial"/>
              <a:buNone/>
            </a:pPr>
            <a:r>
              <a:t/>
            </a:r>
            <a:endParaRPr b="0" i="0" sz="1399" u="none" cap="none" strike="noStrike">
              <a:solidFill>
                <a:srgbClr val="000000"/>
              </a:solidFill>
              <a:latin typeface="Arial"/>
              <a:ea typeface="Arial"/>
              <a:cs typeface="Arial"/>
              <a:sym typeface="Arial"/>
            </a:endParaRPr>
          </a:p>
        </p:txBody>
      </p:sp>
      <p:sp>
        <p:nvSpPr>
          <p:cNvPr id="4512" name="Google Shape;4512;g3a223d00461_0_4757"/>
          <p:cNvSpPr txBox="1"/>
          <p:nvPr/>
        </p:nvSpPr>
        <p:spPr>
          <a:xfrm>
            <a:off x="81520" y="3950022"/>
            <a:ext cx="2076900" cy="3999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Carta para convencer</a:t>
            </a:r>
            <a:endParaRPr sz="1444">
              <a:solidFill>
                <a:schemeClr val="dk2"/>
              </a:solidFill>
              <a:highlight>
                <a:srgbClr val="B7DB20"/>
              </a:highlight>
            </a:endParaRPr>
          </a:p>
        </p:txBody>
      </p:sp>
      <p:pic>
        <p:nvPicPr>
          <p:cNvPr id="4513" name="Google Shape;4513;g3a223d00461_0_4757"/>
          <p:cNvPicPr preferRelativeResize="0"/>
          <p:nvPr/>
        </p:nvPicPr>
        <p:blipFill>
          <a:blip r:embed="rId6">
            <a:alphaModFix/>
          </a:blip>
          <a:stretch>
            <a:fillRect/>
          </a:stretch>
        </p:blipFill>
        <p:spPr>
          <a:xfrm>
            <a:off x="359567" y="1925113"/>
            <a:ext cx="1310619" cy="1994732"/>
          </a:xfrm>
          <a:prstGeom prst="rect">
            <a:avLst/>
          </a:prstGeom>
          <a:noFill/>
          <a:ln>
            <a:noFill/>
          </a:ln>
        </p:spPr>
      </p:pic>
      <p:pic>
        <p:nvPicPr>
          <p:cNvPr id="4514" name="Google Shape;4514;g3a223d00461_0_4757"/>
          <p:cNvPicPr preferRelativeResize="0"/>
          <p:nvPr/>
        </p:nvPicPr>
        <p:blipFill>
          <a:blip r:embed="rId7">
            <a:alphaModFix/>
          </a:blip>
          <a:stretch>
            <a:fillRect/>
          </a:stretch>
        </p:blipFill>
        <p:spPr>
          <a:xfrm>
            <a:off x="13539" y="1960341"/>
            <a:ext cx="265334" cy="463445"/>
          </a:xfrm>
          <a:prstGeom prst="rect">
            <a:avLst/>
          </a:prstGeom>
          <a:noFill/>
          <a:ln>
            <a:noFill/>
          </a:ln>
        </p:spPr>
      </p:pic>
      <p:pic>
        <p:nvPicPr>
          <p:cNvPr id="4515" name="Google Shape;4515;g3a223d00461_0_4757"/>
          <p:cNvPicPr preferRelativeResize="0"/>
          <p:nvPr/>
        </p:nvPicPr>
        <p:blipFill>
          <a:blip r:embed="rId8">
            <a:alphaModFix/>
          </a:blip>
          <a:stretch>
            <a:fillRect/>
          </a:stretch>
        </p:blipFill>
        <p:spPr>
          <a:xfrm>
            <a:off x="1947873" y="1714550"/>
            <a:ext cx="2409998" cy="1368531"/>
          </a:xfrm>
          <a:prstGeom prst="rect">
            <a:avLst/>
          </a:prstGeom>
          <a:noFill/>
          <a:ln>
            <a:noFill/>
          </a:ln>
        </p:spPr>
      </p:pic>
      <p:pic>
        <p:nvPicPr>
          <p:cNvPr id="4516" name="Google Shape;4516;g3a223d00461_0_4757"/>
          <p:cNvPicPr preferRelativeResize="0"/>
          <p:nvPr/>
        </p:nvPicPr>
        <p:blipFill>
          <a:blip r:embed="rId9">
            <a:alphaModFix/>
          </a:blip>
          <a:stretch>
            <a:fillRect/>
          </a:stretch>
        </p:blipFill>
        <p:spPr>
          <a:xfrm>
            <a:off x="1951448" y="3067248"/>
            <a:ext cx="2409995" cy="1927112"/>
          </a:xfrm>
          <a:prstGeom prst="rect">
            <a:avLst/>
          </a:prstGeom>
          <a:noFill/>
          <a:ln>
            <a:noFill/>
          </a:ln>
        </p:spPr>
      </p:pic>
      <p:pic>
        <p:nvPicPr>
          <p:cNvPr id="4517" name="Google Shape;4517;g3a223d00461_0_4757"/>
          <p:cNvPicPr preferRelativeResize="0"/>
          <p:nvPr/>
        </p:nvPicPr>
        <p:blipFill>
          <a:blip r:embed="rId10">
            <a:alphaModFix/>
          </a:blip>
          <a:stretch>
            <a:fillRect/>
          </a:stretch>
        </p:blipFill>
        <p:spPr>
          <a:xfrm>
            <a:off x="4840932" y="2034650"/>
            <a:ext cx="2232225" cy="2492050"/>
          </a:xfrm>
          <a:prstGeom prst="rect">
            <a:avLst/>
          </a:prstGeom>
          <a:noFill/>
          <a:ln>
            <a:noFill/>
          </a:ln>
        </p:spPr>
      </p:pic>
      <p:pic>
        <p:nvPicPr>
          <p:cNvPr id="4518" name="Google Shape;4518;g3a223d00461_0_4757"/>
          <p:cNvPicPr preferRelativeResize="0"/>
          <p:nvPr/>
        </p:nvPicPr>
        <p:blipFill>
          <a:blip r:embed="rId11">
            <a:alphaModFix/>
          </a:blip>
          <a:stretch>
            <a:fillRect/>
          </a:stretch>
        </p:blipFill>
        <p:spPr>
          <a:xfrm rot="706256">
            <a:off x="6692931" y="2313248"/>
            <a:ext cx="2183703" cy="2573900"/>
          </a:xfrm>
          <a:prstGeom prst="rect">
            <a:avLst/>
          </a:prstGeom>
          <a:noFill/>
          <a:ln>
            <a:noFill/>
          </a:ln>
        </p:spPr>
      </p:pic>
      <p:pic>
        <p:nvPicPr>
          <p:cNvPr id="4519" name="Google Shape;4519;g3a223d00461_0_4757"/>
          <p:cNvPicPr preferRelativeResize="0"/>
          <p:nvPr/>
        </p:nvPicPr>
        <p:blipFill>
          <a:blip r:embed="rId12">
            <a:alphaModFix/>
          </a:blip>
          <a:stretch>
            <a:fillRect/>
          </a:stretch>
        </p:blipFill>
        <p:spPr>
          <a:xfrm rot="-602403">
            <a:off x="3034247" y="3206547"/>
            <a:ext cx="2710476" cy="1648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3" name="Shape 4523"/>
        <p:cNvGrpSpPr/>
        <p:nvPr/>
      </p:nvGrpSpPr>
      <p:grpSpPr>
        <a:xfrm>
          <a:off x="0" y="0"/>
          <a:ext cx="0" cy="0"/>
          <a:chOff x="0" y="0"/>
          <a:chExt cx="0" cy="0"/>
        </a:xfrm>
      </p:grpSpPr>
      <p:sp>
        <p:nvSpPr>
          <p:cNvPr id="4524" name="Google Shape;4524;g3a223d00461_0_478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25" name="Google Shape;4525;g3a223d00461_0_4781"/>
          <p:cNvPicPr preferRelativeResize="0"/>
          <p:nvPr/>
        </p:nvPicPr>
        <p:blipFill>
          <a:blip r:embed="rId3">
            <a:alphaModFix/>
          </a:blip>
          <a:stretch>
            <a:fillRect/>
          </a:stretch>
        </p:blipFill>
        <p:spPr>
          <a:xfrm>
            <a:off x="173818" y="1969303"/>
            <a:ext cx="463451" cy="463451"/>
          </a:xfrm>
          <a:prstGeom prst="rect">
            <a:avLst/>
          </a:prstGeom>
          <a:noFill/>
          <a:ln>
            <a:noFill/>
          </a:ln>
        </p:spPr>
      </p:pic>
      <p:sp>
        <p:nvSpPr>
          <p:cNvPr id="4526" name="Google Shape;4526;g3a223d00461_0_4781"/>
          <p:cNvSpPr txBox="1"/>
          <p:nvPr/>
        </p:nvSpPr>
        <p:spPr>
          <a:xfrm>
            <a:off x="577090" y="2028741"/>
            <a:ext cx="1603500" cy="4002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CC0000"/>
                </a:solidFill>
              </a:rPr>
              <a:t>Punto de partida</a:t>
            </a:r>
            <a:endParaRPr b="1" sz="1444">
              <a:solidFill>
                <a:srgbClr val="CC0000"/>
              </a:solidFill>
            </a:endParaRPr>
          </a:p>
        </p:txBody>
      </p:sp>
      <p:sp>
        <p:nvSpPr>
          <p:cNvPr id="4527" name="Google Shape;4527;g3a223d00461_0_4781"/>
          <p:cNvSpPr txBox="1"/>
          <p:nvPr/>
        </p:nvSpPr>
        <p:spPr>
          <a:xfrm>
            <a:off x="3729600" y="1830541"/>
            <a:ext cx="5198100" cy="13299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b="1" lang="es" sz="1504">
                <a:solidFill>
                  <a:schemeClr val="dk1"/>
                </a:solidFill>
                <a:latin typeface="Archivo"/>
                <a:ea typeface="Archivo"/>
                <a:cs typeface="Archivo"/>
                <a:sym typeface="Archivo"/>
              </a:rPr>
              <a:t>Avances:</a:t>
            </a:r>
            <a:r>
              <a:rPr lang="es" sz="1504">
                <a:solidFill>
                  <a:schemeClr val="dk1"/>
                </a:solidFill>
                <a:latin typeface="Archivo"/>
                <a:ea typeface="Archivo"/>
                <a:cs typeface="Archivo"/>
                <a:sym typeface="Archivo"/>
              </a:rPr>
              <a:t> empleo de una mayor variedad de recursos (elipsis, reemplazo por sinónimos/expresiones equivalentes y reemplazo pronominal –con menor presencia de este último–). Mayor atención y preocupación por evitar repetir palabras durante el proceso de escritura.</a:t>
            </a:r>
            <a:endParaRPr sz="1877">
              <a:solidFill>
                <a:schemeClr val="dk2"/>
              </a:solidFill>
              <a:latin typeface="Archivo"/>
              <a:ea typeface="Archivo"/>
              <a:cs typeface="Archivo"/>
              <a:sym typeface="Archivo"/>
            </a:endParaRPr>
          </a:p>
        </p:txBody>
      </p:sp>
      <p:pic>
        <p:nvPicPr>
          <p:cNvPr id="4528" name="Google Shape;4528;g3a223d00461_0_4781"/>
          <p:cNvPicPr preferRelativeResize="0"/>
          <p:nvPr/>
        </p:nvPicPr>
        <p:blipFill>
          <a:blip r:embed="rId4">
            <a:alphaModFix/>
          </a:blip>
          <a:stretch>
            <a:fillRect/>
          </a:stretch>
        </p:blipFill>
        <p:spPr>
          <a:xfrm>
            <a:off x="3281189" y="1905734"/>
            <a:ext cx="265333" cy="463445"/>
          </a:xfrm>
          <a:prstGeom prst="rect">
            <a:avLst/>
          </a:prstGeom>
          <a:noFill/>
          <a:ln>
            <a:noFill/>
          </a:ln>
        </p:spPr>
      </p:pic>
      <p:cxnSp>
        <p:nvCxnSpPr>
          <p:cNvPr id="4529" name="Google Shape;4529;g3a223d00461_0_4781"/>
          <p:cNvCxnSpPr/>
          <p:nvPr/>
        </p:nvCxnSpPr>
        <p:spPr>
          <a:xfrm flipH="1" rot="10800000">
            <a:off x="2188217" y="2194413"/>
            <a:ext cx="909900" cy="8700"/>
          </a:xfrm>
          <a:prstGeom prst="straightConnector1">
            <a:avLst/>
          </a:prstGeom>
          <a:noFill/>
          <a:ln cap="flat" cmpd="sng" w="28575">
            <a:solidFill>
              <a:schemeClr val="dk2"/>
            </a:solidFill>
            <a:prstDash val="solid"/>
            <a:round/>
            <a:headEnd len="med" w="med" type="none"/>
            <a:tailEnd len="med" w="med" type="stealth"/>
          </a:ln>
        </p:spPr>
      </p:cxnSp>
      <p:sp>
        <p:nvSpPr>
          <p:cNvPr id="4530" name="Google Shape;4530;g3a223d00461_0_4781"/>
          <p:cNvSpPr txBox="1"/>
          <p:nvPr/>
        </p:nvSpPr>
        <p:spPr>
          <a:xfrm>
            <a:off x="3746650" y="3772650"/>
            <a:ext cx="5181000" cy="10983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b="1" lang="es" sz="1504">
                <a:solidFill>
                  <a:schemeClr val="dk1"/>
                </a:solidFill>
                <a:latin typeface="Archivo"/>
                <a:ea typeface="Archivo"/>
                <a:cs typeface="Archivo"/>
                <a:sym typeface="Archivo"/>
              </a:rPr>
              <a:t>Avances:</a:t>
            </a:r>
            <a:r>
              <a:rPr lang="es" sz="1504">
                <a:solidFill>
                  <a:schemeClr val="dk1"/>
                </a:solidFill>
                <a:latin typeface="Archivo"/>
                <a:ea typeface="Archivo"/>
                <a:cs typeface="Archivo"/>
                <a:sym typeface="Archivo"/>
              </a:rPr>
              <a:t> usos de un repertorio un poco más amplio de conectores habituales de distinto tipo (“pero”, “como”, “por eso”), pero aún limitado y con poca presencia en las escrituras.</a:t>
            </a:r>
            <a:endParaRPr sz="1304">
              <a:solidFill>
                <a:schemeClr val="dk1"/>
              </a:solidFill>
            </a:endParaRPr>
          </a:p>
        </p:txBody>
      </p:sp>
      <p:pic>
        <p:nvPicPr>
          <p:cNvPr id="4531" name="Google Shape;4531;g3a223d00461_0_4781"/>
          <p:cNvPicPr preferRelativeResize="0"/>
          <p:nvPr/>
        </p:nvPicPr>
        <p:blipFill>
          <a:blip r:embed="rId4">
            <a:alphaModFix/>
          </a:blip>
          <a:stretch>
            <a:fillRect/>
          </a:stretch>
        </p:blipFill>
        <p:spPr>
          <a:xfrm>
            <a:off x="3298234" y="3847831"/>
            <a:ext cx="265333" cy="463445"/>
          </a:xfrm>
          <a:prstGeom prst="rect">
            <a:avLst/>
          </a:prstGeom>
          <a:noFill/>
          <a:ln>
            <a:noFill/>
          </a:ln>
        </p:spPr>
      </p:pic>
      <p:cxnSp>
        <p:nvCxnSpPr>
          <p:cNvPr id="4532" name="Google Shape;4532;g3a223d00461_0_4781"/>
          <p:cNvCxnSpPr/>
          <p:nvPr/>
        </p:nvCxnSpPr>
        <p:spPr>
          <a:xfrm flipH="1" rot="10800000">
            <a:off x="2205262" y="4136510"/>
            <a:ext cx="909900" cy="8700"/>
          </a:xfrm>
          <a:prstGeom prst="straightConnector1">
            <a:avLst/>
          </a:prstGeom>
          <a:noFill/>
          <a:ln cap="flat" cmpd="sng" w="28575">
            <a:solidFill>
              <a:schemeClr val="dk2"/>
            </a:solidFill>
            <a:prstDash val="solid"/>
            <a:round/>
            <a:headEnd len="med" w="med" type="none"/>
            <a:tailEnd len="med" w="med" type="stealth"/>
          </a:ln>
        </p:spPr>
      </p:cxnSp>
      <p:sp>
        <p:nvSpPr>
          <p:cNvPr id="4533" name="Google Shape;4533;g3a223d00461_0_4781"/>
          <p:cNvSpPr/>
          <p:nvPr/>
        </p:nvSpPr>
        <p:spPr>
          <a:xfrm>
            <a:off x="3701532" y="3248532"/>
            <a:ext cx="1682700" cy="599400"/>
          </a:xfrm>
          <a:prstGeom prst="ellipse">
            <a:avLst/>
          </a:prstGeom>
          <a:solidFill>
            <a:schemeClr val="lt2"/>
          </a:solidFill>
          <a:ln cap="flat" cmpd="sng" w="6850">
            <a:solidFill>
              <a:schemeClr val="dk2"/>
            </a:solidFill>
            <a:prstDash val="solid"/>
            <a:round/>
            <a:headEnd len="sm" w="sm" type="none"/>
            <a:tailEnd len="sm" w="sm" type="none"/>
          </a:ln>
        </p:spPr>
        <p:txBody>
          <a:bodyPr anchorCtr="0" anchor="ctr" bIns="65975" lIns="65975" spcFirstLastPara="1" rIns="65975" wrap="square" tIns="65975">
            <a:noAutofit/>
          </a:bodyPr>
          <a:lstStyle/>
          <a:p>
            <a:pPr indent="0" lvl="0" marL="0" rtl="0" algn="l">
              <a:spcBef>
                <a:spcPts val="0"/>
              </a:spcBef>
              <a:spcAft>
                <a:spcPts val="0"/>
              </a:spcAft>
              <a:buNone/>
            </a:pPr>
            <a:r>
              <a:rPr b="1" lang="es" sz="1010">
                <a:solidFill>
                  <a:schemeClr val="dk1"/>
                </a:solidFill>
                <a:latin typeface="Archivo"/>
                <a:ea typeface="Archivo"/>
                <a:cs typeface="Archivo"/>
                <a:sym typeface="Archivo"/>
              </a:rPr>
              <a:t>Desempeño</a:t>
            </a:r>
            <a:endParaRPr sz="1010">
              <a:solidFill>
                <a:schemeClr val="dk1"/>
              </a:solidFill>
              <a:latin typeface="Archivo"/>
              <a:ea typeface="Archivo"/>
              <a:cs typeface="Archivo"/>
              <a:sym typeface="Archivo"/>
            </a:endParaRPr>
          </a:p>
          <a:p>
            <a:pPr indent="0" lvl="0" marL="0" rtl="0" algn="l">
              <a:spcBef>
                <a:spcPts val="0"/>
              </a:spcBef>
              <a:spcAft>
                <a:spcPts val="0"/>
              </a:spcAft>
              <a:buNone/>
            </a:pPr>
            <a:r>
              <a:rPr lang="es" sz="1010">
                <a:solidFill>
                  <a:schemeClr val="dk1"/>
                </a:solidFill>
                <a:latin typeface="Archivo"/>
                <a:ea typeface="Archivo"/>
                <a:cs typeface="Archivo"/>
                <a:sym typeface="Archivo"/>
              </a:rPr>
              <a:t>uso de conectores</a:t>
            </a:r>
            <a:r>
              <a:rPr lang="es" sz="1010">
                <a:solidFill>
                  <a:schemeClr val="dk1"/>
                </a:solidFill>
              </a:rPr>
              <a:t> </a:t>
            </a:r>
            <a:endParaRPr sz="1010"/>
          </a:p>
        </p:txBody>
      </p:sp>
      <p:sp>
        <p:nvSpPr>
          <p:cNvPr id="4534" name="Google Shape;4534;g3a223d00461_0_4781"/>
          <p:cNvSpPr/>
          <p:nvPr/>
        </p:nvSpPr>
        <p:spPr>
          <a:xfrm>
            <a:off x="3701525" y="1184548"/>
            <a:ext cx="2240100" cy="733500"/>
          </a:xfrm>
          <a:prstGeom prst="ellipse">
            <a:avLst/>
          </a:prstGeom>
          <a:solidFill>
            <a:schemeClr val="lt2"/>
          </a:solidFill>
          <a:ln cap="flat" cmpd="sng" w="6850">
            <a:solidFill>
              <a:schemeClr val="dk2"/>
            </a:solidFill>
            <a:prstDash val="solid"/>
            <a:round/>
            <a:headEnd len="sm" w="sm" type="none"/>
            <a:tailEnd len="sm" w="sm" type="none"/>
          </a:ln>
        </p:spPr>
        <p:txBody>
          <a:bodyPr anchorCtr="0" anchor="ctr" bIns="65975" lIns="65975" spcFirstLastPara="1" rIns="65975" wrap="square" tIns="65975">
            <a:noAutofit/>
          </a:bodyPr>
          <a:lstStyle/>
          <a:p>
            <a:pPr indent="0" lvl="0" marL="0" rtl="0" algn="l">
              <a:spcBef>
                <a:spcPts val="0"/>
              </a:spcBef>
              <a:spcAft>
                <a:spcPts val="0"/>
              </a:spcAft>
              <a:buNone/>
            </a:pPr>
            <a:r>
              <a:rPr b="1" lang="es" sz="1010">
                <a:solidFill>
                  <a:schemeClr val="dk1"/>
                </a:solidFill>
                <a:latin typeface="Archivo"/>
                <a:ea typeface="Archivo"/>
                <a:cs typeface="Archivo"/>
                <a:sym typeface="Archivo"/>
              </a:rPr>
              <a:t>Desempeño</a:t>
            </a:r>
            <a:endParaRPr sz="1010">
              <a:solidFill>
                <a:schemeClr val="dk1"/>
              </a:solidFill>
              <a:latin typeface="Archivo"/>
              <a:ea typeface="Archivo"/>
              <a:cs typeface="Archivo"/>
              <a:sym typeface="Archivo"/>
            </a:endParaRPr>
          </a:p>
          <a:p>
            <a:pPr indent="0" lvl="0" marL="0" rtl="0" algn="l">
              <a:spcBef>
                <a:spcPts val="0"/>
              </a:spcBef>
              <a:spcAft>
                <a:spcPts val="0"/>
              </a:spcAft>
              <a:buNone/>
            </a:pPr>
            <a:r>
              <a:rPr lang="es" sz="1010">
                <a:solidFill>
                  <a:schemeClr val="dk1"/>
                </a:solidFill>
                <a:latin typeface="Archivo"/>
                <a:ea typeface="Archivo"/>
                <a:cs typeface="Archivo"/>
                <a:sym typeface="Archivo"/>
              </a:rPr>
              <a:t>recursos para evitar repeticiones innecesarias</a:t>
            </a:r>
            <a:endParaRPr sz="1010">
              <a:latin typeface="Archivo"/>
              <a:ea typeface="Archivo"/>
              <a:cs typeface="Archivo"/>
              <a:sym typeface="Archivo"/>
            </a:endParaRPr>
          </a:p>
        </p:txBody>
      </p:sp>
      <p:sp>
        <p:nvSpPr>
          <p:cNvPr id="4535" name="Google Shape;4535;g3a223d00461_0_4781"/>
          <p:cNvSpPr txBox="1"/>
          <p:nvPr/>
        </p:nvSpPr>
        <p:spPr>
          <a:xfrm>
            <a:off x="143375" y="483975"/>
            <a:ext cx="7090500" cy="646500"/>
          </a:xfrm>
          <a:prstGeom prst="rect">
            <a:avLst/>
          </a:prstGeom>
          <a:solidFill>
            <a:srgbClr val="D5A6BD"/>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1500">
                <a:solidFill>
                  <a:schemeClr val="dk1"/>
                </a:solidFill>
                <a:latin typeface="Archivo"/>
                <a:ea typeface="Archivo"/>
                <a:cs typeface="Archivo"/>
                <a:sym typeface="Archivo"/>
              </a:rPr>
              <a:t>Fundamentar asumiendo las voces, las motivaciones y el punto de vista de personajes de las obras leídas </a:t>
            </a:r>
            <a:endParaRPr b="1" sz="1900">
              <a:solidFill>
                <a:schemeClr val="dk2"/>
              </a:solidFill>
              <a:latin typeface="Archivo"/>
              <a:ea typeface="Archivo"/>
              <a:cs typeface="Archivo"/>
              <a:sym typeface="Archivo"/>
            </a:endParaRPr>
          </a:p>
        </p:txBody>
      </p:sp>
      <p:sp>
        <p:nvSpPr>
          <p:cNvPr id="4536" name="Google Shape;4536;g3a223d00461_0_4781"/>
          <p:cNvSpPr txBox="1"/>
          <p:nvPr/>
        </p:nvSpPr>
        <p:spPr>
          <a:xfrm>
            <a:off x="143386" y="-30079"/>
            <a:ext cx="7090500" cy="434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“Estaciones” de escrituras con opinión y fundamentación </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4537" name="Google Shape;4537;g3a223d00461_0_4781"/>
          <p:cNvPicPr preferRelativeResize="0"/>
          <p:nvPr/>
        </p:nvPicPr>
        <p:blipFill rotWithShape="1">
          <a:blip r:embed="rId5">
            <a:alphaModFix/>
          </a:blip>
          <a:srcRect b="0" l="0" r="0" t="0"/>
          <a:stretch/>
        </p:blipFill>
        <p:spPr>
          <a:xfrm>
            <a:off x="7466950" y="128675"/>
            <a:ext cx="1460676" cy="206450"/>
          </a:xfrm>
          <a:prstGeom prst="rect">
            <a:avLst/>
          </a:prstGeom>
          <a:noFill/>
          <a:ln>
            <a:noFill/>
          </a:ln>
        </p:spPr>
      </p:pic>
      <p:grpSp>
        <p:nvGrpSpPr>
          <p:cNvPr id="4538" name="Google Shape;4538;g3a223d00461_0_4781"/>
          <p:cNvGrpSpPr/>
          <p:nvPr/>
        </p:nvGrpSpPr>
        <p:grpSpPr>
          <a:xfrm>
            <a:off x="3946717" y="1511188"/>
            <a:ext cx="86360" cy="90873"/>
            <a:chOff x="853100" y="2420550"/>
            <a:chExt cx="69000" cy="72600"/>
          </a:xfrm>
        </p:grpSpPr>
        <p:cxnSp>
          <p:nvCxnSpPr>
            <p:cNvPr id="4539" name="Google Shape;4539;g3a223d00461_0_4781"/>
            <p:cNvCxnSpPr/>
            <p:nvPr/>
          </p:nvCxnSpPr>
          <p:spPr>
            <a:xfrm>
              <a:off x="887600" y="2420550"/>
              <a:ext cx="0" cy="72600"/>
            </a:xfrm>
            <a:prstGeom prst="straightConnector1">
              <a:avLst/>
            </a:prstGeom>
            <a:noFill/>
            <a:ln cap="flat" cmpd="sng" w="20600">
              <a:solidFill>
                <a:srgbClr val="B7DB20"/>
              </a:solidFill>
              <a:prstDash val="solid"/>
              <a:round/>
              <a:headEnd len="sm" w="sm" type="none"/>
              <a:tailEnd len="sm" w="sm" type="none"/>
            </a:ln>
          </p:spPr>
        </p:cxnSp>
        <p:cxnSp>
          <p:nvCxnSpPr>
            <p:cNvPr id="4540" name="Google Shape;4540;g3a223d00461_0_4781"/>
            <p:cNvCxnSpPr/>
            <p:nvPr/>
          </p:nvCxnSpPr>
          <p:spPr>
            <a:xfrm rot="10800000">
              <a:off x="853100" y="2456850"/>
              <a:ext cx="69000" cy="0"/>
            </a:xfrm>
            <a:prstGeom prst="straightConnector1">
              <a:avLst/>
            </a:prstGeom>
            <a:noFill/>
            <a:ln cap="flat" cmpd="sng" w="20600">
              <a:solidFill>
                <a:srgbClr val="B7DB20"/>
              </a:solidFill>
              <a:prstDash val="solid"/>
              <a:round/>
              <a:headEnd len="sm" w="sm" type="none"/>
              <a:tailEnd len="sm" w="sm" type="none"/>
            </a:ln>
          </p:spPr>
        </p:cxnSp>
      </p:grpSp>
      <p:grpSp>
        <p:nvGrpSpPr>
          <p:cNvPr id="4541" name="Google Shape;4541;g3a223d00461_0_4781"/>
          <p:cNvGrpSpPr/>
          <p:nvPr/>
        </p:nvGrpSpPr>
        <p:grpSpPr>
          <a:xfrm rot="10800000">
            <a:off x="3897731" y="3566255"/>
            <a:ext cx="86360" cy="90873"/>
            <a:chOff x="853100" y="2420550"/>
            <a:chExt cx="69000" cy="72600"/>
          </a:xfrm>
        </p:grpSpPr>
        <p:cxnSp>
          <p:nvCxnSpPr>
            <p:cNvPr id="4542" name="Google Shape;4542;g3a223d00461_0_4781"/>
            <p:cNvCxnSpPr/>
            <p:nvPr/>
          </p:nvCxnSpPr>
          <p:spPr>
            <a:xfrm>
              <a:off x="887600" y="2420550"/>
              <a:ext cx="0" cy="72600"/>
            </a:xfrm>
            <a:prstGeom prst="straightConnector1">
              <a:avLst/>
            </a:prstGeom>
            <a:noFill/>
            <a:ln cap="flat" cmpd="sng" w="20600">
              <a:solidFill>
                <a:srgbClr val="B7DB20"/>
              </a:solidFill>
              <a:prstDash val="solid"/>
              <a:round/>
              <a:headEnd len="sm" w="sm" type="none"/>
              <a:tailEnd len="sm" w="sm" type="none"/>
            </a:ln>
          </p:spPr>
        </p:cxnSp>
        <p:cxnSp>
          <p:nvCxnSpPr>
            <p:cNvPr id="4543" name="Google Shape;4543;g3a223d00461_0_4781"/>
            <p:cNvCxnSpPr/>
            <p:nvPr/>
          </p:nvCxnSpPr>
          <p:spPr>
            <a:xfrm rot="10800000">
              <a:off x="853100" y="2456850"/>
              <a:ext cx="69000" cy="0"/>
            </a:xfrm>
            <a:prstGeom prst="straightConnector1">
              <a:avLst/>
            </a:prstGeom>
            <a:noFill/>
            <a:ln cap="flat" cmpd="sng" w="20600">
              <a:solidFill>
                <a:srgbClr val="B7DB20"/>
              </a:solidFill>
              <a:prstDash val="solid"/>
              <a:round/>
              <a:headEnd len="sm" w="sm" type="none"/>
              <a:tailEnd len="sm" w="sm" type="none"/>
            </a:ln>
          </p:spPr>
        </p:cxnSp>
      </p:grpSp>
      <p:pic>
        <p:nvPicPr>
          <p:cNvPr id="4544" name="Google Shape;4544;g3a223d00461_0_4781"/>
          <p:cNvPicPr preferRelativeResize="0"/>
          <p:nvPr/>
        </p:nvPicPr>
        <p:blipFill>
          <a:blip r:embed="rId3">
            <a:alphaModFix/>
          </a:blip>
          <a:stretch>
            <a:fillRect/>
          </a:stretch>
        </p:blipFill>
        <p:spPr>
          <a:xfrm>
            <a:off x="205902" y="3881321"/>
            <a:ext cx="463451" cy="463450"/>
          </a:xfrm>
          <a:prstGeom prst="rect">
            <a:avLst/>
          </a:prstGeom>
          <a:noFill/>
          <a:ln>
            <a:noFill/>
          </a:ln>
        </p:spPr>
      </p:pic>
      <p:sp>
        <p:nvSpPr>
          <p:cNvPr id="4545" name="Google Shape;4545;g3a223d00461_0_4781"/>
          <p:cNvSpPr txBox="1"/>
          <p:nvPr/>
        </p:nvSpPr>
        <p:spPr>
          <a:xfrm>
            <a:off x="609174" y="3955799"/>
            <a:ext cx="1603500" cy="4002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CC0000"/>
                </a:solidFill>
              </a:rPr>
              <a:t>Punto de partida</a:t>
            </a:r>
            <a:endParaRPr b="1" sz="1444">
              <a:solidFill>
                <a:srgbClr val="CC00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9" name="Shape 4549"/>
        <p:cNvGrpSpPr/>
        <p:nvPr/>
      </p:nvGrpSpPr>
      <p:grpSpPr>
        <a:xfrm>
          <a:off x="0" y="0"/>
          <a:ext cx="0" cy="0"/>
          <a:chOff x="0" y="0"/>
          <a:chExt cx="0" cy="0"/>
        </a:xfrm>
      </p:grpSpPr>
      <p:sp>
        <p:nvSpPr>
          <p:cNvPr id="4550" name="Google Shape;4550;g3a223d00461_0_480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g3a223d00461_0_4806"/>
          <p:cNvSpPr txBox="1"/>
          <p:nvPr/>
        </p:nvSpPr>
        <p:spPr>
          <a:xfrm>
            <a:off x="413900" y="580853"/>
            <a:ext cx="6248400" cy="415500"/>
          </a:xfrm>
          <a:prstGeom prst="rect">
            <a:avLst/>
          </a:prstGeom>
          <a:solidFill>
            <a:srgbClr val="D5A6BD"/>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1500">
                <a:solidFill>
                  <a:schemeClr val="dk1"/>
                </a:solidFill>
                <a:latin typeface="Archivo"/>
                <a:ea typeface="Archivo"/>
                <a:cs typeface="Archivo"/>
                <a:sym typeface="Archivo"/>
              </a:rPr>
              <a:t>Opinar sobre los textos literarios desde la propia voz como lectores</a:t>
            </a:r>
            <a:endParaRPr b="1" sz="1900">
              <a:solidFill>
                <a:schemeClr val="dk2"/>
              </a:solidFill>
              <a:latin typeface="Archivo"/>
              <a:ea typeface="Archivo"/>
              <a:cs typeface="Archivo"/>
              <a:sym typeface="Archivo"/>
            </a:endParaRPr>
          </a:p>
        </p:txBody>
      </p:sp>
      <p:sp>
        <p:nvSpPr>
          <p:cNvPr id="4552" name="Google Shape;4552;g3a223d00461_0_4806"/>
          <p:cNvSpPr txBox="1"/>
          <p:nvPr/>
        </p:nvSpPr>
        <p:spPr>
          <a:xfrm>
            <a:off x="2044914" y="1190612"/>
            <a:ext cx="5344500" cy="872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 sz="1500">
                <a:solidFill>
                  <a:schemeClr val="dk2"/>
                </a:solidFill>
                <a:latin typeface="Archivo"/>
                <a:ea typeface="Archivo"/>
                <a:cs typeface="Archivo"/>
                <a:sym typeface="Archivo"/>
              </a:rPr>
              <a:t>“Si acaso buscas autores buenos en el mundo del terror, Edgar Allan Poe es uno de ellos.”</a:t>
            </a:r>
            <a:endParaRPr sz="1500">
              <a:solidFill>
                <a:schemeClr val="dk2"/>
              </a:solidFill>
              <a:latin typeface="Archivo"/>
              <a:ea typeface="Archivo"/>
              <a:cs typeface="Archivo"/>
              <a:sym typeface="Archivo"/>
            </a:endParaRPr>
          </a:p>
        </p:txBody>
      </p:sp>
      <p:sp>
        <p:nvSpPr>
          <p:cNvPr id="4553" name="Google Shape;4553;g3a223d00461_0_4806"/>
          <p:cNvSpPr txBox="1"/>
          <p:nvPr/>
        </p:nvSpPr>
        <p:spPr>
          <a:xfrm>
            <a:off x="1999796" y="1841946"/>
            <a:ext cx="6587700" cy="872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 sz="1500">
                <a:solidFill>
                  <a:schemeClr val="dk2"/>
                </a:solidFill>
                <a:latin typeface="Archivo"/>
                <a:ea typeface="Archivo"/>
                <a:cs typeface="Archivo"/>
                <a:sym typeface="Archivo"/>
              </a:rPr>
              <a:t>“Para conocer el género de terror en la literatura te puedo recomendar ‘El gato negro” escrito por Edgar Allan Poe quien fue un escritor, poeta, crítico y periodista romántico estadounidense.”</a:t>
            </a:r>
            <a:endParaRPr sz="900">
              <a:solidFill>
                <a:schemeClr val="dk2"/>
              </a:solidFill>
              <a:latin typeface="Archivo"/>
              <a:ea typeface="Archivo"/>
              <a:cs typeface="Archivo"/>
              <a:sym typeface="Archivo"/>
            </a:endParaRPr>
          </a:p>
        </p:txBody>
      </p:sp>
      <p:sp>
        <p:nvSpPr>
          <p:cNvPr id="4554" name="Google Shape;4554;g3a223d00461_0_4806"/>
          <p:cNvSpPr txBox="1"/>
          <p:nvPr/>
        </p:nvSpPr>
        <p:spPr>
          <a:xfrm>
            <a:off x="2030246" y="2750763"/>
            <a:ext cx="6587700" cy="1644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 sz="1500">
                <a:solidFill>
                  <a:schemeClr val="dk2"/>
                </a:solidFill>
                <a:latin typeface="Archivo"/>
                <a:ea typeface="Archivo"/>
                <a:cs typeface="Archivo"/>
                <a:sym typeface="Archivo"/>
              </a:rPr>
              <a:t>“Los invito a leer el gato negro ya que es muy buen cuento. En el suceden cosas increibles con giros dramaticos en algunos casos se vuelve bastante turbio pero es interesante, cuando pensas que va a ser un cuento como cualquier otro con el tiempo se vuelve mas bizarro e interesante en consecuencia anima al lector a seguir leyendo para saber el desenlace de este cuento.”</a:t>
            </a:r>
            <a:endParaRPr sz="1500">
              <a:solidFill>
                <a:schemeClr val="dk2"/>
              </a:solidFill>
              <a:latin typeface="Archivo"/>
              <a:ea typeface="Archivo"/>
              <a:cs typeface="Archivo"/>
              <a:sym typeface="Archivo"/>
            </a:endParaRPr>
          </a:p>
        </p:txBody>
      </p:sp>
      <p:sp>
        <p:nvSpPr>
          <p:cNvPr id="4555" name="Google Shape;4555;g3a223d00461_0_4806"/>
          <p:cNvSpPr txBox="1"/>
          <p:nvPr/>
        </p:nvSpPr>
        <p:spPr>
          <a:xfrm>
            <a:off x="158425" y="0"/>
            <a:ext cx="7090500" cy="434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“Estaciones” de escrituras con opinión y fundamentación </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4556" name="Google Shape;4556;g3a223d00461_0_4806"/>
          <p:cNvPicPr preferRelativeResize="0"/>
          <p:nvPr/>
        </p:nvPicPr>
        <p:blipFill rotWithShape="1">
          <a:blip r:embed="rId3">
            <a:alphaModFix/>
          </a:blip>
          <a:srcRect b="0" l="0" r="0" t="0"/>
          <a:stretch/>
        </p:blipFill>
        <p:spPr>
          <a:xfrm>
            <a:off x="7466950" y="128675"/>
            <a:ext cx="1460676" cy="206450"/>
          </a:xfrm>
          <a:prstGeom prst="rect">
            <a:avLst/>
          </a:prstGeom>
          <a:noFill/>
          <a:ln>
            <a:noFill/>
          </a:ln>
        </p:spPr>
      </p:pic>
      <p:sp>
        <p:nvSpPr>
          <p:cNvPr id="4557" name="Google Shape;4557;g3a223d00461_0_4806"/>
          <p:cNvSpPr/>
          <p:nvPr/>
        </p:nvSpPr>
        <p:spPr>
          <a:xfrm>
            <a:off x="7248925" y="668175"/>
            <a:ext cx="1460700" cy="739200"/>
          </a:xfrm>
          <a:prstGeom prst="ellipse">
            <a:avLst/>
          </a:prstGeom>
          <a:solidFill>
            <a:schemeClr val="lt2"/>
          </a:solidFill>
          <a:ln cap="flat" cmpd="sng" w="8050">
            <a:solidFill>
              <a:schemeClr val="dk2"/>
            </a:solidFill>
            <a:prstDash val="solid"/>
            <a:round/>
            <a:headEnd len="sm" w="sm" type="none"/>
            <a:tailEnd len="sm" w="sm" type="none"/>
          </a:ln>
        </p:spPr>
        <p:txBody>
          <a:bodyPr anchorCtr="0" anchor="ctr" bIns="77400" lIns="77400" spcFirstLastPara="1" rIns="77400" wrap="square" tIns="77400">
            <a:noAutofit/>
          </a:bodyPr>
          <a:lstStyle/>
          <a:p>
            <a:pPr indent="0" lvl="0" marL="0" rtl="0" algn="l">
              <a:spcBef>
                <a:spcPts val="0"/>
              </a:spcBef>
              <a:spcAft>
                <a:spcPts val="0"/>
              </a:spcAft>
              <a:buNone/>
            </a:pPr>
            <a:r>
              <a:rPr b="1" lang="es" sz="1185">
                <a:solidFill>
                  <a:schemeClr val="dk1"/>
                </a:solidFill>
                <a:latin typeface="Archivo"/>
                <a:ea typeface="Archivo"/>
                <a:cs typeface="Archivo"/>
                <a:sym typeface="Archivo"/>
              </a:rPr>
              <a:t>Desempeño</a:t>
            </a:r>
            <a:endParaRPr sz="1185">
              <a:solidFill>
                <a:schemeClr val="dk1"/>
              </a:solidFill>
              <a:latin typeface="Archivo"/>
              <a:ea typeface="Archivo"/>
              <a:cs typeface="Archivo"/>
              <a:sym typeface="Archivo"/>
            </a:endParaRPr>
          </a:p>
          <a:p>
            <a:pPr indent="0" lvl="0" marL="0" rtl="0" algn="l">
              <a:spcBef>
                <a:spcPts val="0"/>
              </a:spcBef>
              <a:spcAft>
                <a:spcPts val="0"/>
              </a:spcAft>
              <a:buNone/>
            </a:pPr>
            <a:r>
              <a:rPr lang="es" sz="1185">
                <a:solidFill>
                  <a:schemeClr val="dk1"/>
                </a:solidFill>
                <a:latin typeface="Archivo"/>
                <a:ea typeface="Archivo"/>
                <a:cs typeface="Archivo"/>
                <a:sym typeface="Archivo"/>
              </a:rPr>
              <a:t>voz del texto</a:t>
            </a:r>
            <a:endParaRPr sz="1185">
              <a:latin typeface="Archivo"/>
              <a:ea typeface="Archivo"/>
              <a:cs typeface="Archivo"/>
              <a:sym typeface="Archivo"/>
            </a:endParaRPr>
          </a:p>
        </p:txBody>
      </p:sp>
      <p:grpSp>
        <p:nvGrpSpPr>
          <p:cNvPr id="4558" name="Google Shape;4558;g3a223d00461_0_4806"/>
          <p:cNvGrpSpPr/>
          <p:nvPr/>
        </p:nvGrpSpPr>
        <p:grpSpPr>
          <a:xfrm rot="10800000">
            <a:off x="7374347" y="1080532"/>
            <a:ext cx="101306" cy="106599"/>
            <a:chOff x="853100" y="2420550"/>
            <a:chExt cx="69000" cy="72600"/>
          </a:xfrm>
        </p:grpSpPr>
        <p:cxnSp>
          <p:nvCxnSpPr>
            <p:cNvPr id="4559" name="Google Shape;4559;g3a223d00461_0_4806"/>
            <p:cNvCxnSpPr/>
            <p:nvPr/>
          </p:nvCxnSpPr>
          <p:spPr>
            <a:xfrm>
              <a:off x="887600" y="2420550"/>
              <a:ext cx="0" cy="72600"/>
            </a:xfrm>
            <a:prstGeom prst="straightConnector1">
              <a:avLst/>
            </a:prstGeom>
            <a:noFill/>
            <a:ln cap="flat" cmpd="sng" w="24175">
              <a:solidFill>
                <a:srgbClr val="B7DB20"/>
              </a:solidFill>
              <a:prstDash val="solid"/>
              <a:round/>
              <a:headEnd len="sm" w="sm" type="none"/>
              <a:tailEnd len="sm" w="sm" type="none"/>
            </a:ln>
          </p:spPr>
        </p:cxnSp>
        <p:cxnSp>
          <p:nvCxnSpPr>
            <p:cNvPr id="4560" name="Google Shape;4560;g3a223d00461_0_4806"/>
            <p:cNvCxnSpPr/>
            <p:nvPr/>
          </p:nvCxnSpPr>
          <p:spPr>
            <a:xfrm rot="10800000">
              <a:off x="853100" y="2456850"/>
              <a:ext cx="69000" cy="0"/>
            </a:xfrm>
            <a:prstGeom prst="straightConnector1">
              <a:avLst/>
            </a:prstGeom>
            <a:noFill/>
            <a:ln cap="flat" cmpd="sng" w="24175">
              <a:solidFill>
                <a:srgbClr val="B7DB20"/>
              </a:solidFill>
              <a:prstDash val="solid"/>
              <a:round/>
              <a:headEnd len="sm" w="sm" type="none"/>
              <a:tailEnd len="sm" w="sm" type="none"/>
            </a:ln>
          </p:spPr>
        </p:cxnSp>
      </p:grpSp>
      <p:pic>
        <p:nvPicPr>
          <p:cNvPr id="4561" name="Google Shape;4561;g3a223d00461_0_4806"/>
          <p:cNvPicPr preferRelativeResize="0"/>
          <p:nvPr/>
        </p:nvPicPr>
        <p:blipFill>
          <a:blip r:embed="rId4">
            <a:alphaModFix/>
          </a:blip>
          <a:stretch>
            <a:fillRect/>
          </a:stretch>
        </p:blipFill>
        <p:spPr>
          <a:xfrm>
            <a:off x="412257" y="1386129"/>
            <a:ext cx="1310607" cy="2057455"/>
          </a:xfrm>
          <a:prstGeom prst="rect">
            <a:avLst/>
          </a:prstGeom>
          <a:noFill/>
          <a:ln>
            <a:noFill/>
          </a:ln>
        </p:spPr>
      </p:pic>
      <p:sp>
        <p:nvSpPr>
          <p:cNvPr id="4562" name="Google Shape;4562;g3a223d00461_0_4806"/>
          <p:cNvSpPr txBox="1"/>
          <p:nvPr/>
        </p:nvSpPr>
        <p:spPr>
          <a:xfrm>
            <a:off x="537706" y="3516530"/>
            <a:ext cx="1240200" cy="4341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lang="es" sz="1444">
                <a:solidFill>
                  <a:schemeClr val="dk2"/>
                </a:solidFill>
                <a:highlight>
                  <a:srgbClr val="B7DB20"/>
                </a:highlight>
              </a:rPr>
              <a:t>Podio lector</a:t>
            </a:r>
            <a:endParaRPr sz="1444">
              <a:solidFill>
                <a:schemeClr val="dk2"/>
              </a:solidFill>
              <a:highlight>
                <a:srgbClr val="B7DB20"/>
              </a:highlight>
            </a:endParaRPr>
          </a:p>
        </p:txBody>
      </p:sp>
      <p:pic>
        <p:nvPicPr>
          <p:cNvPr id="4563" name="Google Shape;4563;g3a223d00461_0_4806"/>
          <p:cNvPicPr preferRelativeResize="0"/>
          <p:nvPr/>
        </p:nvPicPr>
        <p:blipFill>
          <a:blip r:embed="rId5">
            <a:alphaModFix/>
          </a:blip>
          <a:stretch>
            <a:fillRect/>
          </a:stretch>
        </p:blipFill>
        <p:spPr>
          <a:xfrm>
            <a:off x="60152" y="1386114"/>
            <a:ext cx="265334" cy="463445"/>
          </a:xfrm>
          <a:prstGeom prst="rect">
            <a:avLst/>
          </a:prstGeom>
          <a:noFill/>
          <a:ln>
            <a:noFill/>
          </a:ln>
        </p:spPr>
      </p:pic>
      <p:pic>
        <p:nvPicPr>
          <p:cNvPr id="4564" name="Google Shape;4564;g3a223d00461_0_4806"/>
          <p:cNvPicPr preferRelativeResize="0"/>
          <p:nvPr/>
        </p:nvPicPr>
        <p:blipFill>
          <a:blip r:embed="rId6">
            <a:alphaModFix/>
          </a:blip>
          <a:stretch>
            <a:fillRect/>
          </a:stretch>
        </p:blipFill>
        <p:spPr>
          <a:xfrm>
            <a:off x="368589" y="4410641"/>
            <a:ext cx="434100" cy="434100"/>
          </a:xfrm>
          <a:prstGeom prst="rect">
            <a:avLst/>
          </a:prstGeom>
          <a:noFill/>
          <a:ln>
            <a:noFill/>
          </a:ln>
        </p:spPr>
      </p:pic>
      <p:sp>
        <p:nvSpPr>
          <p:cNvPr id="4565" name="Google Shape;4565;g3a223d00461_0_4806"/>
          <p:cNvSpPr txBox="1"/>
          <p:nvPr/>
        </p:nvSpPr>
        <p:spPr>
          <a:xfrm>
            <a:off x="742532" y="4470798"/>
            <a:ext cx="1460700" cy="4002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244">
                <a:solidFill>
                  <a:srgbClr val="CC0000"/>
                </a:solidFill>
              </a:rPr>
              <a:t>Punto de partida</a:t>
            </a:r>
            <a:endParaRPr b="1" sz="1244">
              <a:solidFill>
                <a:srgbClr val="CC0000"/>
              </a:solidFill>
            </a:endParaRPr>
          </a:p>
        </p:txBody>
      </p:sp>
      <p:cxnSp>
        <p:nvCxnSpPr>
          <p:cNvPr id="4566" name="Google Shape;4566;g3a223d00461_0_4806"/>
          <p:cNvCxnSpPr/>
          <p:nvPr/>
        </p:nvCxnSpPr>
        <p:spPr>
          <a:xfrm flipH="1" rot="10800000">
            <a:off x="2188192" y="4632119"/>
            <a:ext cx="909900" cy="8700"/>
          </a:xfrm>
          <a:prstGeom prst="straightConnector1">
            <a:avLst/>
          </a:prstGeom>
          <a:noFill/>
          <a:ln cap="flat" cmpd="sng" w="28575">
            <a:solidFill>
              <a:schemeClr val="dk2"/>
            </a:solidFill>
            <a:prstDash val="solid"/>
            <a:round/>
            <a:headEnd len="med" w="med" type="none"/>
            <a:tailEnd len="med" w="med" type="stealth"/>
          </a:ln>
        </p:spPr>
      </p:cxnSp>
      <p:sp>
        <p:nvSpPr>
          <p:cNvPr id="4567" name="Google Shape;4567;g3a223d00461_0_4806"/>
          <p:cNvSpPr txBox="1"/>
          <p:nvPr/>
        </p:nvSpPr>
        <p:spPr>
          <a:xfrm>
            <a:off x="3729601" y="4272600"/>
            <a:ext cx="4857900" cy="573600"/>
          </a:xfrm>
          <a:prstGeom prst="rect">
            <a:avLst/>
          </a:prstGeom>
          <a:solidFill>
            <a:srgbClr val="A4C2F4"/>
          </a:solidFill>
          <a:ln>
            <a:noFill/>
          </a:ln>
        </p:spPr>
        <p:txBody>
          <a:bodyPr anchorCtr="0" anchor="t" bIns="85200" lIns="85200" spcFirstLastPara="1" rIns="85200" wrap="square" tIns="85200">
            <a:spAutoFit/>
          </a:bodyPr>
          <a:lstStyle/>
          <a:p>
            <a:pPr indent="0" lvl="0" marL="0" rtl="0" algn="l">
              <a:spcBef>
                <a:spcPts val="0"/>
              </a:spcBef>
              <a:spcAft>
                <a:spcPts val="0"/>
              </a:spcAft>
              <a:buClr>
                <a:schemeClr val="dk1"/>
              </a:buClr>
              <a:buSzPts val="1025"/>
              <a:buFont typeface="Arial"/>
              <a:buNone/>
            </a:pPr>
            <a:r>
              <a:rPr b="1" lang="es" sz="1304">
                <a:solidFill>
                  <a:schemeClr val="dk1"/>
                </a:solidFill>
                <a:latin typeface="Archivo"/>
                <a:ea typeface="Archivo"/>
                <a:cs typeface="Archivo"/>
                <a:sym typeface="Archivo"/>
              </a:rPr>
              <a:t>Avances:</a:t>
            </a:r>
            <a:r>
              <a:rPr lang="es" sz="1304">
                <a:solidFill>
                  <a:schemeClr val="dk1"/>
                </a:solidFill>
                <a:latin typeface="Archivo"/>
                <a:ea typeface="Archivo"/>
                <a:cs typeface="Archivo"/>
                <a:sym typeface="Archivo"/>
              </a:rPr>
              <a:t> el texto ajusta su enunciación considerando posibles destinatarios. Atiende a su propósito de persuadir al lector.</a:t>
            </a:r>
            <a:endParaRPr sz="1677">
              <a:solidFill>
                <a:schemeClr val="dk2"/>
              </a:solidFill>
              <a:latin typeface="Archivo"/>
              <a:ea typeface="Archivo"/>
              <a:cs typeface="Archivo"/>
              <a:sym typeface="Archivo"/>
            </a:endParaRPr>
          </a:p>
        </p:txBody>
      </p:sp>
      <p:pic>
        <p:nvPicPr>
          <p:cNvPr id="4568" name="Google Shape;4568;g3a223d00461_0_4806"/>
          <p:cNvPicPr preferRelativeResize="0"/>
          <p:nvPr/>
        </p:nvPicPr>
        <p:blipFill>
          <a:blip r:embed="rId5">
            <a:alphaModFix/>
          </a:blip>
          <a:stretch>
            <a:fillRect/>
          </a:stretch>
        </p:blipFill>
        <p:spPr>
          <a:xfrm>
            <a:off x="3281189" y="4347786"/>
            <a:ext cx="265333" cy="46344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2" name="Shape 4572"/>
        <p:cNvGrpSpPr/>
        <p:nvPr/>
      </p:nvGrpSpPr>
      <p:grpSpPr>
        <a:xfrm>
          <a:off x="0" y="0"/>
          <a:ext cx="0" cy="0"/>
          <a:chOff x="0" y="0"/>
          <a:chExt cx="0" cy="0"/>
        </a:xfrm>
      </p:grpSpPr>
      <p:sp>
        <p:nvSpPr>
          <p:cNvPr id="4573" name="Google Shape;4573;g3a223d00461_0_4828"/>
          <p:cNvSpPr txBox="1"/>
          <p:nvPr/>
        </p:nvSpPr>
        <p:spPr>
          <a:xfrm>
            <a:off x="158425" y="0"/>
            <a:ext cx="5180700" cy="7335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Volver sobre lo realizado: </a:t>
            </a:r>
            <a:endParaRPr sz="1900">
              <a:solidFill>
                <a:schemeClr val="dk1"/>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chemeClr val="dk1"/>
              </a:buClr>
              <a:buSzPts val="1800"/>
              <a:buFont typeface="Arial"/>
              <a:buNone/>
            </a:pPr>
            <a:r>
              <a:rPr lang="es" sz="1900">
                <a:solidFill>
                  <a:schemeClr val="dk1"/>
                </a:solidFill>
                <a:highlight>
                  <a:srgbClr val="B7DB20"/>
                </a:highlight>
                <a:latin typeface="Archivo ExtraBold"/>
                <a:ea typeface="Archivo ExtraBold"/>
                <a:cs typeface="Archivo ExtraBold"/>
                <a:sym typeface="Archivo ExtraBold"/>
              </a:rPr>
              <a:t>elaboración de un portfolio de escritura</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574" name="Google Shape;4574;g3a223d00461_0_482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75" name="Google Shape;4575;g3a223d00461_0_4828"/>
          <p:cNvPicPr preferRelativeResize="0"/>
          <p:nvPr/>
        </p:nvPicPr>
        <p:blipFill rotWithShape="1">
          <a:blip r:embed="rId3">
            <a:alphaModFix/>
          </a:blip>
          <a:srcRect b="0" l="0" r="0" t="0"/>
          <a:stretch/>
        </p:blipFill>
        <p:spPr>
          <a:xfrm>
            <a:off x="7059650" y="188200"/>
            <a:ext cx="1460676" cy="206450"/>
          </a:xfrm>
          <a:prstGeom prst="rect">
            <a:avLst/>
          </a:prstGeom>
          <a:noFill/>
          <a:ln>
            <a:noFill/>
          </a:ln>
        </p:spPr>
      </p:pic>
      <p:sp>
        <p:nvSpPr>
          <p:cNvPr id="4576" name="Google Shape;4576;g3a223d00461_0_4828"/>
          <p:cNvSpPr txBox="1"/>
          <p:nvPr/>
        </p:nvSpPr>
        <p:spPr>
          <a:xfrm>
            <a:off x="158425" y="909795"/>
            <a:ext cx="6248400" cy="615600"/>
          </a:xfrm>
          <a:prstGeom prst="rect">
            <a:avLst/>
          </a:prstGeom>
          <a:solidFill>
            <a:srgbClr val="D5A6BD"/>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a:solidFill>
                  <a:schemeClr val="dk1"/>
                </a:solidFill>
                <a:latin typeface="Archivo"/>
                <a:ea typeface="Archivo"/>
                <a:cs typeface="Archivo"/>
                <a:sym typeface="Archivo"/>
              </a:rPr>
              <a:t>¿Qué escribimos durante el año? ¿Qué aprendimos sobre la escritura en general? ¿Y sobre “escribir para opinar”?</a:t>
            </a:r>
            <a:endParaRPr b="1" sz="1800">
              <a:solidFill>
                <a:schemeClr val="dk2"/>
              </a:solidFill>
              <a:latin typeface="Archivo"/>
              <a:ea typeface="Archivo"/>
              <a:cs typeface="Archivo"/>
              <a:sym typeface="Archivo"/>
            </a:endParaRPr>
          </a:p>
        </p:txBody>
      </p:sp>
      <p:graphicFrame>
        <p:nvGraphicFramePr>
          <p:cNvPr id="4577" name="Google Shape;4577;g3a223d00461_0_4828"/>
          <p:cNvGraphicFramePr/>
          <p:nvPr/>
        </p:nvGraphicFramePr>
        <p:xfrm>
          <a:off x="832184" y="1824790"/>
          <a:ext cx="3000000" cy="3000000"/>
        </p:xfrm>
        <a:graphic>
          <a:graphicData uri="http://schemas.openxmlformats.org/drawingml/2006/table">
            <a:tbl>
              <a:tblPr>
                <a:noFill/>
                <a:tableStyleId>{BC59F2E6-A7E1-485C-A910-1635F3DA43C1}</a:tableStyleId>
              </a:tblPr>
              <a:tblGrid>
                <a:gridCol w="2566750"/>
                <a:gridCol w="4672250"/>
              </a:tblGrid>
              <a:tr h="381000">
                <a:tc>
                  <a:txBody>
                    <a:bodyPr/>
                    <a:lstStyle/>
                    <a:p>
                      <a:pPr indent="0" lvl="0" marL="0" rtl="0" algn="l">
                        <a:spcBef>
                          <a:spcPts val="0"/>
                        </a:spcBef>
                        <a:spcAft>
                          <a:spcPts val="0"/>
                        </a:spcAft>
                        <a:buNone/>
                      </a:pPr>
                      <a:r>
                        <a:rPr lang="es">
                          <a:latin typeface="Archivo"/>
                          <a:ea typeface="Archivo"/>
                          <a:cs typeface="Archivo"/>
                          <a:sym typeface="Archivo"/>
                        </a:rPr>
                        <a:t>Carta de la abuela de Leyra al Instituto Témpore</a:t>
                      </a:r>
                      <a:endParaRPr>
                        <a:latin typeface="Archivo"/>
                        <a:ea typeface="Archivo"/>
                        <a:cs typeface="Archivo"/>
                        <a:sym typeface="Archivo"/>
                      </a:endParaRPr>
                    </a:p>
                  </a:txBody>
                  <a:tcPr marT="91425" marB="91425" marR="91425" marL="91425">
                    <a:lnL cap="flat" cmpd="sng" w="19050">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s">
                          <a:latin typeface="Archivo"/>
                          <a:ea typeface="Archivo"/>
                          <a:cs typeface="Archivo"/>
                          <a:sym typeface="Archivo"/>
                        </a:rPr>
                        <a:t>¿La carta resulta convincente? ¿Te parece que incluiste argumentos sólidos para obtener una vacante para Leyra? En el caso de que no, ¿qué creés que deberías modificar? El lenguaje que empleaste en la carta, ¿es apropiado y acorde al destinatario al que se dirigen y al tipo de pedido que realizan en ella?</a:t>
                      </a:r>
                      <a:endParaRPr>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s">
                          <a:latin typeface="Archivo"/>
                          <a:ea typeface="Archivo"/>
                          <a:cs typeface="Archivo"/>
                          <a:sym typeface="Archivo"/>
                        </a:rPr>
                        <a:t>Podio lector: cuentos de Poe</a:t>
                      </a:r>
                      <a:endParaRPr>
                        <a:latin typeface="Archivo"/>
                        <a:ea typeface="Archivo"/>
                        <a:cs typeface="Archivo"/>
                        <a:sym typeface="Archivo"/>
                      </a:endParaRPr>
                    </a:p>
                  </a:txBody>
                  <a:tcPr marT="91425" marB="91425" marR="91425" marL="91425">
                    <a:lnL cap="flat" cmpd="sng" w="19050">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s">
                          <a:latin typeface="Archivo"/>
                          <a:ea typeface="Archivo"/>
                          <a:cs typeface="Archivo"/>
                          <a:sym typeface="Archivo"/>
                        </a:rPr>
                        <a:t>¿Seleccionaste información pertinente sobre Poe para presentarlo como un autor de terror? ¿Fundamentás tu podio a partir de características de los cuentos? ¿Te parece que tu escritura puede convencer a otros lectores de tu postura? ¿Por qué sí o no?</a:t>
                      </a:r>
                      <a:endParaRPr>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4578" name="Google Shape;4578;g3a223d00461_0_4828"/>
          <p:cNvPicPr preferRelativeResize="0"/>
          <p:nvPr/>
        </p:nvPicPr>
        <p:blipFill>
          <a:blip r:embed="rId4">
            <a:alphaModFix/>
          </a:blip>
          <a:stretch>
            <a:fillRect/>
          </a:stretch>
        </p:blipFill>
        <p:spPr>
          <a:xfrm>
            <a:off x="7159075" y="540294"/>
            <a:ext cx="1261825" cy="11388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582" name="Shape 4582"/>
        <p:cNvGrpSpPr/>
        <p:nvPr/>
      </p:nvGrpSpPr>
      <p:grpSpPr>
        <a:xfrm>
          <a:off x="0" y="0"/>
          <a:ext cx="0" cy="0"/>
          <a:chOff x="0" y="0"/>
          <a:chExt cx="0" cy="0"/>
        </a:xfrm>
      </p:grpSpPr>
      <p:pic>
        <p:nvPicPr>
          <p:cNvPr id="4583" name="Google Shape;4583;g3a223d00461_0_4837"/>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584" name="Google Shape;4584;g3a223d00461_0_4837"/>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4585" name="Google Shape;4585;g3a223d00461_0_4837"/>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4586" name="Google Shape;4586;g3a223d00461_0_4837"/>
          <p:cNvGrpSpPr/>
          <p:nvPr/>
        </p:nvGrpSpPr>
        <p:grpSpPr>
          <a:xfrm>
            <a:off x="5593901" y="630949"/>
            <a:ext cx="3189350" cy="1336365"/>
            <a:chOff x="5974609" y="421177"/>
            <a:chExt cx="3189350" cy="1336365"/>
          </a:xfrm>
        </p:grpSpPr>
        <p:grpSp>
          <p:nvGrpSpPr>
            <p:cNvPr id="4587" name="Google Shape;4587;g3a223d00461_0_4837"/>
            <p:cNvGrpSpPr/>
            <p:nvPr/>
          </p:nvGrpSpPr>
          <p:grpSpPr>
            <a:xfrm rot="5400000">
              <a:off x="7873551" y="-202767"/>
              <a:ext cx="666463" cy="1914351"/>
              <a:chOff x="2405075" y="2171775"/>
              <a:chExt cx="633400" cy="1900100"/>
            </a:xfrm>
          </p:grpSpPr>
          <p:cxnSp>
            <p:nvCxnSpPr>
              <p:cNvPr id="4588" name="Google Shape;4588;g3a223d00461_0_48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589" name="Google Shape;4589;g3a223d00461_0_48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590" name="Google Shape;4590;g3a223d00461_0_48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591" name="Google Shape;4591;g3a223d00461_0_48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592" name="Google Shape;4592;g3a223d00461_0_48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593" name="Google Shape;4593;g3a223d00461_0_48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594" name="Google Shape;4594;g3a223d00461_0_48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595" name="Google Shape;4595;g3a223d00461_0_48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596" name="Google Shape;4596;g3a223d00461_0_48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597" name="Google Shape;4597;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598" name="Google Shape;4598;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599" name="Google Shape;4599;g3a223d00461_0_48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00" name="Google Shape;4600;g3a223d00461_0_48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601" name="Google Shape;4601;g3a223d00461_0_48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602" name="Google Shape;4602;g3a223d00461_0_48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603" name="Google Shape;4603;g3a223d00461_0_4837"/>
            <p:cNvGrpSpPr/>
            <p:nvPr/>
          </p:nvGrpSpPr>
          <p:grpSpPr>
            <a:xfrm rot="5400000">
              <a:off x="7873551" y="467135"/>
              <a:ext cx="666463" cy="1914351"/>
              <a:chOff x="2405075" y="2171775"/>
              <a:chExt cx="633400" cy="1900100"/>
            </a:xfrm>
          </p:grpSpPr>
          <p:cxnSp>
            <p:nvCxnSpPr>
              <p:cNvPr id="4604" name="Google Shape;4604;g3a223d00461_0_48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05" name="Google Shape;4605;g3a223d00461_0_48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06" name="Google Shape;4606;g3a223d00461_0_48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07" name="Google Shape;4607;g3a223d00461_0_48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08" name="Google Shape;4608;g3a223d00461_0_48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09" name="Google Shape;4609;g3a223d00461_0_48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610" name="Google Shape;4610;g3a223d00461_0_48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611" name="Google Shape;4611;g3a223d00461_0_48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12" name="Google Shape;4612;g3a223d00461_0_48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613" name="Google Shape;4613;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14" name="Google Shape;4614;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15" name="Google Shape;4615;g3a223d00461_0_48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16" name="Google Shape;4616;g3a223d00461_0_48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617" name="Google Shape;4617;g3a223d00461_0_48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618" name="Google Shape;4618;g3a223d00461_0_48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619" name="Google Shape;4619;g3a223d00461_0_4837"/>
            <p:cNvGrpSpPr/>
            <p:nvPr/>
          </p:nvGrpSpPr>
          <p:grpSpPr>
            <a:xfrm rot="5400000">
              <a:off x="6598552" y="-202767"/>
              <a:ext cx="666463" cy="1914351"/>
              <a:chOff x="2405075" y="2171775"/>
              <a:chExt cx="633400" cy="1900100"/>
            </a:xfrm>
          </p:grpSpPr>
          <p:cxnSp>
            <p:nvCxnSpPr>
              <p:cNvPr id="4620" name="Google Shape;4620;g3a223d00461_0_48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21" name="Google Shape;4621;g3a223d00461_0_48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22" name="Google Shape;4622;g3a223d00461_0_48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23" name="Google Shape;4623;g3a223d00461_0_48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24" name="Google Shape;4624;g3a223d00461_0_48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25" name="Google Shape;4625;g3a223d00461_0_48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626" name="Google Shape;4626;g3a223d00461_0_48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627" name="Google Shape;4627;g3a223d00461_0_48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28" name="Google Shape;4628;g3a223d00461_0_48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629" name="Google Shape;4629;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30" name="Google Shape;4630;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31" name="Google Shape;4631;g3a223d00461_0_48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32" name="Google Shape;4632;g3a223d00461_0_48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633" name="Google Shape;4633;g3a223d00461_0_48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634" name="Google Shape;4634;g3a223d00461_0_48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635" name="Google Shape;4635;g3a223d00461_0_4837"/>
            <p:cNvGrpSpPr/>
            <p:nvPr/>
          </p:nvGrpSpPr>
          <p:grpSpPr>
            <a:xfrm rot="5400000">
              <a:off x="6598552" y="467135"/>
              <a:ext cx="666463" cy="1914351"/>
              <a:chOff x="2405075" y="2171775"/>
              <a:chExt cx="633400" cy="1900100"/>
            </a:xfrm>
          </p:grpSpPr>
          <p:cxnSp>
            <p:nvCxnSpPr>
              <p:cNvPr id="4636" name="Google Shape;4636;g3a223d00461_0_483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37" name="Google Shape;4637;g3a223d00461_0_483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38" name="Google Shape;4638;g3a223d00461_0_483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39" name="Google Shape;4639;g3a223d00461_0_483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40" name="Google Shape;4640;g3a223d00461_0_483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41" name="Google Shape;4641;g3a223d00461_0_483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642" name="Google Shape;4642;g3a223d00461_0_483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643" name="Google Shape;4643;g3a223d00461_0_483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44" name="Google Shape;4644;g3a223d00461_0_483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645" name="Google Shape;4645;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46" name="Google Shape;4646;g3a223d00461_0_483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647" name="Google Shape;4647;g3a223d00461_0_483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648" name="Google Shape;4648;g3a223d00461_0_483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649" name="Google Shape;4649;g3a223d00461_0_483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650" name="Google Shape;4650;g3a223d00461_0_483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651" name="Google Shape;4651;g3a223d00461_0_4837"/>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g3a223d00461_0_4837"/>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g3a223d00461_0_4837"/>
          <p:cNvSpPr txBox="1"/>
          <p:nvPr/>
        </p:nvSpPr>
        <p:spPr>
          <a:xfrm rot="-152940">
            <a:off x="2099348" y="1465751"/>
            <a:ext cx="5538080" cy="2211976"/>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1" i="1" lang="es" sz="2600">
                <a:solidFill>
                  <a:schemeClr val="dk1"/>
                </a:solidFill>
              </a:rPr>
              <a:t>El lugar del conocimiento de la lengua en la escritura de </a:t>
            </a:r>
            <a:endParaRPr b="1" i="1" sz="2600">
              <a:solidFill>
                <a:schemeClr val="dk1"/>
              </a:solidFill>
            </a:endParaRPr>
          </a:p>
          <a:p>
            <a:pPr indent="0" lvl="0" marL="0" marR="0" rtl="0" algn="ctr">
              <a:lnSpc>
                <a:spcPct val="115000"/>
              </a:lnSpc>
              <a:spcBef>
                <a:spcPts val="1200"/>
              </a:spcBef>
              <a:spcAft>
                <a:spcPts val="0"/>
              </a:spcAft>
              <a:buClr>
                <a:schemeClr val="dk1"/>
              </a:buClr>
              <a:buSzPts val="1100"/>
              <a:buFont typeface="Arial"/>
              <a:buNone/>
            </a:pPr>
            <a:r>
              <a:rPr b="1" i="1" lang="es" sz="2600">
                <a:solidFill>
                  <a:schemeClr val="dk1"/>
                </a:solidFill>
              </a:rPr>
              <a:t>reseñas literarias</a:t>
            </a:r>
            <a:endParaRPr b="1" i="1" sz="2600" u="none" cap="none" strike="noStrike">
              <a:solidFill>
                <a:srgbClr val="0000FF"/>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4654" name="Google Shape;4654;g3a223d00461_0_4837"/>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4655" name="Google Shape;4655;g3a223d00461_0_4837"/>
          <p:cNvSpPr txBox="1"/>
          <p:nvPr/>
        </p:nvSpPr>
        <p:spPr>
          <a:xfrm rot="-129245">
            <a:off x="254034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700">
                <a:solidFill>
                  <a:srgbClr val="434343"/>
                </a:solidFill>
              </a:rPr>
              <a:t>Cinthia Rey - Escuela 3 D.E. 10</a:t>
            </a:r>
            <a:endParaRPr sz="2300">
              <a:latin typeface="Archivo"/>
              <a:ea typeface="Archivo"/>
              <a:cs typeface="Archivo"/>
              <a:sym typeface="Archivo"/>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9" name="Shape 4659"/>
        <p:cNvGrpSpPr/>
        <p:nvPr/>
      </p:nvGrpSpPr>
      <p:grpSpPr>
        <a:xfrm>
          <a:off x="0" y="0"/>
          <a:ext cx="0" cy="0"/>
          <a:chOff x="0" y="0"/>
          <a:chExt cx="0" cy="0"/>
        </a:xfrm>
      </p:grpSpPr>
      <p:grpSp>
        <p:nvGrpSpPr>
          <p:cNvPr id="4660" name="Google Shape;4660;g3a223d00461_0_4913"/>
          <p:cNvGrpSpPr/>
          <p:nvPr/>
        </p:nvGrpSpPr>
        <p:grpSpPr>
          <a:xfrm>
            <a:off x="-342233" y="3350399"/>
            <a:ext cx="3189350" cy="1336365"/>
            <a:chOff x="5974609" y="421177"/>
            <a:chExt cx="3189350" cy="1336365"/>
          </a:xfrm>
        </p:grpSpPr>
        <p:grpSp>
          <p:nvGrpSpPr>
            <p:cNvPr id="4661" name="Google Shape;4661;g3a223d00461_0_4913"/>
            <p:cNvGrpSpPr/>
            <p:nvPr/>
          </p:nvGrpSpPr>
          <p:grpSpPr>
            <a:xfrm rot="5400000">
              <a:off x="7873551" y="-202767"/>
              <a:ext cx="666463" cy="1914351"/>
              <a:chOff x="2405075" y="2171775"/>
              <a:chExt cx="633400" cy="1900100"/>
            </a:xfrm>
          </p:grpSpPr>
          <p:cxnSp>
            <p:nvCxnSpPr>
              <p:cNvPr id="4662" name="Google Shape;4662;g3a223d00461_0_491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63" name="Google Shape;4663;g3a223d00461_0_491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64" name="Google Shape;4664;g3a223d00461_0_491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65" name="Google Shape;4665;g3a223d00461_0_491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66" name="Google Shape;4666;g3a223d00461_0_491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67" name="Google Shape;4667;g3a223d00461_0_491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68" name="Google Shape;4668;g3a223d00461_0_491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69" name="Google Shape;4669;g3a223d00461_0_491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70" name="Google Shape;4670;g3a223d00461_0_491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71" name="Google Shape;4671;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72" name="Google Shape;4672;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73" name="Google Shape;4673;g3a223d00461_0_491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74" name="Google Shape;4674;g3a223d00461_0_491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75" name="Google Shape;4675;g3a223d00461_0_491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76" name="Google Shape;4676;g3a223d00461_0_491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677" name="Google Shape;4677;g3a223d00461_0_4913"/>
            <p:cNvGrpSpPr/>
            <p:nvPr/>
          </p:nvGrpSpPr>
          <p:grpSpPr>
            <a:xfrm rot="5400000">
              <a:off x="7873551" y="467135"/>
              <a:ext cx="666463" cy="1914351"/>
              <a:chOff x="2405075" y="2171775"/>
              <a:chExt cx="633400" cy="1900100"/>
            </a:xfrm>
          </p:grpSpPr>
          <p:cxnSp>
            <p:nvCxnSpPr>
              <p:cNvPr id="4678" name="Google Shape;4678;g3a223d00461_0_491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79" name="Google Shape;4679;g3a223d00461_0_491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80" name="Google Shape;4680;g3a223d00461_0_491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81" name="Google Shape;4681;g3a223d00461_0_491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82" name="Google Shape;4682;g3a223d00461_0_491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83" name="Google Shape;4683;g3a223d00461_0_491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84" name="Google Shape;4684;g3a223d00461_0_491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85" name="Google Shape;4685;g3a223d00461_0_491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86" name="Google Shape;4686;g3a223d00461_0_491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87" name="Google Shape;4687;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88" name="Google Shape;4688;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89" name="Google Shape;4689;g3a223d00461_0_491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90" name="Google Shape;4690;g3a223d00461_0_491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91" name="Google Shape;4691;g3a223d00461_0_491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92" name="Google Shape;4692;g3a223d00461_0_491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693" name="Google Shape;4693;g3a223d00461_0_4913"/>
            <p:cNvGrpSpPr/>
            <p:nvPr/>
          </p:nvGrpSpPr>
          <p:grpSpPr>
            <a:xfrm rot="5400000">
              <a:off x="6598552" y="-202767"/>
              <a:ext cx="666463" cy="1914351"/>
              <a:chOff x="2405075" y="2171775"/>
              <a:chExt cx="633400" cy="1900100"/>
            </a:xfrm>
          </p:grpSpPr>
          <p:cxnSp>
            <p:nvCxnSpPr>
              <p:cNvPr id="4694" name="Google Shape;4694;g3a223d00461_0_491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95" name="Google Shape;4695;g3a223d00461_0_491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96" name="Google Shape;4696;g3a223d00461_0_491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97" name="Google Shape;4697;g3a223d00461_0_491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98" name="Google Shape;4698;g3a223d00461_0_491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99" name="Google Shape;4699;g3a223d00461_0_491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0" name="Google Shape;4700;g3a223d00461_0_491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01" name="Google Shape;4701;g3a223d00461_0_491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02" name="Google Shape;4702;g3a223d00461_0_491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3" name="Google Shape;4703;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4" name="Google Shape;4704;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5" name="Google Shape;4705;g3a223d00461_0_491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06" name="Google Shape;4706;g3a223d00461_0_491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07" name="Google Shape;4707;g3a223d00461_0_491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8" name="Google Shape;4708;g3a223d00461_0_491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709" name="Google Shape;4709;g3a223d00461_0_4913"/>
            <p:cNvGrpSpPr/>
            <p:nvPr/>
          </p:nvGrpSpPr>
          <p:grpSpPr>
            <a:xfrm rot="5400000">
              <a:off x="6598552" y="467135"/>
              <a:ext cx="666463" cy="1914351"/>
              <a:chOff x="2405075" y="2171775"/>
              <a:chExt cx="633400" cy="1900100"/>
            </a:xfrm>
          </p:grpSpPr>
          <p:cxnSp>
            <p:nvCxnSpPr>
              <p:cNvPr id="4710" name="Google Shape;4710;g3a223d00461_0_491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11" name="Google Shape;4711;g3a223d00461_0_491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12" name="Google Shape;4712;g3a223d00461_0_491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13" name="Google Shape;4713;g3a223d00461_0_491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14" name="Google Shape;4714;g3a223d00461_0_491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15" name="Google Shape;4715;g3a223d00461_0_491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16" name="Google Shape;4716;g3a223d00461_0_491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17" name="Google Shape;4717;g3a223d00461_0_491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18" name="Google Shape;4718;g3a223d00461_0_491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19" name="Google Shape;4719;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20" name="Google Shape;4720;g3a223d00461_0_491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21" name="Google Shape;4721;g3a223d00461_0_491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22" name="Google Shape;4722;g3a223d00461_0_491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23" name="Google Shape;4723;g3a223d00461_0_491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24" name="Google Shape;4724;g3a223d00461_0_491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4725" name="Google Shape;4725;g3a223d00461_0_491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g3a223d00461_0_4913"/>
          <p:cNvSpPr txBox="1"/>
          <p:nvPr/>
        </p:nvSpPr>
        <p:spPr>
          <a:xfrm>
            <a:off x="453825" y="3980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400">
                <a:highlight>
                  <a:srgbClr val="B7DB20"/>
                </a:highlight>
                <a:latin typeface="Archivo ExtraBold"/>
                <a:ea typeface="Archivo ExtraBold"/>
                <a:cs typeface="Archivo ExtraBold"/>
                <a:sym typeface="Archivo ExtraBold"/>
              </a:rPr>
              <a:t>Contexto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727" name="Google Shape;4727;g3a223d00461_0_4913"/>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4728" name="Google Shape;4728;g3a223d00461_0_4913"/>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4729" name="Google Shape;4729;g3a223d00461_0_4913"/>
          <p:cNvSpPr txBox="1"/>
          <p:nvPr/>
        </p:nvSpPr>
        <p:spPr>
          <a:xfrm>
            <a:off x="4700050" y="1298050"/>
            <a:ext cx="3449700" cy="2405400"/>
          </a:xfrm>
          <a:prstGeom prst="rect">
            <a:avLst/>
          </a:prstGeom>
          <a:noFill/>
          <a:ln>
            <a:noFill/>
          </a:ln>
        </p:spPr>
        <p:txBody>
          <a:bodyPr anchorCtr="0" anchor="t" bIns="91425" lIns="91425" spcFirstLastPara="1" rIns="91425" wrap="square" tIns="91425">
            <a:spAutoFit/>
          </a:bodyPr>
          <a:lstStyle/>
          <a:p>
            <a:pPr indent="0" lvl="0" marL="190500" rtl="0" algn="ctr">
              <a:lnSpc>
                <a:spcPct val="115000"/>
              </a:lnSpc>
              <a:spcBef>
                <a:spcPts val="0"/>
              </a:spcBef>
              <a:spcAft>
                <a:spcPts val="0"/>
              </a:spcAft>
              <a:buClr>
                <a:schemeClr val="dk1"/>
              </a:buClr>
              <a:buSzPts val="1100"/>
              <a:buFont typeface="Arial"/>
              <a:buNone/>
            </a:pPr>
            <a:r>
              <a:rPr lang="es" sz="1550" u="sng">
                <a:solidFill>
                  <a:srgbClr val="F48D1D"/>
                </a:solidFill>
                <a:highlight>
                  <a:srgbClr val="FFFFFF"/>
                </a:highlight>
                <a:latin typeface="Montserrat SemiBold"/>
                <a:ea typeface="Montserrat SemiBold"/>
                <a:cs typeface="Montserrat SemiBold"/>
                <a:sym typeface="Montserrat SemiBold"/>
                <a:hlinkClick r:id="rId4">
                  <a:extLst>
                    <a:ext uri="{A12FA001-AC4F-418D-AE19-62706E023703}">
                      <ahyp:hlinkClr val="tx"/>
                    </a:ext>
                  </a:extLst>
                </a:hlinkClick>
              </a:rPr>
              <a:t>Escuela Nº 3 D.E. 10 Esteban Echeverría</a:t>
            </a:r>
            <a:endParaRPr sz="1550" u="sng">
              <a:solidFill>
                <a:srgbClr val="F48D1D"/>
              </a:solidFill>
              <a:highlight>
                <a:srgbClr val="FFFFFF"/>
              </a:highlight>
              <a:latin typeface="Montserrat SemiBold"/>
              <a:ea typeface="Montserrat SemiBold"/>
              <a:cs typeface="Montserrat SemiBold"/>
              <a:sym typeface="Montserrat SemiBold"/>
            </a:endParaRPr>
          </a:p>
          <a:p>
            <a:pPr indent="0" lvl="0" marL="0" rtl="0" algn="ctr">
              <a:lnSpc>
                <a:spcPct val="115000"/>
              </a:lnSpc>
              <a:spcBef>
                <a:spcPts val="600"/>
              </a:spcBef>
              <a:spcAft>
                <a:spcPts val="0"/>
              </a:spcAft>
              <a:buClr>
                <a:schemeClr val="dk1"/>
              </a:buClr>
              <a:buSzPts val="1100"/>
              <a:buFont typeface="Arial"/>
              <a:buNone/>
            </a:pPr>
            <a:r>
              <a:rPr lang="es" sz="1550">
                <a:solidFill>
                  <a:schemeClr val="dk1"/>
                </a:solidFill>
                <a:highlight>
                  <a:srgbClr val="FFFFFF"/>
                </a:highlight>
                <a:latin typeface="Montserrat SemiBold"/>
                <a:ea typeface="Montserrat SemiBold"/>
                <a:cs typeface="Montserrat SemiBold"/>
                <a:sym typeface="Montserrat SemiBold"/>
              </a:rPr>
              <a:t>Barrio de Belgrano</a:t>
            </a:r>
            <a:endParaRPr sz="1550">
              <a:solidFill>
                <a:schemeClr val="dk1"/>
              </a:solidFill>
              <a:highlight>
                <a:srgbClr val="FFFFFF"/>
              </a:highlight>
              <a:latin typeface="Montserrat SemiBold"/>
              <a:ea typeface="Montserrat SemiBold"/>
              <a:cs typeface="Montserrat SemiBold"/>
              <a:sym typeface="Montserrat SemiBold"/>
            </a:endParaRPr>
          </a:p>
          <a:p>
            <a:pPr indent="0" lvl="0" marL="0" rtl="0" algn="ctr">
              <a:lnSpc>
                <a:spcPct val="115000"/>
              </a:lnSpc>
              <a:spcBef>
                <a:spcPts val="1100"/>
              </a:spcBef>
              <a:spcAft>
                <a:spcPts val="0"/>
              </a:spcAft>
              <a:buClr>
                <a:schemeClr val="dk1"/>
              </a:buClr>
              <a:buSzPts val="1100"/>
              <a:buFont typeface="Arial"/>
              <a:buNone/>
            </a:pPr>
            <a:r>
              <a:rPr lang="es" sz="1550">
                <a:solidFill>
                  <a:schemeClr val="dk1"/>
                </a:solidFill>
                <a:highlight>
                  <a:srgbClr val="FFFFFF"/>
                </a:highlight>
                <a:latin typeface="Montserrat SemiBold"/>
                <a:ea typeface="Montserrat SemiBold"/>
                <a:cs typeface="Montserrat SemiBold"/>
                <a:sym typeface="Montserrat SemiBold"/>
              </a:rPr>
              <a:t>Cinthia Rey - Maestra de los dos sextos grados en las áreas de Lengua y Sociales</a:t>
            </a:r>
            <a:endParaRPr sz="1550">
              <a:solidFill>
                <a:schemeClr val="dk1"/>
              </a:solidFill>
              <a:highlight>
                <a:srgbClr val="FFFFFF"/>
              </a:highlight>
              <a:latin typeface="Montserrat SemiBold"/>
              <a:ea typeface="Montserrat SemiBold"/>
              <a:cs typeface="Montserrat SemiBold"/>
              <a:sym typeface="Montserrat SemiBold"/>
            </a:endParaRPr>
          </a:p>
          <a:p>
            <a:pPr indent="0" lvl="0" marL="0" marR="0" rtl="0" algn="l">
              <a:lnSpc>
                <a:spcPct val="100000"/>
              </a:lnSpc>
              <a:spcBef>
                <a:spcPts val="1100"/>
              </a:spcBef>
              <a:spcAft>
                <a:spcPts val="0"/>
              </a:spcAft>
              <a:buClr>
                <a:srgbClr val="000000"/>
              </a:buClr>
              <a:buSzPts val="1400"/>
              <a:buFont typeface="Arial"/>
              <a:buNone/>
            </a:pPr>
            <a:r>
              <a:t/>
            </a:r>
            <a:endParaRPr b="1">
              <a:solidFill>
                <a:srgbClr val="424242"/>
              </a:solidFill>
              <a:latin typeface="Archivo"/>
              <a:ea typeface="Archivo"/>
              <a:cs typeface="Archivo"/>
              <a:sym typeface="Archivo"/>
            </a:endParaRPr>
          </a:p>
        </p:txBody>
      </p:sp>
      <p:pic>
        <p:nvPicPr>
          <p:cNvPr id="4730" name="Google Shape;4730;g3a223d00461_0_4913" title="Captura de pantalla 2025-11-04 a la(s) 11.52.09 a. m..png"/>
          <p:cNvPicPr preferRelativeResize="0"/>
          <p:nvPr/>
        </p:nvPicPr>
        <p:blipFill>
          <a:blip r:embed="rId5">
            <a:alphaModFix/>
          </a:blip>
          <a:stretch>
            <a:fillRect/>
          </a:stretch>
        </p:blipFill>
        <p:spPr>
          <a:xfrm>
            <a:off x="369950" y="1310198"/>
            <a:ext cx="3817799" cy="252309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4" name="Shape 4734"/>
        <p:cNvGrpSpPr/>
        <p:nvPr/>
      </p:nvGrpSpPr>
      <p:grpSpPr>
        <a:xfrm>
          <a:off x="0" y="0"/>
          <a:ext cx="0" cy="0"/>
          <a:chOff x="0" y="0"/>
          <a:chExt cx="0" cy="0"/>
        </a:xfrm>
      </p:grpSpPr>
      <p:pic>
        <p:nvPicPr>
          <p:cNvPr id="4735" name="Google Shape;4735;g3a223d00461_0_4987"/>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pic>
        <p:nvPicPr>
          <p:cNvPr id="4736" name="Google Shape;4736;g3a223d00461_0_4987"/>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4737" name="Google Shape;4737;g3a223d00461_0_4987"/>
          <p:cNvGrpSpPr/>
          <p:nvPr/>
        </p:nvGrpSpPr>
        <p:grpSpPr>
          <a:xfrm>
            <a:off x="773078" y="2420530"/>
            <a:ext cx="119674" cy="125925"/>
            <a:chOff x="853100" y="2420550"/>
            <a:chExt cx="69000" cy="72600"/>
          </a:xfrm>
        </p:grpSpPr>
        <p:cxnSp>
          <p:nvCxnSpPr>
            <p:cNvPr id="4738" name="Google Shape;4738;g3a223d00461_0_49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739" name="Google Shape;4739;g3a223d00461_0_49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740" name="Google Shape;4740;g3a223d00461_0_4987"/>
          <p:cNvGrpSpPr/>
          <p:nvPr/>
        </p:nvGrpSpPr>
        <p:grpSpPr>
          <a:xfrm>
            <a:off x="773078" y="1876255"/>
            <a:ext cx="119674" cy="125925"/>
            <a:chOff x="853100" y="2420550"/>
            <a:chExt cx="69000" cy="72600"/>
          </a:xfrm>
        </p:grpSpPr>
        <p:cxnSp>
          <p:nvCxnSpPr>
            <p:cNvPr id="4741" name="Google Shape;4741;g3a223d00461_0_49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742" name="Google Shape;4742;g3a223d00461_0_49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743" name="Google Shape;4743;g3a223d00461_0_4987"/>
          <p:cNvGrpSpPr/>
          <p:nvPr/>
        </p:nvGrpSpPr>
        <p:grpSpPr>
          <a:xfrm>
            <a:off x="773078" y="3139755"/>
            <a:ext cx="119674" cy="125925"/>
            <a:chOff x="853100" y="2420550"/>
            <a:chExt cx="69000" cy="72600"/>
          </a:xfrm>
        </p:grpSpPr>
        <p:cxnSp>
          <p:nvCxnSpPr>
            <p:cNvPr id="4744" name="Google Shape;4744;g3a223d00461_0_49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745" name="Google Shape;4745;g3a223d00461_0_49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746" name="Google Shape;4746;g3a223d00461_0_4987"/>
          <p:cNvGrpSpPr/>
          <p:nvPr/>
        </p:nvGrpSpPr>
        <p:grpSpPr>
          <a:xfrm>
            <a:off x="773078" y="3874555"/>
            <a:ext cx="119674" cy="125925"/>
            <a:chOff x="853100" y="2420550"/>
            <a:chExt cx="69000" cy="72600"/>
          </a:xfrm>
        </p:grpSpPr>
        <p:cxnSp>
          <p:nvCxnSpPr>
            <p:cNvPr id="4747" name="Google Shape;4747;g3a223d00461_0_49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748" name="Google Shape;4748;g3a223d00461_0_49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749" name="Google Shape;4749;g3a223d00461_0_4987"/>
          <p:cNvSpPr txBox="1"/>
          <p:nvPr/>
        </p:nvSpPr>
        <p:spPr>
          <a:xfrm>
            <a:off x="633850" y="335350"/>
            <a:ext cx="4572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400">
                <a:highlight>
                  <a:srgbClr val="B7DB20"/>
                </a:highlight>
                <a:latin typeface="Archivo ExtraBold"/>
                <a:ea typeface="Archivo ExtraBold"/>
                <a:cs typeface="Archivo ExtraBold"/>
                <a:sym typeface="Archivo ExtraBold"/>
              </a:rPr>
              <a:t>Organización del trabajo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750" name="Google Shape;4750;g3a223d00461_0_4987"/>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descr="Calendar flat icon. Reminder on spiral blue icons in trendy flat style. Office agenda gradient style design, designed for web and app. Eps 10. (proporcionado por Getty Images)" id="4751" name="Google Shape;4751;g3a223d00461_0_4987"/>
          <p:cNvPicPr preferRelativeResize="0"/>
          <p:nvPr/>
        </p:nvPicPr>
        <p:blipFill>
          <a:blip r:embed="rId6">
            <a:alphaModFix/>
          </a:blip>
          <a:stretch>
            <a:fillRect/>
          </a:stretch>
        </p:blipFill>
        <p:spPr>
          <a:xfrm>
            <a:off x="5747126" y="194063"/>
            <a:ext cx="1547525" cy="1547525"/>
          </a:xfrm>
          <a:prstGeom prst="rect">
            <a:avLst/>
          </a:prstGeom>
          <a:noFill/>
          <a:ln>
            <a:noFill/>
          </a:ln>
        </p:spPr>
      </p:pic>
      <p:pic>
        <p:nvPicPr>
          <p:cNvPr id="4752" name="Google Shape;4752;g3a223d00461_0_4987" title="PHOTO-2025-11-04-12-23-06.jpg"/>
          <p:cNvPicPr preferRelativeResize="0"/>
          <p:nvPr/>
        </p:nvPicPr>
        <p:blipFill rotWithShape="1">
          <a:blip r:embed="rId7">
            <a:alphaModFix/>
          </a:blip>
          <a:srcRect b="5984" l="22131" r="49765" t="38496"/>
          <a:stretch/>
        </p:blipFill>
        <p:spPr>
          <a:xfrm rot="5400000">
            <a:off x="1085651" y="609325"/>
            <a:ext cx="3500774" cy="5186774"/>
          </a:xfrm>
          <a:prstGeom prst="rect">
            <a:avLst/>
          </a:prstGeom>
          <a:noFill/>
          <a:ln>
            <a:noFill/>
          </a:ln>
        </p:spPr>
      </p:pic>
      <p:sp>
        <p:nvSpPr>
          <p:cNvPr id="4753" name="Google Shape;4753;g3a223d00461_0_4987"/>
          <p:cNvSpPr txBox="1"/>
          <p:nvPr/>
        </p:nvSpPr>
        <p:spPr>
          <a:xfrm>
            <a:off x="5747121" y="2095700"/>
            <a:ext cx="2657100" cy="13545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sz="1900">
                <a:solidFill>
                  <a:schemeClr val="dk1"/>
                </a:solidFill>
              </a:rPr>
              <a:t>El uso de la agenda de trabajo compartida por todo el grupo.</a:t>
            </a:r>
            <a:endParaRPr b="1" sz="1900">
              <a:solidFill>
                <a:schemeClr val="dk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7" name="Shape 4757"/>
        <p:cNvGrpSpPr/>
        <p:nvPr/>
      </p:nvGrpSpPr>
      <p:grpSpPr>
        <a:xfrm>
          <a:off x="0" y="0"/>
          <a:ext cx="0" cy="0"/>
          <a:chOff x="0" y="0"/>
          <a:chExt cx="0" cy="0"/>
        </a:xfrm>
      </p:grpSpPr>
      <p:sp>
        <p:nvSpPr>
          <p:cNvPr id="4758" name="Google Shape;4758;g3a223d00461_0_5009"/>
          <p:cNvSpPr txBox="1"/>
          <p:nvPr/>
        </p:nvSpPr>
        <p:spPr>
          <a:xfrm>
            <a:off x="138475" y="1036825"/>
            <a:ext cx="7180500" cy="3660900"/>
          </a:xfrm>
          <a:prstGeom prst="rect">
            <a:avLst/>
          </a:prstGeom>
          <a:noFill/>
          <a:ln>
            <a:noFill/>
          </a:ln>
        </p:spPr>
        <p:txBody>
          <a:bodyPr anchorCtr="0" anchor="t" bIns="91425" lIns="91425" spcFirstLastPara="1" rIns="91425" wrap="square" tIns="91425">
            <a:spAutoFit/>
          </a:bodyPr>
          <a:lstStyle/>
          <a:p>
            <a:pPr indent="0" lvl="0" marL="0" rtl="0" algn="just">
              <a:spcBef>
                <a:spcPts val="1100"/>
              </a:spcBef>
              <a:spcAft>
                <a:spcPts val="0"/>
              </a:spcAft>
              <a:buClr>
                <a:schemeClr val="dk1"/>
              </a:buClr>
              <a:buSzPts val="1100"/>
              <a:buFont typeface="Arial"/>
              <a:buNone/>
            </a:pPr>
            <a:r>
              <a:rPr lang="es" sz="1800">
                <a:solidFill>
                  <a:schemeClr val="dk1"/>
                </a:solidFill>
                <a:latin typeface="Archivo Light"/>
                <a:ea typeface="Archivo Light"/>
                <a:cs typeface="Archivo Light"/>
                <a:sym typeface="Archivo Light"/>
              </a:rPr>
              <a:t>-Se trabajó la comprensión lectora y se realizaron preguntas de opinión. A su vez, se realizó un cuadro comparativo con los 4 relatos. En relación a contenido de conocimiento de la lengua: se sistematizó la cita textual.</a:t>
            </a:r>
            <a:endParaRPr sz="1800">
              <a:solidFill>
                <a:schemeClr val="dk1"/>
              </a:solidFill>
              <a:latin typeface="Archivo Light"/>
              <a:ea typeface="Archivo Light"/>
              <a:cs typeface="Archivo Light"/>
              <a:sym typeface="Archivo Light"/>
            </a:endParaRPr>
          </a:p>
          <a:p>
            <a:pPr indent="0" lvl="0" marL="0" rtl="0" algn="just">
              <a:spcBef>
                <a:spcPts val="1100"/>
              </a:spcBef>
              <a:spcAft>
                <a:spcPts val="0"/>
              </a:spcAft>
              <a:buClr>
                <a:schemeClr val="dk1"/>
              </a:buClr>
              <a:buSzPts val="1100"/>
              <a:buFont typeface="Arial"/>
              <a:buNone/>
            </a:pPr>
            <a:r>
              <a:t/>
            </a:r>
            <a:endParaRPr sz="1800">
              <a:latin typeface="Archivo Light"/>
              <a:ea typeface="Archivo Light"/>
              <a:cs typeface="Archivo Light"/>
              <a:sym typeface="Archivo Light"/>
            </a:endParaRPr>
          </a:p>
          <a:p>
            <a:pPr indent="0" lvl="0" marL="0" rtl="0" algn="just">
              <a:spcBef>
                <a:spcPts val="1100"/>
              </a:spcBef>
              <a:spcAft>
                <a:spcPts val="0"/>
              </a:spcAft>
              <a:buClr>
                <a:schemeClr val="dk1"/>
              </a:buClr>
              <a:buSzPts val="1100"/>
              <a:buFont typeface="Arial"/>
              <a:buNone/>
            </a:pPr>
            <a:r>
              <a:rPr lang="es" sz="1800">
                <a:latin typeface="Archivo Light"/>
                <a:ea typeface="Archivo Light"/>
                <a:cs typeface="Archivo Light"/>
                <a:sym typeface="Archivo Light"/>
              </a:rPr>
              <a:t>1-¨Tres Portugueses bajo un paraguas (sin contar el muerto)¨Rodolfo Walsh (papel)</a:t>
            </a:r>
            <a:endParaRPr sz="1800">
              <a:latin typeface="Archivo Light"/>
              <a:ea typeface="Archivo Light"/>
              <a:cs typeface="Archivo Light"/>
              <a:sym typeface="Archivo Light"/>
            </a:endParaRPr>
          </a:p>
          <a:p>
            <a:pPr indent="0" lvl="0" marL="0" rtl="0" algn="just">
              <a:spcBef>
                <a:spcPts val="1100"/>
              </a:spcBef>
              <a:spcAft>
                <a:spcPts val="0"/>
              </a:spcAft>
              <a:buClr>
                <a:schemeClr val="dk1"/>
              </a:buClr>
              <a:buSzPts val="1100"/>
              <a:buFont typeface="Arial"/>
              <a:buNone/>
            </a:pPr>
            <a:r>
              <a:rPr lang="es" sz="1800">
                <a:latin typeface="Archivo Light"/>
                <a:ea typeface="Archivo Light"/>
                <a:cs typeface="Archivo Light"/>
                <a:sym typeface="Archivo Light"/>
              </a:rPr>
              <a:t>2- ¨Un tapiz olvidado¨Pablo de Santis </a:t>
            </a:r>
            <a:r>
              <a:rPr lang="es" sz="1600">
                <a:latin typeface="Archivo Light"/>
                <a:ea typeface="Archivo Light"/>
                <a:cs typeface="Archivo Light"/>
                <a:sym typeface="Archivo Light"/>
              </a:rPr>
              <a:t>(pistas en papel-texto PDF</a:t>
            </a:r>
            <a:r>
              <a:rPr lang="es" sz="1800">
                <a:latin typeface="Archivo Light"/>
                <a:ea typeface="Archivo Light"/>
                <a:cs typeface="Archivo Light"/>
                <a:sym typeface="Archivo Light"/>
              </a:rPr>
              <a:t>)</a:t>
            </a:r>
            <a:endParaRPr sz="1800">
              <a:latin typeface="Archivo Light"/>
              <a:ea typeface="Archivo Light"/>
              <a:cs typeface="Archivo Light"/>
              <a:sym typeface="Archivo Light"/>
            </a:endParaRPr>
          </a:p>
          <a:p>
            <a:pPr indent="0" lvl="0" marL="0" rtl="0" algn="just">
              <a:spcBef>
                <a:spcPts val="1100"/>
              </a:spcBef>
              <a:spcAft>
                <a:spcPts val="0"/>
              </a:spcAft>
              <a:buClr>
                <a:schemeClr val="dk1"/>
              </a:buClr>
              <a:buSzPts val="1100"/>
              <a:buFont typeface="Arial"/>
              <a:buNone/>
            </a:pPr>
            <a:r>
              <a:rPr lang="es" sz="1800">
                <a:latin typeface="Archivo Light"/>
                <a:ea typeface="Archivo Light"/>
                <a:cs typeface="Archivo Light"/>
                <a:sym typeface="Archivo Light"/>
              </a:rPr>
              <a:t>3- ¨Corazón delator¨Edgar Allan Poe (Audio)</a:t>
            </a:r>
            <a:endParaRPr sz="1800">
              <a:latin typeface="Archivo Light"/>
              <a:ea typeface="Archivo Light"/>
              <a:cs typeface="Archivo Light"/>
              <a:sym typeface="Archivo Light"/>
            </a:endParaRPr>
          </a:p>
          <a:p>
            <a:pPr indent="0" lvl="0" marL="0" rtl="0" algn="just">
              <a:spcBef>
                <a:spcPts val="1100"/>
              </a:spcBef>
              <a:spcAft>
                <a:spcPts val="1100"/>
              </a:spcAft>
              <a:buClr>
                <a:schemeClr val="dk1"/>
              </a:buClr>
              <a:buSzPts val="1100"/>
              <a:buFont typeface="Arial"/>
              <a:buNone/>
            </a:pPr>
            <a:r>
              <a:rPr lang="es" sz="1800">
                <a:latin typeface="Archivo Light"/>
                <a:ea typeface="Archivo Light"/>
                <a:cs typeface="Archivo Light"/>
                <a:sym typeface="Archivo Light"/>
              </a:rPr>
              <a:t>4- ¨La pieza ausente¨ Pablo de Santis (papel)</a:t>
            </a:r>
            <a:endParaRPr sz="1300">
              <a:latin typeface="Archivo Light"/>
              <a:ea typeface="Archivo Light"/>
              <a:cs typeface="Archivo Light"/>
              <a:sym typeface="Archivo Light"/>
            </a:endParaRPr>
          </a:p>
        </p:txBody>
      </p:sp>
      <p:sp>
        <p:nvSpPr>
          <p:cNvPr id="4759" name="Google Shape;4759;g3a223d00461_0_5009"/>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Nunito ExtraBold"/>
                <a:ea typeface="Nunito ExtraBold"/>
                <a:cs typeface="Nunito ExtraBold"/>
                <a:sym typeface="Nunito ExtraBold"/>
              </a:rPr>
              <a:t>La lectura de cuentos policiales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760" name="Google Shape;4760;g3a223d00461_0_500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61" name="Google Shape;4761;g3a223d00461_0_500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Tiny Businesswomen and Businessmen Characters on Huge Pile of Documentation and Paper Documents Folders. Busy Office People Company Employees Paperwork Deadline Stress. Cartoon Vector Illustration (proporcionado por Getty Images)" id="4762" name="Google Shape;4762;g3a223d00461_0_5009"/>
          <p:cNvPicPr preferRelativeResize="0"/>
          <p:nvPr/>
        </p:nvPicPr>
        <p:blipFill>
          <a:blip r:embed="rId4">
            <a:alphaModFix/>
          </a:blip>
          <a:stretch>
            <a:fillRect/>
          </a:stretch>
        </p:blipFill>
        <p:spPr>
          <a:xfrm>
            <a:off x="6589724" y="3339125"/>
            <a:ext cx="2345902" cy="1563526"/>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66" name="Shape 4766"/>
        <p:cNvGrpSpPr/>
        <p:nvPr/>
      </p:nvGrpSpPr>
      <p:grpSpPr>
        <a:xfrm>
          <a:off x="0" y="0"/>
          <a:ext cx="0" cy="0"/>
          <a:chOff x="0" y="0"/>
          <a:chExt cx="0" cy="0"/>
        </a:xfrm>
      </p:grpSpPr>
      <p:pic>
        <p:nvPicPr>
          <p:cNvPr id="4767" name="Google Shape;4767;g3a223d00461_0_5017" title="PHOTO-2025-11-04-12-21-57.jpg"/>
          <p:cNvPicPr preferRelativeResize="0"/>
          <p:nvPr/>
        </p:nvPicPr>
        <p:blipFill rotWithShape="1">
          <a:blip r:embed="rId3">
            <a:alphaModFix/>
          </a:blip>
          <a:srcRect b="0" l="0" r="53104" t="0"/>
          <a:stretch/>
        </p:blipFill>
        <p:spPr>
          <a:xfrm rot="-5400000">
            <a:off x="1312650" y="1717663"/>
            <a:ext cx="2151024" cy="3440175"/>
          </a:xfrm>
          <a:prstGeom prst="rect">
            <a:avLst/>
          </a:prstGeom>
          <a:noFill/>
          <a:ln cap="flat" cmpd="sng" w="19050">
            <a:solidFill>
              <a:srgbClr val="1155CC"/>
            </a:solidFill>
            <a:prstDash val="solid"/>
            <a:round/>
            <a:headEnd len="sm" w="sm" type="none"/>
            <a:tailEnd len="sm" w="sm" type="none"/>
          </a:ln>
        </p:spPr>
      </p:pic>
      <p:pic>
        <p:nvPicPr>
          <p:cNvPr id="4768" name="Google Shape;4768;g3a223d00461_0_5017" title="PHOTO-2025-11-04-12-22-29.jpg"/>
          <p:cNvPicPr preferRelativeResize="0"/>
          <p:nvPr/>
        </p:nvPicPr>
        <p:blipFill rotWithShape="1">
          <a:blip r:embed="rId4">
            <a:alphaModFix/>
          </a:blip>
          <a:srcRect b="12402" l="18950" r="27228" t="13681"/>
          <a:stretch/>
        </p:blipFill>
        <p:spPr>
          <a:xfrm rot="5400000">
            <a:off x="5370251" y="161951"/>
            <a:ext cx="3370300" cy="3471699"/>
          </a:xfrm>
          <a:prstGeom prst="rect">
            <a:avLst/>
          </a:prstGeom>
          <a:noFill/>
          <a:ln cap="flat" cmpd="sng" w="19050">
            <a:solidFill>
              <a:srgbClr val="00FF00"/>
            </a:solidFill>
            <a:prstDash val="solid"/>
            <a:round/>
            <a:headEnd len="sm" w="sm" type="none"/>
            <a:tailEnd len="sm" w="sm" type="none"/>
          </a:ln>
        </p:spPr>
      </p:pic>
      <p:sp>
        <p:nvSpPr>
          <p:cNvPr id="4769" name="Google Shape;4769;g3a223d00461_0_5017"/>
          <p:cNvSpPr txBox="1"/>
          <p:nvPr/>
        </p:nvSpPr>
        <p:spPr>
          <a:xfrm>
            <a:off x="226375" y="125750"/>
            <a:ext cx="4759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rPr>
              <a:t>Conocimiento de la lengua en el proceso de lectura: </a:t>
            </a:r>
            <a:endParaRPr b="1" sz="1800">
              <a:solidFill>
                <a:schemeClr val="dk1"/>
              </a:solidFill>
              <a:highlight>
                <a:srgbClr val="B7DB20"/>
              </a:highlight>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El uso de la cita textual</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Organización de la información en un cuadro comparativo</a:t>
            </a:r>
            <a:endParaRPr sz="1800">
              <a:solidFill>
                <a:schemeClr val="dk1"/>
              </a:solidFill>
            </a:endParaRPr>
          </a:p>
          <a:p>
            <a:pPr indent="0" lvl="0" marL="457200" rtl="0" algn="l">
              <a:spcBef>
                <a:spcPts val="0"/>
              </a:spcBef>
              <a:spcAft>
                <a:spcPts val="0"/>
              </a:spcAft>
              <a:buNone/>
            </a:pPr>
            <a:r>
              <a:t/>
            </a:r>
            <a:endParaRPr sz="1800">
              <a:solidFill>
                <a:schemeClr val="dk1"/>
              </a:solidFill>
            </a:endParaRPr>
          </a:p>
        </p:txBody>
      </p:sp>
      <p:pic>
        <p:nvPicPr>
          <p:cNvPr descr="Close-up of man's hand holding pen (proporcionado por Getty Images)" id="4770" name="Google Shape;4770;g3a223d00461_0_5017"/>
          <p:cNvPicPr preferRelativeResize="0"/>
          <p:nvPr/>
        </p:nvPicPr>
        <p:blipFill rotWithShape="1">
          <a:blip r:embed="rId5">
            <a:alphaModFix/>
          </a:blip>
          <a:srcRect b="0" l="9371" r="0" t="28104"/>
          <a:stretch/>
        </p:blipFill>
        <p:spPr>
          <a:xfrm rot="2941606">
            <a:off x="6907263" y="4051706"/>
            <a:ext cx="1469497" cy="1165712"/>
          </a:xfrm>
          <a:prstGeom prst="rect">
            <a:avLst/>
          </a:prstGeom>
          <a:noFill/>
          <a:ln>
            <a:noFill/>
          </a:ln>
        </p:spPr>
      </p:pic>
      <p:sp>
        <p:nvSpPr>
          <p:cNvPr id="4771" name="Google Shape;4771;g3a223d00461_0_501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6fc220c6c6_2_17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6" name="Google Shape;626;g36fc220c6c6_2_17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627" name="Google Shape;627;g36fc220c6c6_2_178"/>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36fc220c6c6_2_178"/>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g36fc220c6c6_2_178"/>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descr="Texto, Carta&#10;&#10;El contenido generado por IA puede ser incorrecto." id="630" name="Google Shape;630;g36fc220c6c6_2_178"/>
          <p:cNvPicPr preferRelativeResize="0"/>
          <p:nvPr/>
        </p:nvPicPr>
        <p:blipFill rotWithShape="1">
          <a:blip r:embed="rId4">
            <a:alphaModFix/>
          </a:blip>
          <a:srcRect b="0" l="0" r="0" t="0"/>
          <a:stretch/>
        </p:blipFill>
        <p:spPr>
          <a:xfrm>
            <a:off x="713924" y="2767779"/>
            <a:ext cx="3411698" cy="2154485"/>
          </a:xfrm>
          <a:prstGeom prst="rect">
            <a:avLst/>
          </a:prstGeom>
          <a:noFill/>
          <a:ln>
            <a:noFill/>
          </a:ln>
        </p:spPr>
      </p:pic>
      <p:pic>
        <p:nvPicPr>
          <p:cNvPr descr="Imagen que contiene texto&#10;&#10;El contenido generado por IA puede ser incorrecto." id="631" name="Google Shape;631;g36fc220c6c6_2_178"/>
          <p:cNvPicPr preferRelativeResize="0"/>
          <p:nvPr/>
        </p:nvPicPr>
        <p:blipFill rotWithShape="1">
          <a:blip r:embed="rId5">
            <a:alphaModFix/>
          </a:blip>
          <a:srcRect b="0" l="0" r="0" t="0"/>
          <a:stretch/>
        </p:blipFill>
        <p:spPr>
          <a:xfrm>
            <a:off x="5149914" y="3455881"/>
            <a:ext cx="2655674" cy="1219386"/>
          </a:xfrm>
          <a:prstGeom prst="rect">
            <a:avLst/>
          </a:prstGeom>
          <a:noFill/>
          <a:ln>
            <a:noFill/>
          </a:ln>
        </p:spPr>
      </p:pic>
      <p:pic>
        <p:nvPicPr>
          <p:cNvPr descr="Texto&#10;&#10;El contenido generado por IA puede ser incorrecto." id="632" name="Google Shape;632;g36fc220c6c6_2_178"/>
          <p:cNvPicPr preferRelativeResize="0"/>
          <p:nvPr/>
        </p:nvPicPr>
        <p:blipFill rotWithShape="1">
          <a:blip r:embed="rId6">
            <a:alphaModFix/>
          </a:blip>
          <a:srcRect b="0" l="0" r="0" t="0"/>
          <a:stretch/>
        </p:blipFill>
        <p:spPr>
          <a:xfrm>
            <a:off x="5149930" y="717489"/>
            <a:ext cx="2491460" cy="2724378"/>
          </a:xfrm>
          <a:prstGeom prst="rect">
            <a:avLst/>
          </a:prstGeom>
          <a:noFill/>
          <a:ln>
            <a:noFill/>
          </a:ln>
        </p:spPr>
      </p:pic>
      <p:pic>
        <p:nvPicPr>
          <p:cNvPr descr="Texto&#10;&#10;El contenido generado por IA puede ser incorrecto." id="633" name="Google Shape;633;g36fc220c6c6_2_178"/>
          <p:cNvPicPr preferRelativeResize="0"/>
          <p:nvPr/>
        </p:nvPicPr>
        <p:blipFill rotWithShape="1">
          <a:blip r:embed="rId7">
            <a:alphaModFix/>
          </a:blip>
          <a:srcRect b="0" l="0" r="0" t="0"/>
          <a:stretch/>
        </p:blipFill>
        <p:spPr>
          <a:xfrm>
            <a:off x="713924" y="717503"/>
            <a:ext cx="3406670" cy="203627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5" name="Shape 4775"/>
        <p:cNvGrpSpPr/>
        <p:nvPr/>
      </p:nvGrpSpPr>
      <p:grpSpPr>
        <a:xfrm>
          <a:off x="0" y="0"/>
          <a:ext cx="0" cy="0"/>
          <a:chOff x="0" y="0"/>
          <a:chExt cx="0" cy="0"/>
        </a:xfrm>
      </p:grpSpPr>
      <p:sp>
        <p:nvSpPr>
          <p:cNvPr id="4776" name="Google Shape;4776;g3a223d00461_0_502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7" name="Google Shape;4777;g3a223d00461_0_5025" title="PHOTO-2025-11-04-12-24-56 3.jpg"/>
          <p:cNvPicPr preferRelativeResize="0"/>
          <p:nvPr/>
        </p:nvPicPr>
        <p:blipFill rotWithShape="1">
          <a:blip r:embed="rId3">
            <a:alphaModFix/>
          </a:blip>
          <a:srcRect b="35469" l="0" r="12975" t="21527"/>
          <a:stretch/>
        </p:blipFill>
        <p:spPr>
          <a:xfrm>
            <a:off x="731550" y="2228475"/>
            <a:ext cx="2913924" cy="2561198"/>
          </a:xfrm>
          <a:prstGeom prst="rect">
            <a:avLst/>
          </a:prstGeom>
          <a:noFill/>
          <a:ln>
            <a:noFill/>
          </a:ln>
        </p:spPr>
      </p:pic>
      <p:pic>
        <p:nvPicPr>
          <p:cNvPr id="4778" name="Google Shape;4778;g3a223d00461_0_5025" title="PHOTO-2025-11-04-12-24-56 4.jpg"/>
          <p:cNvPicPr preferRelativeResize="0"/>
          <p:nvPr/>
        </p:nvPicPr>
        <p:blipFill rotWithShape="1">
          <a:blip r:embed="rId4">
            <a:alphaModFix/>
          </a:blip>
          <a:srcRect b="37399" l="0" r="0" t="7898"/>
          <a:stretch/>
        </p:blipFill>
        <p:spPr>
          <a:xfrm>
            <a:off x="5098500" y="222524"/>
            <a:ext cx="3660274" cy="3561377"/>
          </a:xfrm>
          <a:prstGeom prst="rect">
            <a:avLst/>
          </a:prstGeom>
          <a:noFill/>
          <a:ln>
            <a:noFill/>
          </a:ln>
        </p:spPr>
      </p:pic>
      <p:sp>
        <p:nvSpPr>
          <p:cNvPr id="4779" name="Google Shape;4779;g3a223d00461_0_5025"/>
          <p:cNvSpPr txBox="1"/>
          <p:nvPr/>
        </p:nvSpPr>
        <p:spPr>
          <a:xfrm>
            <a:off x="245250" y="146225"/>
            <a:ext cx="4187700" cy="8004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highlight>
                  <a:srgbClr val="B7DB20"/>
                </a:highlight>
              </a:rPr>
              <a:t>Leer como escritores</a:t>
            </a:r>
            <a:r>
              <a:rPr b="1" lang="es" sz="2000">
                <a:solidFill>
                  <a:schemeClr val="dk1"/>
                </a:solidFill>
              </a:rPr>
              <a:t>: Análisis de reseñas de textos conocidos</a:t>
            </a:r>
            <a:endParaRPr b="1" sz="2000">
              <a:solidFill>
                <a:schemeClr val="dk1"/>
              </a:solidFill>
            </a:endParaRPr>
          </a:p>
        </p:txBody>
      </p:sp>
      <p:sp>
        <p:nvSpPr>
          <p:cNvPr id="4780" name="Google Shape;4780;g3a223d00461_0_5025"/>
          <p:cNvSpPr txBox="1"/>
          <p:nvPr/>
        </p:nvSpPr>
        <p:spPr>
          <a:xfrm>
            <a:off x="45750" y="1046725"/>
            <a:ext cx="4586700" cy="1446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s" sz="1600">
                <a:solidFill>
                  <a:schemeClr val="dk1"/>
                </a:solidFill>
              </a:rPr>
              <a:t>Localización y reflexión sobre la selección léxica en torno a los textos policiales.</a:t>
            </a:r>
            <a:endParaRPr sz="1600">
              <a:solidFill>
                <a:schemeClr val="dk1"/>
              </a:solidFill>
            </a:endParaRPr>
          </a:p>
          <a:p>
            <a:pPr indent="-330200" lvl="0" marL="457200" rtl="0" algn="l">
              <a:spcBef>
                <a:spcPts val="0"/>
              </a:spcBef>
              <a:spcAft>
                <a:spcPts val="0"/>
              </a:spcAft>
              <a:buClr>
                <a:schemeClr val="dk1"/>
              </a:buClr>
              <a:buSzPts val="1600"/>
              <a:buChar char="-"/>
            </a:pPr>
            <a:r>
              <a:rPr lang="es" sz="1600">
                <a:solidFill>
                  <a:schemeClr val="dk1"/>
                </a:solidFill>
              </a:rPr>
              <a:t>Escritura de ficha para sistematizar y reutilizar esa información.</a:t>
            </a:r>
            <a:endParaRPr sz="1600">
              <a:solidFill>
                <a:schemeClr val="dk1"/>
              </a:solidFill>
            </a:endParaRPr>
          </a:p>
          <a:p>
            <a:pPr indent="0" lvl="0" marL="0" rtl="0" algn="l">
              <a:spcBef>
                <a:spcPts val="0"/>
              </a:spcBef>
              <a:spcAft>
                <a:spcPts val="0"/>
              </a:spcAft>
              <a:buNone/>
            </a:pPr>
            <a:r>
              <a:t/>
            </a:r>
            <a:endParaRPr sz="1800">
              <a:solidFill>
                <a:schemeClr val="dk2"/>
              </a:solidFill>
            </a:endParaRPr>
          </a:p>
        </p:txBody>
      </p:sp>
      <p:sp>
        <p:nvSpPr>
          <p:cNvPr id="4781" name="Google Shape;4781;g3a223d00461_0_5025"/>
          <p:cNvSpPr txBox="1"/>
          <p:nvPr/>
        </p:nvSpPr>
        <p:spPr>
          <a:xfrm>
            <a:off x="4832075" y="3896875"/>
            <a:ext cx="4085400" cy="9852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s" sz="1700">
                <a:solidFill>
                  <a:schemeClr val="dk1"/>
                </a:solidFill>
              </a:rPr>
              <a:t>Contenido y organización de la información.</a:t>
            </a:r>
            <a:endParaRPr sz="1700">
              <a:solidFill>
                <a:schemeClr val="dk1"/>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5" name="Shape 4785"/>
        <p:cNvGrpSpPr/>
        <p:nvPr/>
      </p:nvGrpSpPr>
      <p:grpSpPr>
        <a:xfrm>
          <a:off x="0" y="0"/>
          <a:ext cx="0" cy="0"/>
          <a:chOff x="0" y="0"/>
          <a:chExt cx="0" cy="0"/>
        </a:xfrm>
      </p:grpSpPr>
      <p:sp>
        <p:nvSpPr>
          <p:cNvPr id="4786" name="Google Shape;4786;g3a223d00461_0_503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g3a223d00461_0_5034"/>
          <p:cNvSpPr txBox="1"/>
          <p:nvPr/>
        </p:nvSpPr>
        <p:spPr>
          <a:xfrm>
            <a:off x="245250" y="146225"/>
            <a:ext cx="4187700" cy="8004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highlight>
                  <a:srgbClr val="B7DB20"/>
                </a:highlight>
              </a:rPr>
              <a:t>Leer como escritores</a:t>
            </a:r>
            <a:r>
              <a:rPr b="1" lang="es" sz="2000">
                <a:solidFill>
                  <a:schemeClr val="dk1"/>
                </a:solidFill>
              </a:rPr>
              <a:t>: Análisis de reseñas de textos conocidos</a:t>
            </a:r>
            <a:endParaRPr b="1" sz="2000">
              <a:solidFill>
                <a:schemeClr val="dk1"/>
              </a:solidFill>
            </a:endParaRPr>
          </a:p>
        </p:txBody>
      </p:sp>
      <p:pic>
        <p:nvPicPr>
          <p:cNvPr id="4788" name="Google Shape;4788;g3a223d00461_0_5034" title="PHOTO-2025-11-04-12-23-53.jpg"/>
          <p:cNvPicPr preferRelativeResize="0"/>
          <p:nvPr/>
        </p:nvPicPr>
        <p:blipFill rotWithShape="1">
          <a:blip r:embed="rId3">
            <a:alphaModFix/>
          </a:blip>
          <a:srcRect b="14150" l="6524" r="0" t="13095"/>
          <a:stretch/>
        </p:blipFill>
        <p:spPr>
          <a:xfrm>
            <a:off x="4572000" y="377250"/>
            <a:ext cx="4229390" cy="4389002"/>
          </a:xfrm>
          <a:prstGeom prst="rect">
            <a:avLst/>
          </a:prstGeom>
          <a:noFill/>
          <a:ln>
            <a:noFill/>
          </a:ln>
        </p:spPr>
      </p:pic>
      <p:sp>
        <p:nvSpPr>
          <p:cNvPr id="4789" name="Google Shape;4789;g3a223d00461_0_5034"/>
          <p:cNvSpPr txBox="1"/>
          <p:nvPr/>
        </p:nvSpPr>
        <p:spPr>
          <a:xfrm>
            <a:off x="440150" y="1256850"/>
            <a:ext cx="36594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solidFill>
                  <a:schemeClr val="dk1"/>
                </a:solidFill>
              </a:rPr>
              <a:t>Se trabajó con el contenido de las reseñas leídas y su organización textual.</a:t>
            </a:r>
            <a:endParaRPr sz="1800">
              <a:solidFill>
                <a:schemeClr val="dk1"/>
              </a:solidFill>
            </a:endParaRPr>
          </a:p>
          <a:p>
            <a:pPr indent="0" lvl="0" marL="0" rtl="0" algn="l">
              <a:spcBef>
                <a:spcPts val="0"/>
              </a:spcBef>
              <a:spcAft>
                <a:spcPts val="0"/>
              </a:spcAft>
              <a:buNone/>
            </a:pPr>
            <a:r>
              <a:rPr lang="es" sz="1800">
                <a:solidFill>
                  <a:schemeClr val="dk1"/>
                </a:solidFill>
              </a:rPr>
              <a:t>A su vez, se analizó el vocabulario específico utilizado.</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b="1" lang="es" sz="1800">
                <a:solidFill>
                  <a:schemeClr val="dk1"/>
                </a:solidFill>
              </a:rPr>
              <a:t>Todos estos trabajos a partir de las lecturas realizadas, permitieron generar criterios para la futura producción escrita.</a:t>
            </a:r>
            <a:endParaRPr b="1" sz="1800">
              <a:solidFill>
                <a:schemeClr val="dk1"/>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3" name="Shape 4793"/>
        <p:cNvGrpSpPr/>
        <p:nvPr/>
      </p:nvGrpSpPr>
      <p:grpSpPr>
        <a:xfrm>
          <a:off x="0" y="0"/>
          <a:ext cx="0" cy="0"/>
          <a:chOff x="0" y="0"/>
          <a:chExt cx="0" cy="0"/>
        </a:xfrm>
      </p:grpSpPr>
      <p:sp>
        <p:nvSpPr>
          <p:cNvPr id="4794" name="Google Shape;4794;g3a223d00461_0_504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95" name="Google Shape;4795;g3a223d00461_0_5041" title="PHOTO-2025-11-04-12-24-56.jpg"/>
          <p:cNvPicPr preferRelativeResize="0"/>
          <p:nvPr/>
        </p:nvPicPr>
        <p:blipFill rotWithShape="1">
          <a:blip r:embed="rId3">
            <a:alphaModFix/>
          </a:blip>
          <a:srcRect b="39587" l="0" r="4223" t="30872"/>
          <a:stretch/>
        </p:blipFill>
        <p:spPr>
          <a:xfrm>
            <a:off x="157025" y="2308613"/>
            <a:ext cx="4138099" cy="2269948"/>
          </a:xfrm>
          <a:prstGeom prst="rect">
            <a:avLst/>
          </a:prstGeom>
          <a:noFill/>
          <a:ln cap="flat" cmpd="sng" w="38100">
            <a:solidFill>
              <a:srgbClr val="00FFFF"/>
            </a:solidFill>
            <a:prstDash val="solid"/>
            <a:round/>
            <a:headEnd len="sm" w="sm" type="none"/>
            <a:tailEnd len="sm" w="sm" type="none"/>
          </a:ln>
        </p:spPr>
      </p:pic>
      <p:pic>
        <p:nvPicPr>
          <p:cNvPr id="4796" name="Google Shape;4796;g3a223d00461_0_5041" title="PHOTO-2025-11-04-12-25-25.jpg"/>
          <p:cNvPicPr preferRelativeResize="0"/>
          <p:nvPr/>
        </p:nvPicPr>
        <p:blipFill rotWithShape="1">
          <a:blip r:embed="rId4">
            <a:alphaModFix/>
          </a:blip>
          <a:srcRect b="39588" l="0" r="0" t="17741"/>
          <a:stretch/>
        </p:blipFill>
        <p:spPr>
          <a:xfrm>
            <a:off x="4676175" y="1569475"/>
            <a:ext cx="4138099" cy="3140468"/>
          </a:xfrm>
          <a:prstGeom prst="rect">
            <a:avLst/>
          </a:prstGeom>
          <a:noFill/>
          <a:ln cap="flat" cmpd="sng" w="38100">
            <a:solidFill>
              <a:srgbClr val="00FF00"/>
            </a:solidFill>
            <a:prstDash val="solid"/>
            <a:round/>
            <a:headEnd len="sm" w="sm" type="none"/>
            <a:tailEnd len="sm" w="sm" type="none"/>
          </a:ln>
        </p:spPr>
      </p:pic>
      <p:sp>
        <p:nvSpPr>
          <p:cNvPr id="4797" name="Google Shape;4797;g3a223d00461_0_5041"/>
          <p:cNvSpPr txBox="1"/>
          <p:nvPr/>
        </p:nvSpPr>
        <p:spPr>
          <a:xfrm>
            <a:off x="228350" y="205400"/>
            <a:ext cx="303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400">
                <a:solidFill>
                  <a:schemeClr val="dk1"/>
                </a:solidFill>
                <a:highlight>
                  <a:srgbClr val="B7DB20"/>
                </a:highlight>
              </a:rPr>
              <a:t>El plan de escritura</a:t>
            </a:r>
            <a:endParaRPr b="1" sz="2400">
              <a:solidFill>
                <a:schemeClr val="dk1"/>
              </a:solidFill>
              <a:highlight>
                <a:srgbClr val="B7DB20"/>
              </a:highlight>
            </a:endParaRPr>
          </a:p>
        </p:txBody>
      </p:sp>
      <p:pic>
        <p:nvPicPr>
          <p:cNvPr descr="Mechanical pencil vector, Back to school filled style icon (proporcionado por Getty Images)" id="4798" name="Google Shape;4798;g3a223d00461_0_5041"/>
          <p:cNvPicPr preferRelativeResize="0"/>
          <p:nvPr/>
        </p:nvPicPr>
        <p:blipFill>
          <a:blip r:embed="rId5">
            <a:alphaModFix/>
          </a:blip>
          <a:stretch>
            <a:fillRect/>
          </a:stretch>
        </p:blipFill>
        <p:spPr>
          <a:xfrm>
            <a:off x="3199550" y="205400"/>
            <a:ext cx="852224" cy="852224"/>
          </a:xfrm>
          <a:prstGeom prst="rect">
            <a:avLst/>
          </a:prstGeom>
          <a:noFill/>
          <a:ln>
            <a:noFill/>
          </a:ln>
        </p:spPr>
      </p:pic>
      <p:sp>
        <p:nvSpPr>
          <p:cNvPr id="4799" name="Google Shape;4799;g3a223d00461_0_5041"/>
          <p:cNvSpPr txBox="1"/>
          <p:nvPr/>
        </p:nvSpPr>
        <p:spPr>
          <a:xfrm>
            <a:off x="228350" y="1438263"/>
            <a:ext cx="327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chemeClr val="dk1"/>
                </a:solidFill>
              </a:rPr>
              <a:t>Análisis del propósito de escritura y su destinatario.</a:t>
            </a:r>
            <a:endParaRPr sz="1600">
              <a:solidFill>
                <a:schemeClr val="dk1"/>
              </a:solidFill>
            </a:endParaRPr>
          </a:p>
        </p:txBody>
      </p:sp>
      <p:sp>
        <p:nvSpPr>
          <p:cNvPr id="4800" name="Google Shape;4800;g3a223d00461_0_5041"/>
          <p:cNvSpPr txBox="1"/>
          <p:nvPr/>
        </p:nvSpPr>
        <p:spPr>
          <a:xfrm>
            <a:off x="5211025" y="567925"/>
            <a:ext cx="3603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chemeClr val="dk1"/>
                </a:solidFill>
              </a:rPr>
              <a:t>Trabaja con la organización de la información en párrafos y selección léxica</a:t>
            </a:r>
            <a:endParaRPr sz="1600">
              <a:solidFill>
                <a:schemeClr val="dk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4" name="Shape 4804"/>
        <p:cNvGrpSpPr/>
        <p:nvPr/>
      </p:nvGrpSpPr>
      <p:grpSpPr>
        <a:xfrm>
          <a:off x="0" y="0"/>
          <a:ext cx="0" cy="0"/>
          <a:chOff x="0" y="0"/>
          <a:chExt cx="0" cy="0"/>
        </a:xfrm>
      </p:grpSpPr>
      <p:sp>
        <p:nvSpPr>
          <p:cNvPr id="4805" name="Google Shape;4805;g3a223d00461_0_505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6" name="Google Shape;4806;g3a223d00461_0_5051" title="PHOTO-2025-11-04-12-24-14.jpg"/>
          <p:cNvPicPr preferRelativeResize="0"/>
          <p:nvPr/>
        </p:nvPicPr>
        <p:blipFill rotWithShape="1">
          <a:blip r:embed="rId3">
            <a:alphaModFix/>
          </a:blip>
          <a:srcRect b="15247" l="4700" r="16160" t="11727"/>
          <a:stretch/>
        </p:blipFill>
        <p:spPr>
          <a:xfrm>
            <a:off x="5359375" y="267687"/>
            <a:ext cx="3571524" cy="4394424"/>
          </a:xfrm>
          <a:prstGeom prst="rect">
            <a:avLst/>
          </a:prstGeom>
          <a:noFill/>
          <a:ln>
            <a:noFill/>
          </a:ln>
        </p:spPr>
      </p:pic>
      <p:sp>
        <p:nvSpPr>
          <p:cNvPr id="4807" name="Google Shape;4807;g3a223d00461_0_5051"/>
          <p:cNvSpPr txBox="1"/>
          <p:nvPr/>
        </p:nvSpPr>
        <p:spPr>
          <a:xfrm>
            <a:off x="0" y="125750"/>
            <a:ext cx="51642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1"/>
                </a:solidFill>
                <a:highlight>
                  <a:srgbClr val="B7DB20"/>
                </a:highlight>
              </a:rPr>
              <a:t>Primeras producciones de recomendaciones</a:t>
            </a:r>
            <a:endParaRPr b="1" sz="1800">
              <a:solidFill>
                <a:schemeClr val="dk1"/>
              </a:solidFill>
              <a:highlight>
                <a:srgbClr val="B7DB20"/>
              </a:highlight>
            </a:endParaRPr>
          </a:p>
          <a:p>
            <a:pPr indent="0" lvl="0" marL="0" rtl="0" algn="l">
              <a:spcBef>
                <a:spcPts val="0"/>
              </a:spcBef>
              <a:spcAft>
                <a:spcPts val="0"/>
              </a:spcAft>
              <a:buNone/>
            </a:pPr>
            <a:r>
              <a:t/>
            </a:r>
            <a:endParaRPr sz="1600">
              <a:solidFill>
                <a:schemeClr val="dk1"/>
              </a:solidFill>
              <a:highlight>
                <a:schemeClr val="lt1"/>
              </a:highlight>
            </a:endParaRPr>
          </a:p>
          <a:p>
            <a:pPr indent="0" lvl="0" marL="0" rtl="0" algn="l">
              <a:spcBef>
                <a:spcPts val="0"/>
              </a:spcBef>
              <a:spcAft>
                <a:spcPts val="0"/>
              </a:spcAft>
              <a:buNone/>
            </a:pPr>
            <a:r>
              <a:rPr lang="es" sz="1600">
                <a:solidFill>
                  <a:schemeClr val="dk1"/>
                </a:solidFill>
                <a:highlight>
                  <a:schemeClr val="lt1"/>
                </a:highlight>
              </a:rPr>
              <a:t>Muchos alumnos explicitaron los subtemas en los que estaba organizado el texto. Otros, los párrafos en los que organizaron esa misma información.</a:t>
            </a:r>
            <a:endParaRPr sz="1600">
              <a:solidFill>
                <a:schemeClr val="dk1"/>
              </a:solidFill>
              <a:highlight>
                <a:schemeClr val="lt1"/>
              </a:highlight>
            </a:endParaRPr>
          </a:p>
        </p:txBody>
      </p:sp>
      <p:pic>
        <p:nvPicPr>
          <p:cNvPr id="4808" name="Google Shape;4808;g3a223d00461_0_5051" title="PHOTO-2025-11-04-12-24-15 2.jpg"/>
          <p:cNvPicPr preferRelativeResize="0"/>
          <p:nvPr/>
        </p:nvPicPr>
        <p:blipFill rotWithShape="1">
          <a:blip r:embed="rId4">
            <a:alphaModFix/>
          </a:blip>
          <a:srcRect b="10887" l="5344" r="35007" t="4316"/>
          <a:stretch/>
        </p:blipFill>
        <p:spPr>
          <a:xfrm rot="-5400000">
            <a:off x="873231" y="1469705"/>
            <a:ext cx="3107800" cy="3313701"/>
          </a:xfrm>
          <a:prstGeom prst="rect">
            <a:avLst/>
          </a:prstGeom>
          <a:noFill/>
          <a:ln>
            <a:noFill/>
          </a:ln>
        </p:spPr>
      </p:pic>
      <p:sp>
        <p:nvSpPr>
          <p:cNvPr id="4809" name="Google Shape;4809;g3a223d00461_0_5051"/>
          <p:cNvSpPr/>
          <p:nvPr/>
        </p:nvSpPr>
        <p:spPr>
          <a:xfrm>
            <a:off x="716825" y="2288800"/>
            <a:ext cx="603600" cy="352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0" name="Google Shape;4810;g3a223d00461_0_5051"/>
          <p:cNvSpPr/>
          <p:nvPr/>
        </p:nvSpPr>
        <p:spPr>
          <a:xfrm>
            <a:off x="716825" y="3862250"/>
            <a:ext cx="767100" cy="451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1" name="Google Shape;4811;g3a223d00461_0_5051"/>
          <p:cNvSpPr/>
          <p:nvPr/>
        </p:nvSpPr>
        <p:spPr>
          <a:xfrm>
            <a:off x="5283950" y="470388"/>
            <a:ext cx="1534200" cy="3003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2" name="Google Shape;4812;g3a223d00461_0_5051"/>
          <p:cNvSpPr/>
          <p:nvPr/>
        </p:nvSpPr>
        <p:spPr>
          <a:xfrm>
            <a:off x="5359375" y="1427638"/>
            <a:ext cx="3508800" cy="352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3" name="Google Shape;4813;g3a223d00461_0_5051"/>
          <p:cNvSpPr/>
          <p:nvPr/>
        </p:nvSpPr>
        <p:spPr>
          <a:xfrm>
            <a:off x="5283950" y="3199193"/>
            <a:ext cx="1634700" cy="451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7" name="Shape 4817"/>
        <p:cNvGrpSpPr/>
        <p:nvPr/>
      </p:nvGrpSpPr>
      <p:grpSpPr>
        <a:xfrm>
          <a:off x="0" y="0"/>
          <a:ext cx="0" cy="0"/>
          <a:chOff x="0" y="0"/>
          <a:chExt cx="0" cy="0"/>
        </a:xfrm>
      </p:grpSpPr>
      <p:pic>
        <p:nvPicPr>
          <p:cNvPr id="4818" name="Google Shape;4818;g3a223d00461_0_5063"/>
          <p:cNvPicPr preferRelativeResize="0"/>
          <p:nvPr/>
        </p:nvPicPr>
        <p:blipFill rotWithShape="1">
          <a:blip r:embed="rId3">
            <a:alphaModFix/>
          </a:blip>
          <a:srcRect b="0" l="0" r="0" t="0"/>
          <a:stretch/>
        </p:blipFill>
        <p:spPr>
          <a:xfrm>
            <a:off x="-46625" y="1196375"/>
            <a:ext cx="1261814" cy="311763"/>
          </a:xfrm>
          <a:prstGeom prst="rect">
            <a:avLst/>
          </a:prstGeom>
          <a:noFill/>
          <a:ln>
            <a:noFill/>
          </a:ln>
        </p:spPr>
      </p:pic>
      <p:sp>
        <p:nvSpPr>
          <p:cNvPr id="4819" name="Google Shape;4819;g3a223d00461_0_5063"/>
          <p:cNvSpPr txBox="1"/>
          <p:nvPr/>
        </p:nvSpPr>
        <p:spPr>
          <a:xfrm>
            <a:off x="364875" y="1628750"/>
            <a:ext cx="3659400" cy="254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Por el momento, estas primeras escrituras han pasado por una revisión de la docente.</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En esta instancia, la docente ha observado:</a:t>
            </a:r>
            <a:endParaRPr sz="1500">
              <a:latin typeface="Archivo Light"/>
              <a:ea typeface="Archivo Light"/>
              <a:cs typeface="Archivo Light"/>
              <a:sym typeface="Archivo Light"/>
            </a:endParaRPr>
          </a:p>
          <a:p>
            <a:pPr indent="-323850" lvl="0" marL="457200" marR="0" rtl="0" algn="just">
              <a:lnSpc>
                <a:spcPct val="100000"/>
              </a:lnSpc>
              <a:spcBef>
                <a:spcPts val="1100"/>
              </a:spcBef>
              <a:spcAft>
                <a:spcPts val="0"/>
              </a:spcAft>
              <a:buSzPts val="1500"/>
              <a:buFont typeface="Archivo Light"/>
              <a:buChar char="-"/>
            </a:pPr>
            <a:r>
              <a:rPr lang="es" sz="1500">
                <a:latin typeface="Archivo Light"/>
                <a:ea typeface="Archivo Light"/>
                <a:cs typeface="Archivo Light"/>
                <a:sym typeface="Archivo Light"/>
              </a:rPr>
              <a:t>La organización textual,</a:t>
            </a:r>
            <a:endParaRPr sz="1500">
              <a:latin typeface="Archivo Light"/>
              <a:ea typeface="Archivo Light"/>
              <a:cs typeface="Archivo Light"/>
              <a:sym typeface="Archivo Light"/>
            </a:endParaRPr>
          </a:p>
          <a:p>
            <a:pPr indent="-323850" lvl="0" marL="457200" marR="0" rtl="0" algn="just">
              <a:lnSpc>
                <a:spcPct val="100000"/>
              </a:lnSpc>
              <a:spcBef>
                <a:spcPts val="0"/>
              </a:spcBef>
              <a:spcAft>
                <a:spcPts val="0"/>
              </a:spcAft>
              <a:buSzPts val="1500"/>
              <a:buFont typeface="Archivo Light"/>
              <a:buChar char="-"/>
            </a:pPr>
            <a:r>
              <a:rPr lang="es" sz="1500">
                <a:latin typeface="Archivo Light"/>
                <a:ea typeface="Archivo Light"/>
                <a:cs typeface="Archivo Light"/>
                <a:sym typeface="Archivo Light"/>
              </a:rPr>
              <a:t>el contenido,</a:t>
            </a:r>
            <a:endParaRPr sz="1500">
              <a:latin typeface="Archivo Light"/>
              <a:ea typeface="Archivo Light"/>
              <a:cs typeface="Archivo Light"/>
              <a:sym typeface="Archivo Light"/>
            </a:endParaRPr>
          </a:p>
          <a:p>
            <a:pPr indent="-323850" lvl="0" marL="457200" marR="0" rtl="0" algn="just">
              <a:lnSpc>
                <a:spcPct val="100000"/>
              </a:lnSpc>
              <a:spcBef>
                <a:spcPts val="0"/>
              </a:spcBef>
              <a:spcAft>
                <a:spcPts val="0"/>
              </a:spcAft>
              <a:buSzPts val="1500"/>
              <a:buFont typeface="Archivo Light"/>
              <a:buChar char="-"/>
            </a:pPr>
            <a:r>
              <a:rPr lang="es" sz="1500">
                <a:latin typeface="Archivo Light"/>
                <a:ea typeface="Archivo Light"/>
                <a:cs typeface="Archivo Light"/>
                <a:sym typeface="Archivo Light"/>
              </a:rPr>
              <a:t>la utilización de adjetivos variados,</a:t>
            </a:r>
            <a:endParaRPr sz="1500">
              <a:latin typeface="Archivo Light"/>
              <a:ea typeface="Archivo Light"/>
              <a:cs typeface="Archivo Light"/>
              <a:sym typeface="Archivo Light"/>
            </a:endParaRPr>
          </a:p>
          <a:p>
            <a:pPr indent="-323850" lvl="0" marL="457200" marR="0" rtl="0" algn="just">
              <a:lnSpc>
                <a:spcPct val="100000"/>
              </a:lnSpc>
              <a:spcBef>
                <a:spcPts val="0"/>
              </a:spcBef>
              <a:spcAft>
                <a:spcPts val="0"/>
              </a:spcAft>
              <a:buSzPts val="1500"/>
              <a:buFont typeface="Archivo Light"/>
              <a:buChar char="-"/>
            </a:pPr>
            <a:r>
              <a:rPr lang="es" sz="1500">
                <a:latin typeface="Archivo Light"/>
                <a:ea typeface="Archivo Light"/>
                <a:cs typeface="Archivo Light"/>
                <a:sym typeface="Archivo Light"/>
              </a:rPr>
              <a:t>el uso de vocabulario específico.</a:t>
            </a:r>
            <a:endParaRPr sz="1500">
              <a:latin typeface="Archivo Light"/>
              <a:ea typeface="Archivo Light"/>
              <a:cs typeface="Archivo Light"/>
              <a:sym typeface="Archivo Light"/>
            </a:endParaRPr>
          </a:p>
        </p:txBody>
      </p:sp>
      <p:sp>
        <p:nvSpPr>
          <p:cNvPr id="4820" name="Google Shape;4820;g3a223d00461_0_5063"/>
          <p:cNvSpPr txBox="1"/>
          <p:nvPr/>
        </p:nvSpPr>
        <p:spPr>
          <a:xfrm>
            <a:off x="100800" y="401675"/>
            <a:ext cx="5080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Nunito ExtraBold"/>
                <a:ea typeface="Nunito ExtraBold"/>
                <a:cs typeface="Nunito ExtraBold"/>
                <a:sym typeface="Nunito ExtraBold"/>
              </a:rPr>
              <a:t>Etapa 4 - Revisión de la escritura</a:t>
            </a:r>
            <a:endParaRPr b="0" i="0" sz="21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821" name="Google Shape;4821;g3a223d00461_0_506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22" name="Google Shape;4822;g3a223d00461_0_5063"/>
          <p:cNvGrpSpPr/>
          <p:nvPr/>
        </p:nvGrpSpPr>
        <p:grpSpPr>
          <a:xfrm>
            <a:off x="-302993" y="4317805"/>
            <a:ext cx="2799007" cy="584818"/>
            <a:chOff x="-302993" y="4101830"/>
            <a:chExt cx="2799007" cy="584818"/>
          </a:xfrm>
        </p:grpSpPr>
        <p:grpSp>
          <p:nvGrpSpPr>
            <p:cNvPr id="4823" name="Google Shape;4823;g3a223d00461_0_5063"/>
            <p:cNvGrpSpPr/>
            <p:nvPr/>
          </p:nvGrpSpPr>
          <p:grpSpPr>
            <a:xfrm rot="5400000">
              <a:off x="1363571" y="3554205"/>
              <a:ext cx="584818" cy="1680068"/>
              <a:chOff x="2405075" y="2171775"/>
              <a:chExt cx="633400" cy="1900100"/>
            </a:xfrm>
          </p:grpSpPr>
          <p:cxnSp>
            <p:nvCxnSpPr>
              <p:cNvPr id="4824" name="Google Shape;4824;g3a223d00461_0_506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25" name="Google Shape;4825;g3a223d00461_0_506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26" name="Google Shape;4826;g3a223d00461_0_506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27" name="Google Shape;4827;g3a223d00461_0_506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28" name="Google Shape;4828;g3a223d00461_0_506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29" name="Google Shape;4829;g3a223d00461_0_506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30" name="Google Shape;4830;g3a223d00461_0_506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31" name="Google Shape;4831;g3a223d00461_0_506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32" name="Google Shape;4832;g3a223d00461_0_506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33" name="Google Shape;4833;g3a223d00461_0_50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34" name="Google Shape;4834;g3a223d00461_0_50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35" name="Google Shape;4835;g3a223d00461_0_506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36" name="Google Shape;4836;g3a223d00461_0_506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37" name="Google Shape;4837;g3a223d00461_0_506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38" name="Google Shape;4838;g3a223d00461_0_506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839" name="Google Shape;4839;g3a223d00461_0_5063"/>
            <p:cNvGrpSpPr/>
            <p:nvPr/>
          </p:nvGrpSpPr>
          <p:grpSpPr>
            <a:xfrm rot="5400000">
              <a:off x="244632" y="3554205"/>
              <a:ext cx="584818" cy="1680068"/>
              <a:chOff x="2405075" y="2171775"/>
              <a:chExt cx="633400" cy="1900100"/>
            </a:xfrm>
          </p:grpSpPr>
          <p:cxnSp>
            <p:nvCxnSpPr>
              <p:cNvPr id="4840" name="Google Shape;4840;g3a223d00461_0_506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41" name="Google Shape;4841;g3a223d00461_0_506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42" name="Google Shape;4842;g3a223d00461_0_506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43" name="Google Shape;4843;g3a223d00461_0_506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44" name="Google Shape;4844;g3a223d00461_0_506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45" name="Google Shape;4845;g3a223d00461_0_506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46" name="Google Shape;4846;g3a223d00461_0_506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47" name="Google Shape;4847;g3a223d00461_0_506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48" name="Google Shape;4848;g3a223d00461_0_506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49" name="Google Shape;4849;g3a223d00461_0_50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50" name="Google Shape;4850;g3a223d00461_0_50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51" name="Google Shape;4851;g3a223d00461_0_506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52" name="Google Shape;4852;g3a223d00461_0_506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53" name="Google Shape;4853;g3a223d00461_0_506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54" name="Google Shape;4854;g3a223d00461_0_506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855" name="Google Shape;4855;g3a223d00461_0_5063"/>
          <p:cNvPicPr preferRelativeResize="0"/>
          <p:nvPr/>
        </p:nvPicPr>
        <p:blipFill rotWithShape="1">
          <a:blip r:embed="rId4">
            <a:alphaModFix/>
          </a:blip>
          <a:srcRect b="0" l="0" r="0" t="0"/>
          <a:stretch/>
        </p:blipFill>
        <p:spPr>
          <a:xfrm>
            <a:off x="7019700" y="195225"/>
            <a:ext cx="1460676" cy="206450"/>
          </a:xfrm>
          <a:prstGeom prst="rect">
            <a:avLst/>
          </a:prstGeom>
          <a:noFill/>
          <a:ln>
            <a:noFill/>
          </a:ln>
        </p:spPr>
      </p:pic>
      <p:pic>
        <p:nvPicPr>
          <p:cNvPr descr="Hand holding magnifying glass over paper  Color  Illustrator Ver. 3  Layered    ' Look closely  ' Read the fine print (proporcionado por Getty Images)" id="4856" name="Google Shape;4856;g3a223d00461_0_5063"/>
          <p:cNvPicPr preferRelativeResize="0"/>
          <p:nvPr/>
        </p:nvPicPr>
        <p:blipFill>
          <a:blip r:embed="rId5">
            <a:alphaModFix/>
          </a:blip>
          <a:stretch>
            <a:fillRect/>
          </a:stretch>
        </p:blipFill>
        <p:spPr>
          <a:xfrm>
            <a:off x="7683324" y="3465508"/>
            <a:ext cx="1460675" cy="1437143"/>
          </a:xfrm>
          <a:prstGeom prst="rect">
            <a:avLst/>
          </a:prstGeom>
          <a:noFill/>
          <a:ln>
            <a:noFill/>
          </a:ln>
        </p:spPr>
      </p:pic>
      <p:pic>
        <p:nvPicPr>
          <p:cNvPr id="4857" name="Google Shape;4857;g3a223d00461_0_5063" title="PHOTO-2025-11-04-12-24-15 4.jpg"/>
          <p:cNvPicPr preferRelativeResize="0"/>
          <p:nvPr/>
        </p:nvPicPr>
        <p:blipFill rotWithShape="1">
          <a:blip r:embed="rId6">
            <a:alphaModFix/>
          </a:blip>
          <a:srcRect b="17639" l="21636" r="13234" t="15110"/>
          <a:stretch/>
        </p:blipFill>
        <p:spPr>
          <a:xfrm rot="432361">
            <a:off x="4911525" y="475589"/>
            <a:ext cx="2869073" cy="3950282"/>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61" name="Shape 4861"/>
        <p:cNvGrpSpPr/>
        <p:nvPr/>
      </p:nvGrpSpPr>
      <p:grpSpPr>
        <a:xfrm>
          <a:off x="0" y="0"/>
          <a:ext cx="0" cy="0"/>
          <a:chOff x="0" y="0"/>
          <a:chExt cx="0" cy="0"/>
        </a:xfrm>
      </p:grpSpPr>
      <p:pic>
        <p:nvPicPr>
          <p:cNvPr id="4862" name="Google Shape;4862;g3a223d00461_0_510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4863" name="Google Shape;4863;g3a223d00461_0_5106"/>
          <p:cNvSpPr txBox="1"/>
          <p:nvPr/>
        </p:nvSpPr>
        <p:spPr>
          <a:xfrm>
            <a:off x="930080" y="1693825"/>
            <a:ext cx="7089600" cy="2401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1" lang="es" sz="1800">
                <a:solidFill>
                  <a:schemeClr val="dk1"/>
                </a:solidFill>
                <a:latin typeface="Archivo"/>
                <a:ea typeface="Archivo"/>
                <a:cs typeface="Archivo"/>
                <a:sym typeface="Archivo"/>
              </a:rPr>
              <a:t>Imaginen que son el o la docente que recibirá a este grupo en el 2026. Luego de haber escuchado el relato de la compañera y de leer este fragmento de la memoria didáctica piensen:</a:t>
            </a:r>
            <a:endParaRPr b="1" sz="1800">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sz="1800">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lang="es" sz="1800">
                <a:solidFill>
                  <a:schemeClr val="dk1"/>
                </a:solidFill>
                <a:latin typeface="Archivo"/>
                <a:ea typeface="Archivo"/>
                <a:cs typeface="Archivo"/>
                <a:sym typeface="Archivo"/>
              </a:rPr>
              <a:t>¿Qué prácticas o modalidades de escritura profundizarían?</a:t>
            </a:r>
            <a:endParaRPr b="1" sz="1800">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sz="1800">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lang="es" sz="1800">
                <a:solidFill>
                  <a:schemeClr val="dk1"/>
                </a:solidFill>
                <a:latin typeface="Archivo"/>
                <a:ea typeface="Archivo"/>
                <a:cs typeface="Archivo"/>
                <a:sym typeface="Archivo"/>
              </a:rPr>
              <a:t>¿Qué prácticas o modalidades de escritura incorporarían para lograr una progresión en los aprendizajes</a:t>
            </a:r>
            <a:r>
              <a:rPr b="1" lang="es" sz="1300">
                <a:solidFill>
                  <a:schemeClr val="dk1"/>
                </a:solidFill>
                <a:latin typeface="Archivo"/>
                <a:ea typeface="Archivo"/>
                <a:cs typeface="Archivo"/>
                <a:sym typeface="Archivo"/>
              </a:rPr>
              <a:t>?</a:t>
            </a:r>
            <a:endParaRPr b="0" i="0" sz="1300" u="none" cap="none" strike="noStrike">
              <a:solidFill>
                <a:srgbClr val="000000"/>
              </a:solidFill>
              <a:latin typeface="Archivo Light"/>
              <a:ea typeface="Archivo Light"/>
              <a:cs typeface="Archivo Light"/>
              <a:sym typeface="Archivo Light"/>
            </a:endParaRPr>
          </a:p>
        </p:txBody>
      </p:sp>
      <p:grpSp>
        <p:nvGrpSpPr>
          <p:cNvPr id="4864" name="Google Shape;4864;g3a223d00461_0_5106"/>
          <p:cNvGrpSpPr/>
          <p:nvPr/>
        </p:nvGrpSpPr>
        <p:grpSpPr>
          <a:xfrm>
            <a:off x="717888" y="2977930"/>
            <a:ext cx="133943" cy="125925"/>
            <a:chOff x="853100" y="2420550"/>
            <a:chExt cx="69000" cy="72600"/>
          </a:xfrm>
        </p:grpSpPr>
        <p:cxnSp>
          <p:nvCxnSpPr>
            <p:cNvPr id="4865" name="Google Shape;4865;g3a223d00461_0_510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866" name="Google Shape;4866;g3a223d00461_0_510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867" name="Google Shape;4867;g3a223d00461_0_5106"/>
          <p:cNvGrpSpPr/>
          <p:nvPr/>
        </p:nvGrpSpPr>
        <p:grpSpPr>
          <a:xfrm>
            <a:off x="717888" y="3579130"/>
            <a:ext cx="133943" cy="125925"/>
            <a:chOff x="853100" y="2420550"/>
            <a:chExt cx="69000" cy="72600"/>
          </a:xfrm>
        </p:grpSpPr>
        <p:cxnSp>
          <p:nvCxnSpPr>
            <p:cNvPr id="4868" name="Google Shape;4868;g3a223d00461_0_510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869" name="Google Shape;4869;g3a223d00461_0_510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870" name="Google Shape;4870;g3a223d00461_0_5106"/>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300">
                <a:highlight>
                  <a:srgbClr val="B7DB20"/>
                </a:highlight>
                <a:latin typeface="Nunito ExtraBold"/>
                <a:ea typeface="Nunito ExtraBold"/>
                <a:cs typeface="Nunito ExtraBold"/>
                <a:sym typeface="Nunito ExtraBold"/>
              </a:rPr>
              <a:t>Momento de intercambio</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871" name="Google Shape;4871;g3a223d00461_0_510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2" name="Google Shape;4872;g3a223d00461_0_5106"/>
          <p:cNvGrpSpPr/>
          <p:nvPr/>
        </p:nvGrpSpPr>
        <p:grpSpPr>
          <a:xfrm>
            <a:off x="-1295292" y="4317798"/>
            <a:ext cx="3132649" cy="584818"/>
            <a:chOff x="-302993" y="4101830"/>
            <a:chExt cx="2799007" cy="584818"/>
          </a:xfrm>
        </p:grpSpPr>
        <p:grpSp>
          <p:nvGrpSpPr>
            <p:cNvPr id="4873" name="Google Shape;4873;g3a223d00461_0_5106"/>
            <p:cNvGrpSpPr/>
            <p:nvPr/>
          </p:nvGrpSpPr>
          <p:grpSpPr>
            <a:xfrm rot="5400000">
              <a:off x="1363571" y="3554205"/>
              <a:ext cx="584818" cy="1680068"/>
              <a:chOff x="2405075" y="2171775"/>
              <a:chExt cx="633400" cy="1900100"/>
            </a:xfrm>
          </p:grpSpPr>
          <p:cxnSp>
            <p:nvCxnSpPr>
              <p:cNvPr id="4874" name="Google Shape;4874;g3a223d00461_0_510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5" name="Google Shape;4875;g3a223d00461_0_510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6" name="Google Shape;4876;g3a223d00461_0_510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7" name="Google Shape;4877;g3a223d00461_0_510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8" name="Google Shape;4878;g3a223d00461_0_510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9" name="Google Shape;4879;g3a223d00461_0_510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80" name="Google Shape;4880;g3a223d00461_0_510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81" name="Google Shape;4881;g3a223d00461_0_510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82" name="Google Shape;4882;g3a223d00461_0_510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83" name="Google Shape;4883;g3a223d00461_0_51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84" name="Google Shape;4884;g3a223d00461_0_51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85" name="Google Shape;4885;g3a223d00461_0_510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86" name="Google Shape;4886;g3a223d00461_0_510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87" name="Google Shape;4887;g3a223d00461_0_510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88" name="Google Shape;4888;g3a223d00461_0_510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889" name="Google Shape;4889;g3a223d00461_0_5106"/>
            <p:cNvGrpSpPr/>
            <p:nvPr/>
          </p:nvGrpSpPr>
          <p:grpSpPr>
            <a:xfrm rot="5400000">
              <a:off x="244632" y="3554205"/>
              <a:ext cx="584818" cy="1680068"/>
              <a:chOff x="2405075" y="2171775"/>
              <a:chExt cx="633400" cy="1900100"/>
            </a:xfrm>
          </p:grpSpPr>
          <p:cxnSp>
            <p:nvCxnSpPr>
              <p:cNvPr id="4890" name="Google Shape;4890;g3a223d00461_0_510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1" name="Google Shape;4891;g3a223d00461_0_510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2" name="Google Shape;4892;g3a223d00461_0_510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3" name="Google Shape;4893;g3a223d00461_0_510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4" name="Google Shape;4894;g3a223d00461_0_510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5" name="Google Shape;4895;g3a223d00461_0_510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96" name="Google Shape;4896;g3a223d00461_0_510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97" name="Google Shape;4897;g3a223d00461_0_510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98" name="Google Shape;4898;g3a223d00461_0_510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99" name="Google Shape;4899;g3a223d00461_0_51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00" name="Google Shape;4900;g3a223d00461_0_51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01" name="Google Shape;4901;g3a223d00461_0_510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02" name="Google Shape;4902;g3a223d00461_0_510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03" name="Google Shape;4903;g3a223d00461_0_510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04" name="Google Shape;4904;g3a223d00461_0_510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905" name="Google Shape;4905;g3a223d00461_0_510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Business background with people and lamp ide (proporcionado por Getty Images)" id="4906" name="Google Shape;4906;g3a223d00461_0_5106"/>
          <p:cNvPicPr preferRelativeResize="0"/>
          <p:nvPr/>
        </p:nvPicPr>
        <p:blipFill>
          <a:blip r:embed="rId5">
            <a:alphaModFix/>
          </a:blip>
          <a:stretch>
            <a:fillRect/>
          </a:stretch>
        </p:blipFill>
        <p:spPr>
          <a:xfrm>
            <a:off x="4571993" y="187525"/>
            <a:ext cx="1928074" cy="15063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910" name="Shape 4910"/>
        <p:cNvGrpSpPr/>
        <p:nvPr/>
      </p:nvGrpSpPr>
      <p:grpSpPr>
        <a:xfrm>
          <a:off x="0" y="0"/>
          <a:ext cx="0" cy="0"/>
          <a:chOff x="0" y="0"/>
          <a:chExt cx="0" cy="0"/>
        </a:xfrm>
      </p:grpSpPr>
      <p:pic>
        <p:nvPicPr>
          <p:cNvPr id="4911" name="Google Shape;4911;g3a223d00461_0_5154"/>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912" name="Google Shape;4912;g3a223d00461_0_5154"/>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4913" name="Google Shape;4913;g3a223d00461_0_5154"/>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4914" name="Google Shape;4914;g3a223d00461_0_5154"/>
          <p:cNvGrpSpPr/>
          <p:nvPr/>
        </p:nvGrpSpPr>
        <p:grpSpPr>
          <a:xfrm>
            <a:off x="5593901" y="630949"/>
            <a:ext cx="3189350" cy="1336365"/>
            <a:chOff x="5974609" y="421177"/>
            <a:chExt cx="3189350" cy="1336365"/>
          </a:xfrm>
        </p:grpSpPr>
        <p:grpSp>
          <p:nvGrpSpPr>
            <p:cNvPr id="4915" name="Google Shape;4915;g3a223d00461_0_5154"/>
            <p:cNvGrpSpPr/>
            <p:nvPr/>
          </p:nvGrpSpPr>
          <p:grpSpPr>
            <a:xfrm rot="5400000">
              <a:off x="7873551" y="-202767"/>
              <a:ext cx="666463" cy="1914351"/>
              <a:chOff x="2405075" y="2171775"/>
              <a:chExt cx="633400" cy="1900100"/>
            </a:xfrm>
          </p:grpSpPr>
          <p:cxnSp>
            <p:nvCxnSpPr>
              <p:cNvPr id="4916" name="Google Shape;4916;g3a223d00461_0_515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17" name="Google Shape;4917;g3a223d00461_0_515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18" name="Google Shape;4918;g3a223d00461_0_515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19" name="Google Shape;4919;g3a223d00461_0_515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20" name="Google Shape;4920;g3a223d00461_0_515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21" name="Google Shape;4921;g3a223d00461_0_515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922" name="Google Shape;4922;g3a223d00461_0_515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923" name="Google Shape;4923;g3a223d00461_0_515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24" name="Google Shape;4924;g3a223d00461_0_515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925" name="Google Shape;4925;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26" name="Google Shape;4926;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27" name="Google Shape;4927;g3a223d00461_0_515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28" name="Google Shape;4928;g3a223d00461_0_515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929" name="Google Shape;4929;g3a223d00461_0_515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930" name="Google Shape;4930;g3a223d00461_0_515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931" name="Google Shape;4931;g3a223d00461_0_5154"/>
            <p:cNvGrpSpPr/>
            <p:nvPr/>
          </p:nvGrpSpPr>
          <p:grpSpPr>
            <a:xfrm rot="5400000">
              <a:off x="7873551" y="467135"/>
              <a:ext cx="666463" cy="1914351"/>
              <a:chOff x="2405075" y="2171775"/>
              <a:chExt cx="633400" cy="1900100"/>
            </a:xfrm>
          </p:grpSpPr>
          <p:cxnSp>
            <p:nvCxnSpPr>
              <p:cNvPr id="4932" name="Google Shape;4932;g3a223d00461_0_515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33" name="Google Shape;4933;g3a223d00461_0_515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34" name="Google Shape;4934;g3a223d00461_0_515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35" name="Google Shape;4935;g3a223d00461_0_515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36" name="Google Shape;4936;g3a223d00461_0_515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37" name="Google Shape;4937;g3a223d00461_0_515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938" name="Google Shape;4938;g3a223d00461_0_515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939" name="Google Shape;4939;g3a223d00461_0_515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40" name="Google Shape;4940;g3a223d00461_0_515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941" name="Google Shape;4941;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42" name="Google Shape;4942;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43" name="Google Shape;4943;g3a223d00461_0_515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44" name="Google Shape;4944;g3a223d00461_0_515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945" name="Google Shape;4945;g3a223d00461_0_515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946" name="Google Shape;4946;g3a223d00461_0_515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947" name="Google Shape;4947;g3a223d00461_0_5154"/>
            <p:cNvGrpSpPr/>
            <p:nvPr/>
          </p:nvGrpSpPr>
          <p:grpSpPr>
            <a:xfrm rot="5400000">
              <a:off x="6598552" y="-202767"/>
              <a:ext cx="666463" cy="1914351"/>
              <a:chOff x="2405075" y="2171775"/>
              <a:chExt cx="633400" cy="1900100"/>
            </a:xfrm>
          </p:grpSpPr>
          <p:cxnSp>
            <p:nvCxnSpPr>
              <p:cNvPr id="4948" name="Google Shape;4948;g3a223d00461_0_515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49" name="Google Shape;4949;g3a223d00461_0_515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50" name="Google Shape;4950;g3a223d00461_0_515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51" name="Google Shape;4951;g3a223d00461_0_515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52" name="Google Shape;4952;g3a223d00461_0_515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53" name="Google Shape;4953;g3a223d00461_0_515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954" name="Google Shape;4954;g3a223d00461_0_515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955" name="Google Shape;4955;g3a223d00461_0_515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56" name="Google Shape;4956;g3a223d00461_0_515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957" name="Google Shape;4957;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58" name="Google Shape;4958;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59" name="Google Shape;4959;g3a223d00461_0_515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60" name="Google Shape;4960;g3a223d00461_0_515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961" name="Google Shape;4961;g3a223d00461_0_515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962" name="Google Shape;4962;g3a223d00461_0_515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963" name="Google Shape;4963;g3a223d00461_0_5154"/>
            <p:cNvGrpSpPr/>
            <p:nvPr/>
          </p:nvGrpSpPr>
          <p:grpSpPr>
            <a:xfrm rot="5400000">
              <a:off x="6598552" y="467135"/>
              <a:ext cx="666463" cy="1914351"/>
              <a:chOff x="2405075" y="2171775"/>
              <a:chExt cx="633400" cy="1900100"/>
            </a:xfrm>
          </p:grpSpPr>
          <p:cxnSp>
            <p:nvCxnSpPr>
              <p:cNvPr id="4964" name="Google Shape;4964;g3a223d00461_0_515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65" name="Google Shape;4965;g3a223d00461_0_515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66" name="Google Shape;4966;g3a223d00461_0_515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67" name="Google Shape;4967;g3a223d00461_0_515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68" name="Google Shape;4968;g3a223d00461_0_515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69" name="Google Shape;4969;g3a223d00461_0_515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970" name="Google Shape;4970;g3a223d00461_0_515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971" name="Google Shape;4971;g3a223d00461_0_515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72" name="Google Shape;4972;g3a223d00461_0_515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973" name="Google Shape;4973;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74" name="Google Shape;4974;g3a223d00461_0_515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75" name="Google Shape;4975;g3a223d00461_0_515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76" name="Google Shape;4976;g3a223d00461_0_515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977" name="Google Shape;4977;g3a223d00461_0_515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978" name="Google Shape;4978;g3a223d00461_0_515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979" name="Google Shape;4979;g3a223d00461_0_5154"/>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g3a223d00461_0_5154"/>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g3a223d00461_0_5154"/>
          <p:cNvSpPr txBox="1"/>
          <p:nvPr/>
        </p:nvSpPr>
        <p:spPr>
          <a:xfrm rot="-152977">
            <a:off x="2362942" y="1757518"/>
            <a:ext cx="4997247" cy="108436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4982" name="Google Shape;4982;g3a223d00461_0_5154"/>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986" name="Shape 4986"/>
        <p:cNvGrpSpPr/>
        <p:nvPr/>
      </p:nvGrpSpPr>
      <p:grpSpPr>
        <a:xfrm>
          <a:off x="0" y="0"/>
          <a:ext cx="0" cy="0"/>
          <a:chOff x="0" y="0"/>
          <a:chExt cx="0" cy="0"/>
        </a:xfrm>
      </p:grpSpPr>
      <p:pic>
        <p:nvPicPr>
          <p:cNvPr id="4987" name="Google Shape;4987;g3a223d00461_0_5229"/>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988" name="Google Shape;4988;g3a223d00461_0_5229"/>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4989" name="Google Shape;4989;g3a223d00461_0_5229"/>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4990" name="Google Shape;4990;g3a223d00461_0_5229"/>
          <p:cNvGrpSpPr/>
          <p:nvPr/>
        </p:nvGrpSpPr>
        <p:grpSpPr>
          <a:xfrm>
            <a:off x="5593901" y="630951"/>
            <a:ext cx="3189350" cy="1336365"/>
            <a:chOff x="5974609" y="421179"/>
            <a:chExt cx="3189350" cy="1336365"/>
          </a:xfrm>
        </p:grpSpPr>
        <p:grpSp>
          <p:nvGrpSpPr>
            <p:cNvPr id="4991" name="Google Shape;4991;g3a223d00461_0_5229"/>
            <p:cNvGrpSpPr/>
            <p:nvPr/>
          </p:nvGrpSpPr>
          <p:grpSpPr>
            <a:xfrm rot="5400000">
              <a:off x="7873551" y="-202765"/>
              <a:ext cx="666463" cy="1914351"/>
              <a:chOff x="2405075" y="2171775"/>
              <a:chExt cx="633400" cy="1900100"/>
            </a:xfrm>
          </p:grpSpPr>
          <p:cxnSp>
            <p:nvCxnSpPr>
              <p:cNvPr id="4992" name="Google Shape;4992;g3a223d00461_0_5229"/>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3" name="Google Shape;4993;g3a223d00461_0_5229"/>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4" name="Google Shape;4994;g3a223d00461_0_5229"/>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5" name="Google Shape;4995;g3a223d00461_0_5229"/>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6" name="Google Shape;4996;g3a223d00461_0_5229"/>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7" name="Google Shape;4997;g3a223d00461_0_5229"/>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998" name="Google Shape;4998;g3a223d00461_0_5229"/>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999" name="Google Shape;4999;g3a223d00461_0_5229"/>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00" name="Google Shape;5000;g3a223d00461_0_5229"/>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01" name="Google Shape;5001;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02" name="Google Shape;5002;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03" name="Google Shape;5003;g3a223d00461_0_5229"/>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04" name="Google Shape;5004;g3a223d00461_0_5229"/>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05" name="Google Shape;5005;g3a223d00461_0_5229"/>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06" name="Google Shape;5006;g3a223d00461_0_5229"/>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007" name="Google Shape;5007;g3a223d00461_0_5229"/>
            <p:cNvGrpSpPr/>
            <p:nvPr/>
          </p:nvGrpSpPr>
          <p:grpSpPr>
            <a:xfrm rot="5400000">
              <a:off x="7873551" y="467137"/>
              <a:ext cx="666463" cy="1914351"/>
              <a:chOff x="2405075" y="2171775"/>
              <a:chExt cx="633400" cy="1900100"/>
            </a:xfrm>
          </p:grpSpPr>
          <p:cxnSp>
            <p:nvCxnSpPr>
              <p:cNvPr id="5008" name="Google Shape;5008;g3a223d00461_0_5229"/>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09" name="Google Shape;5009;g3a223d00461_0_5229"/>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10" name="Google Shape;5010;g3a223d00461_0_5229"/>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11" name="Google Shape;5011;g3a223d00461_0_5229"/>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12" name="Google Shape;5012;g3a223d00461_0_5229"/>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13" name="Google Shape;5013;g3a223d00461_0_5229"/>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14" name="Google Shape;5014;g3a223d00461_0_5229"/>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15" name="Google Shape;5015;g3a223d00461_0_5229"/>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16" name="Google Shape;5016;g3a223d00461_0_5229"/>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17" name="Google Shape;5017;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18" name="Google Shape;5018;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19" name="Google Shape;5019;g3a223d00461_0_5229"/>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20" name="Google Shape;5020;g3a223d00461_0_5229"/>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21" name="Google Shape;5021;g3a223d00461_0_5229"/>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22" name="Google Shape;5022;g3a223d00461_0_5229"/>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023" name="Google Shape;5023;g3a223d00461_0_5229"/>
            <p:cNvGrpSpPr/>
            <p:nvPr/>
          </p:nvGrpSpPr>
          <p:grpSpPr>
            <a:xfrm rot="5400000">
              <a:off x="6598552" y="-202765"/>
              <a:ext cx="666463" cy="1914351"/>
              <a:chOff x="2405075" y="2171775"/>
              <a:chExt cx="633400" cy="1900100"/>
            </a:xfrm>
          </p:grpSpPr>
          <p:cxnSp>
            <p:nvCxnSpPr>
              <p:cNvPr id="5024" name="Google Shape;5024;g3a223d00461_0_5229"/>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5" name="Google Shape;5025;g3a223d00461_0_5229"/>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6" name="Google Shape;5026;g3a223d00461_0_5229"/>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7" name="Google Shape;5027;g3a223d00461_0_5229"/>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8" name="Google Shape;5028;g3a223d00461_0_5229"/>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9" name="Google Shape;5029;g3a223d00461_0_5229"/>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0" name="Google Shape;5030;g3a223d00461_0_5229"/>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31" name="Google Shape;5031;g3a223d00461_0_5229"/>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32" name="Google Shape;5032;g3a223d00461_0_5229"/>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3" name="Google Shape;5033;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4" name="Google Shape;5034;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5" name="Google Shape;5035;g3a223d00461_0_5229"/>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36" name="Google Shape;5036;g3a223d00461_0_5229"/>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37" name="Google Shape;5037;g3a223d00461_0_5229"/>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8" name="Google Shape;5038;g3a223d00461_0_5229"/>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039" name="Google Shape;5039;g3a223d00461_0_5229"/>
            <p:cNvGrpSpPr/>
            <p:nvPr/>
          </p:nvGrpSpPr>
          <p:grpSpPr>
            <a:xfrm rot="5400000">
              <a:off x="6598552" y="467137"/>
              <a:ext cx="666463" cy="1914351"/>
              <a:chOff x="2405075" y="2171775"/>
              <a:chExt cx="633400" cy="1900100"/>
            </a:xfrm>
          </p:grpSpPr>
          <p:cxnSp>
            <p:nvCxnSpPr>
              <p:cNvPr id="5040" name="Google Shape;5040;g3a223d00461_0_5229"/>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41" name="Google Shape;5041;g3a223d00461_0_5229"/>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42" name="Google Shape;5042;g3a223d00461_0_5229"/>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43" name="Google Shape;5043;g3a223d00461_0_5229"/>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44" name="Google Shape;5044;g3a223d00461_0_5229"/>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45" name="Google Shape;5045;g3a223d00461_0_5229"/>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46" name="Google Shape;5046;g3a223d00461_0_5229"/>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47" name="Google Shape;5047;g3a223d00461_0_5229"/>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48" name="Google Shape;5048;g3a223d00461_0_5229"/>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49" name="Google Shape;5049;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50" name="Google Shape;5050;g3a223d00461_0_5229"/>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51" name="Google Shape;5051;g3a223d00461_0_5229"/>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52" name="Google Shape;5052;g3a223d00461_0_5229"/>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53" name="Google Shape;5053;g3a223d00461_0_5229"/>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54" name="Google Shape;5054;g3a223d00461_0_5229"/>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055" name="Google Shape;5055;g3a223d00461_0_5229"/>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g3a223d00461_0_5229"/>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g3a223d00461_0_5229"/>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2</a:t>
            </a:r>
            <a:endParaRPr b="0" i="0" sz="4000" u="none" cap="none" strike="noStrike">
              <a:solidFill>
                <a:srgbClr val="333333"/>
              </a:solidFill>
              <a:latin typeface="Archivo ExtraBold"/>
              <a:ea typeface="Archivo ExtraBold"/>
              <a:cs typeface="Archivo ExtraBold"/>
              <a:sym typeface="Archivo ExtraBold"/>
            </a:endParaRPr>
          </a:p>
        </p:txBody>
      </p:sp>
      <p:sp>
        <p:nvSpPr>
          <p:cNvPr id="5058" name="Google Shape;5058;g3a223d00461_0_5229"/>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5062" name="Shape 5062"/>
        <p:cNvGrpSpPr/>
        <p:nvPr/>
      </p:nvGrpSpPr>
      <p:grpSpPr>
        <a:xfrm>
          <a:off x="0" y="0"/>
          <a:ext cx="0" cy="0"/>
          <a:chOff x="0" y="0"/>
          <a:chExt cx="0" cy="0"/>
        </a:xfrm>
      </p:grpSpPr>
      <p:pic>
        <p:nvPicPr>
          <p:cNvPr id="5063" name="Google Shape;5063;g3a223d00461_0_5304"/>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5064" name="Google Shape;5064;g3a223d00461_0_5304"/>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5065" name="Google Shape;5065;g3a223d00461_0_5304"/>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5066" name="Google Shape;5066;g3a223d00461_0_5304"/>
          <p:cNvGrpSpPr/>
          <p:nvPr/>
        </p:nvGrpSpPr>
        <p:grpSpPr>
          <a:xfrm>
            <a:off x="5593901" y="630949"/>
            <a:ext cx="3189350" cy="1336365"/>
            <a:chOff x="5974609" y="421177"/>
            <a:chExt cx="3189350" cy="1336365"/>
          </a:xfrm>
        </p:grpSpPr>
        <p:grpSp>
          <p:nvGrpSpPr>
            <p:cNvPr id="5067" name="Google Shape;5067;g3a223d00461_0_5304"/>
            <p:cNvGrpSpPr/>
            <p:nvPr/>
          </p:nvGrpSpPr>
          <p:grpSpPr>
            <a:xfrm rot="5400000">
              <a:off x="7873551" y="-202767"/>
              <a:ext cx="666463" cy="1914351"/>
              <a:chOff x="2405075" y="2171775"/>
              <a:chExt cx="633400" cy="1900100"/>
            </a:xfrm>
          </p:grpSpPr>
          <p:cxnSp>
            <p:nvCxnSpPr>
              <p:cNvPr id="5068" name="Google Shape;5068;g3a223d00461_0_53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69" name="Google Shape;5069;g3a223d00461_0_53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70" name="Google Shape;5070;g3a223d00461_0_53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71" name="Google Shape;5071;g3a223d00461_0_53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72" name="Google Shape;5072;g3a223d00461_0_53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73" name="Google Shape;5073;g3a223d00461_0_53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74" name="Google Shape;5074;g3a223d00461_0_53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75" name="Google Shape;5075;g3a223d00461_0_53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76" name="Google Shape;5076;g3a223d00461_0_53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77" name="Google Shape;5077;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78" name="Google Shape;5078;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79" name="Google Shape;5079;g3a223d00461_0_53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80" name="Google Shape;5080;g3a223d00461_0_53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81" name="Google Shape;5081;g3a223d00461_0_53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82" name="Google Shape;5082;g3a223d00461_0_53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083" name="Google Shape;5083;g3a223d00461_0_5304"/>
            <p:cNvGrpSpPr/>
            <p:nvPr/>
          </p:nvGrpSpPr>
          <p:grpSpPr>
            <a:xfrm rot="5400000">
              <a:off x="7873551" y="467135"/>
              <a:ext cx="666463" cy="1914351"/>
              <a:chOff x="2405075" y="2171775"/>
              <a:chExt cx="633400" cy="1900100"/>
            </a:xfrm>
          </p:grpSpPr>
          <p:cxnSp>
            <p:nvCxnSpPr>
              <p:cNvPr id="5084" name="Google Shape;5084;g3a223d00461_0_53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85" name="Google Shape;5085;g3a223d00461_0_53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86" name="Google Shape;5086;g3a223d00461_0_53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87" name="Google Shape;5087;g3a223d00461_0_53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88" name="Google Shape;5088;g3a223d00461_0_53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89" name="Google Shape;5089;g3a223d00461_0_53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90" name="Google Shape;5090;g3a223d00461_0_53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91" name="Google Shape;5091;g3a223d00461_0_53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92" name="Google Shape;5092;g3a223d00461_0_53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93" name="Google Shape;5093;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94" name="Google Shape;5094;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95" name="Google Shape;5095;g3a223d00461_0_53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96" name="Google Shape;5096;g3a223d00461_0_53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097" name="Google Shape;5097;g3a223d00461_0_53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098" name="Google Shape;5098;g3a223d00461_0_53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099" name="Google Shape;5099;g3a223d00461_0_5304"/>
            <p:cNvGrpSpPr/>
            <p:nvPr/>
          </p:nvGrpSpPr>
          <p:grpSpPr>
            <a:xfrm rot="5400000">
              <a:off x="6598552" y="-202767"/>
              <a:ext cx="666463" cy="1914351"/>
              <a:chOff x="2405075" y="2171775"/>
              <a:chExt cx="633400" cy="1900100"/>
            </a:xfrm>
          </p:grpSpPr>
          <p:cxnSp>
            <p:nvCxnSpPr>
              <p:cNvPr id="5100" name="Google Shape;5100;g3a223d00461_0_53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01" name="Google Shape;5101;g3a223d00461_0_53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02" name="Google Shape;5102;g3a223d00461_0_53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03" name="Google Shape;5103;g3a223d00461_0_53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04" name="Google Shape;5104;g3a223d00461_0_53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05" name="Google Shape;5105;g3a223d00461_0_53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106" name="Google Shape;5106;g3a223d00461_0_53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107" name="Google Shape;5107;g3a223d00461_0_53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108" name="Google Shape;5108;g3a223d00461_0_53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109" name="Google Shape;5109;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110" name="Google Shape;5110;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111" name="Google Shape;5111;g3a223d00461_0_53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112" name="Google Shape;5112;g3a223d00461_0_53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113" name="Google Shape;5113;g3a223d00461_0_53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114" name="Google Shape;5114;g3a223d00461_0_53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115" name="Google Shape;5115;g3a223d00461_0_5304"/>
            <p:cNvGrpSpPr/>
            <p:nvPr/>
          </p:nvGrpSpPr>
          <p:grpSpPr>
            <a:xfrm rot="5400000">
              <a:off x="6598552" y="467135"/>
              <a:ext cx="666463" cy="1914351"/>
              <a:chOff x="2405075" y="2171775"/>
              <a:chExt cx="633400" cy="1900100"/>
            </a:xfrm>
          </p:grpSpPr>
          <p:cxnSp>
            <p:nvCxnSpPr>
              <p:cNvPr id="5116" name="Google Shape;5116;g3a223d00461_0_53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17" name="Google Shape;5117;g3a223d00461_0_53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18" name="Google Shape;5118;g3a223d00461_0_53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19" name="Google Shape;5119;g3a223d00461_0_53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20" name="Google Shape;5120;g3a223d00461_0_53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21" name="Google Shape;5121;g3a223d00461_0_53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122" name="Google Shape;5122;g3a223d00461_0_53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123" name="Google Shape;5123;g3a223d00461_0_53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124" name="Google Shape;5124;g3a223d00461_0_53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125" name="Google Shape;5125;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126" name="Google Shape;5126;g3a223d00461_0_53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127" name="Google Shape;5127;g3a223d00461_0_53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128" name="Google Shape;5128;g3a223d00461_0_53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129" name="Google Shape;5129;g3a223d00461_0_53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130" name="Google Shape;5130;g3a223d00461_0_53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131" name="Google Shape;5131;g3a223d00461_0_5304"/>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g3a223d00461_0_5304"/>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g3a223d00461_0_5304"/>
          <p:cNvSpPr txBox="1"/>
          <p:nvPr/>
        </p:nvSpPr>
        <p:spPr>
          <a:xfrm rot="-152977">
            <a:off x="2369753" y="1740131"/>
            <a:ext cx="4997247" cy="1044982"/>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s" sz="2600">
                <a:solidFill>
                  <a:schemeClr val="dk1"/>
                </a:solidFill>
                <a:latin typeface="Archivo"/>
                <a:ea typeface="Archivo"/>
                <a:cs typeface="Archivo"/>
                <a:sym typeface="Archivo"/>
              </a:rPr>
              <a:t>Explicitar y sistematizar para intensificar la enseñanza</a:t>
            </a:r>
            <a:endParaRPr sz="5500">
              <a:solidFill>
                <a:srgbClr val="333333"/>
              </a:solidFill>
              <a:latin typeface="Archivo ExtraBold"/>
              <a:ea typeface="Archivo ExtraBold"/>
              <a:cs typeface="Archivo ExtraBold"/>
              <a:sym typeface="Archivo ExtraBold"/>
            </a:endParaRPr>
          </a:p>
        </p:txBody>
      </p:sp>
      <p:cxnSp>
        <p:nvCxnSpPr>
          <p:cNvPr id="5134" name="Google Shape;5134;g3a223d00461_0_5304"/>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5135" name="Google Shape;5135;g3a223d00461_0_5304"/>
          <p:cNvSpPr txBox="1"/>
          <p:nvPr/>
        </p:nvSpPr>
        <p:spPr>
          <a:xfrm rot="-129245">
            <a:off x="2590919" y="3270505"/>
            <a:ext cx="4262112" cy="67729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600">
                <a:latin typeface="Archivo"/>
                <a:ea typeface="Archivo"/>
                <a:cs typeface="Archivo"/>
                <a:sym typeface="Archivo"/>
              </a:rPr>
              <a:t>Melina Luján Chiapparo</a:t>
            </a:r>
            <a:endParaRPr sz="1600">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lang="es" sz="1600">
                <a:latin typeface="Archivo"/>
                <a:ea typeface="Archivo"/>
                <a:cs typeface="Archivo"/>
                <a:sym typeface="Archivo"/>
              </a:rPr>
              <a:t>Instituto Nuestra Señora del Carmen</a:t>
            </a:r>
            <a:endParaRPr sz="1600">
              <a:latin typeface="Archivo"/>
              <a:ea typeface="Archivo"/>
              <a:cs typeface="Archivo"/>
              <a:sym typeface="Archivo"/>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9" name="Shape 5139"/>
        <p:cNvGrpSpPr/>
        <p:nvPr/>
      </p:nvGrpSpPr>
      <p:grpSpPr>
        <a:xfrm>
          <a:off x="0" y="0"/>
          <a:ext cx="0" cy="0"/>
          <a:chOff x="0" y="0"/>
          <a:chExt cx="0" cy="0"/>
        </a:xfrm>
      </p:grpSpPr>
      <p:sp>
        <p:nvSpPr>
          <p:cNvPr id="5140" name="Google Shape;5140;g3a223d00461_0_5380"/>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g3a223d00461_0_5380"/>
          <p:cNvSpPr txBox="1"/>
          <p:nvPr/>
        </p:nvSpPr>
        <p:spPr>
          <a:xfrm>
            <a:off x="477425" y="49775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200">
                <a:highlight>
                  <a:srgbClr val="B7DB20"/>
                </a:highlight>
                <a:latin typeface="Archivo ExtraBold"/>
                <a:ea typeface="Archivo ExtraBold"/>
                <a:cs typeface="Archivo ExtraBold"/>
                <a:sym typeface="Archivo ExtraBold"/>
              </a:rPr>
              <a:t>Contexto</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42" name="Google Shape;5142;g3a223d00461_0_5380"/>
          <p:cNvSpPr txBox="1"/>
          <p:nvPr/>
        </p:nvSpPr>
        <p:spPr>
          <a:xfrm>
            <a:off x="326950" y="1364600"/>
            <a:ext cx="4495200" cy="2406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1000"/>
              </a:spcBef>
              <a:spcAft>
                <a:spcPts val="0"/>
              </a:spcAft>
              <a:buClr>
                <a:srgbClr val="424242"/>
              </a:buClr>
              <a:buSzPts val="1600"/>
              <a:buFont typeface="Archivo"/>
              <a:buChar char="●"/>
            </a:pPr>
            <a:r>
              <a:rPr lang="es" sz="1600">
                <a:solidFill>
                  <a:srgbClr val="424242"/>
                </a:solidFill>
                <a:latin typeface="Archivo"/>
                <a:ea typeface="Archivo"/>
                <a:cs typeface="Archivo"/>
                <a:sym typeface="Archivo"/>
              </a:rPr>
              <a:t>Los estudiantes siempre buscaban información explícita en los textos.</a:t>
            </a:r>
            <a:endParaRPr sz="1600">
              <a:solidFill>
                <a:srgbClr val="424242"/>
              </a:solidFill>
              <a:latin typeface="Archivo"/>
              <a:ea typeface="Archivo"/>
              <a:cs typeface="Archivo"/>
              <a:sym typeface="Archivo"/>
            </a:endParaRPr>
          </a:p>
          <a:p>
            <a:pPr indent="-330200" lvl="0" marL="457200" marR="0" rtl="0" algn="l">
              <a:lnSpc>
                <a:spcPct val="150000"/>
              </a:lnSpc>
              <a:spcBef>
                <a:spcPts val="1000"/>
              </a:spcBef>
              <a:spcAft>
                <a:spcPts val="0"/>
              </a:spcAft>
              <a:buClr>
                <a:srgbClr val="424242"/>
              </a:buClr>
              <a:buSzPts val="1600"/>
              <a:buFont typeface="Archivo"/>
              <a:buChar char="●"/>
            </a:pPr>
            <a:r>
              <a:rPr lang="es" sz="1600">
                <a:solidFill>
                  <a:srgbClr val="424242"/>
                </a:solidFill>
                <a:latin typeface="Archivo"/>
                <a:ea typeface="Archivo"/>
                <a:cs typeface="Archivo"/>
                <a:sym typeface="Archivo"/>
              </a:rPr>
              <a:t>Eran buenos los resultados en localización de información pero tenían muchos problemas en vocabulario, correferencias e inferencias.</a:t>
            </a:r>
            <a:endParaRPr sz="1600">
              <a:solidFill>
                <a:srgbClr val="424242"/>
              </a:solidFill>
              <a:latin typeface="Archivo"/>
              <a:ea typeface="Archivo"/>
              <a:cs typeface="Archivo"/>
              <a:sym typeface="Archivo"/>
            </a:endParaRPr>
          </a:p>
        </p:txBody>
      </p:sp>
      <p:pic>
        <p:nvPicPr>
          <p:cNvPr id="5143" name="Google Shape;5143;g3a223d00461_0_538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144" name="Google Shape;5144;g3a223d00461_0_5380"/>
          <p:cNvPicPr preferRelativeResize="0"/>
          <p:nvPr/>
        </p:nvPicPr>
        <p:blipFill rotWithShape="1">
          <a:blip r:embed="rId4">
            <a:alphaModFix/>
          </a:blip>
          <a:srcRect b="0" l="2030" r="10049" t="48057"/>
          <a:stretch/>
        </p:blipFill>
        <p:spPr>
          <a:xfrm>
            <a:off x="5518549" y="1004450"/>
            <a:ext cx="3325375" cy="3282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36fc220c6c6_2_19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9" name="Google Shape;639;g36fc220c6c6_2_19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640" name="Google Shape;640;g36fc220c6c6_2_190"/>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36fc220c6c6_2_190"/>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g36fc220c6c6_2_190"/>
          <p:cNvSpPr txBox="1"/>
          <p:nvPr/>
        </p:nvSpPr>
        <p:spPr>
          <a:xfrm>
            <a:off x="370524" y="177350"/>
            <a:ext cx="44619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descr="Tabla&#10;&#10;El contenido generado por IA puede ser incorrecto." id="643" name="Google Shape;643;g36fc220c6c6_2_190"/>
          <p:cNvPicPr preferRelativeResize="0"/>
          <p:nvPr/>
        </p:nvPicPr>
        <p:blipFill rotWithShape="1">
          <a:blip r:embed="rId4">
            <a:alphaModFix/>
          </a:blip>
          <a:srcRect b="0" l="6355" r="8675" t="2257"/>
          <a:stretch/>
        </p:blipFill>
        <p:spPr>
          <a:xfrm>
            <a:off x="394870" y="661075"/>
            <a:ext cx="3799476" cy="4199149"/>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8" name="Shape 5148"/>
        <p:cNvGrpSpPr/>
        <p:nvPr/>
      </p:nvGrpSpPr>
      <p:grpSpPr>
        <a:xfrm>
          <a:off x="0" y="0"/>
          <a:ext cx="0" cy="0"/>
          <a:chOff x="0" y="0"/>
          <a:chExt cx="0" cy="0"/>
        </a:xfrm>
      </p:grpSpPr>
      <p:sp>
        <p:nvSpPr>
          <p:cNvPr id="5149" name="Google Shape;5149;g3a223d00461_0_5388"/>
          <p:cNvSpPr txBox="1"/>
          <p:nvPr/>
        </p:nvSpPr>
        <p:spPr>
          <a:xfrm>
            <a:off x="507075" y="1051750"/>
            <a:ext cx="79230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500"/>
              </a:spcBef>
              <a:spcAft>
                <a:spcPts val="1100"/>
              </a:spcAft>
              <a:buNone/>
            </a:pPr>
            <a:r>
              <a:rPr b="1" lang="es" sz="1800">
                <a:latin typeface="Archivo"/>
                <a:ea typeface="Archivo"/>
                <a:cs typeface="Archivo"/>
                <a:sym typeface="Archivo"/>
              </a:rPr>
              <a:t>Foco en reconocer los tipos de preguntas: establecer las diferencias entre las estrategias que podrían ponerse en juego para responderlas. </a:t>
            </a:r>
            <a:endParaRPr sz="1600">
              <a:latin typeface="Archivo Light"/>
              <a:ea typeface="Archivo Light"/>
              <a:cs typeface="Archivo Light"/>
              <a:sym typeface="Archivo Light"/>
            </a:endParaRPr>
          </a:p>
        </p:txBody>
      </p:sp>
      <p:sp>
        <p:nvSpPr>
          <p:cNvPr id="5150" name="Google Shape;5150;g3a223d00461_0_5388"/>
          <p:cNvSpPr txBox="1"/>
          <p:nvPr/>
        </p:nvSpPr>
        <p:spPr>
          <a:xfrm>
            <a:off x="529047" y="377650"/>
            <a:ext cx="5045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51" name="Google Shape;5151;g3a223d00461_0_5388"/>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52" name="Google Shape;5152;g3a223d00461_0_538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153" name="Google Shape;5153;g3a223d00461_0_5388"/>
          <p:cNvPicPr preferRelativeResize="0"/>
          <p:nvPr/>
        </p:nvPicPr>
        <p:blipFill>
          <a:blip r:embed="rId4">
            <a:alphaModFix/>
          </a:blip>
          <a:stretch>
            <a:fillRect/>
          </a:stretch>
        </p:blipFill>
        <p:spPr>
          <a:xfrm>
            <a:off x="2478475" y="1906800"/>
            <a:ext cx="4452787" cy="250347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7" name="Shape 5157"/>
        <p:cNvGrpSpPr/>
        <p:nvPr/>
      </p:nvGrpSpPr>
      <p:grpSpPr>
        <a:xfrm>
          <a:off x="0" y="0"/>
          <a:ext cx="0" cy="0"/>
          <a:chOff x="0" y="0"/>
          <a:chExt cx="0" cy="0"/>
        </a:xfrm>
      </p:grpSpPr>
      <p:sp>
        <p:nvSpPr>
          <p:cNvPr id="5158" name="Google Shape;5158;g3a223d00461_0_5396"/>
          <p:cNvSpPr txBox="1"/>
          <p:nvPr/>
        </p:nvSpPr>
        <p:spPr>
          <a:xfrm>
            <a:off x="442039" y="2059500"/>
            <a:ext cx="82599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1600">
                <a:latin typeface="Archivo"/>
                <a:ea typeface="Archivo"/>
                <a:cs typeface="Archivo"/>
                <a:sym typeface="Archivo"/>
              </a:rPr>
              <a:t>En la naturaleza, algunos animales como osos o murciélagos hibernan. Esto significa que entran en un estado llamado torpor, donde su cuerpo baja la temperatura, el ritmo cardíaco y el consumo de energía. Así, sobreviven con pocos recursos por meses. La </a:t>
            </a:r>
            <a:r>
              <a:rPr b="1" i="1" lang="es" sz="1600">
                <a:solidFill>
                  <a:srgbClr val="FF0000"/>
                </a:solidFill>
                <a:latin typeface="Archivo"/>
                <a:ea typeface="Archivo"/>
                <a:cs typeface="Archivo"/>
                <a:sym typeface="Archivo"/>
              </a:rPr>
              <a:t>hibernación humana </a:t>
            </a:r>
            <a:r>
              <a:rPr i="1" lang="es" sz="1600">
                <a:latin typeface="Archivo"/>
                <a:ea typeface="Archivo"/>
                <a:cs typeface="Archivo"/>
                <a:sym typeface="Archivo"/>
              </a:rPr>
              <a:t>buscaría imitar este proceso.</a:t>
            </a:r>
            <a:endParaRPr i="1" sz="1600">
              <a:latin typeface="Archivo"/>
              <a:ea typeface="Archivo"/>
              <a:cs typeface="Archivo"/>
              <a:sym typeface="Archivo"/>
            </a:endParaRPr>
          </a:p>
          <a:p>
            <a:pPr indent="0" lvl="0" marL="0" rtl="0" algn="l">
              <a:spcBef>
                <a:spcPts val="0"/>
              </a:spcBef>
              <a:spcAft>
                <a:spcPts val="0"/>
              </a:spcAft>
              <a:buNone/>
            </a:pPr>
            <a:r>
              <a:rPr i="1" lang="es" sz="1600">
                <a:latin typeface="Archivo"/>
                <a:ea typeface="Archivo"/>
                <a:cs typeface="Archivo"/>
                <a:sym typeface="Archivo"/>
              </a:rPr>
              <a:t>La Agencia Espacial Europea (ESA) y otros expertos piensan que</a:t>
            </a:r>
            <a:r>
              <a:rPr b="1" i="1" lang="es" sz="1600">
                <a:solidFill>
                  <a:srgbClr val="FF0000"/>
                </a:solidFill>
                <a:latin typeface="Archivo"/>
                <a:ea typeface="Archivo"/>
                <a:cs typeface="Archivo"/>
                <a:sym typeface="Archivo"/>
              </a:rPr>
              <a:t> este método</a:t>
            </a:r>
            <a:r>
              <a:rPr i="1" lang="es" sz="1600">
                <a:latin typeface="Archivo"/>
                <a:ea typeface="Archivo"/>
                <a:cs typeface="Archivo"/>
                <a:sym typeface="Archivo"/>
              </a:rPr>
              <a:t> podría hacer que los astronautas consuman menos comida, agua y oxígeno. También ayudaría a proteger el cuerpo de los efectos de la microgravedad (como la pérdida de masa muscular) y de la radiación del espacio.</a:t>
            </a:r>
            <a:endParaRPr i="1" sz="1600">
              <a:latin typeface="Archivo"/>
              <a:ea typeface="Archivo"/>
              <a:cs typeface="Archivo"/>
              <a:sym typeface="Archivo"/>
            </a:endParaRPr>
          </a:p>
        </p:txBody>
      </p:sp>
      <p:sp>
        <p:nvSpPr>
          <p:cNvPr id="5159" name="Google Shape;5159;g3a223d00461_0_5396"/>
          <p:cNvSpPr txBox="1"/>
          <p:nvPr/>
        </p:nvSpPr>
        <p:spPr>
          <a:xfrm>
            <a:off x="348250" y="70350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Relevamiento - CORREFERENCIAS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60" name="Google Shape;5160;g3a223d00461_0_5396"/>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61" name="Google Shape;5161;g3a223d00461_0_5396"/>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162" name="Google Shape;5162;g3a223d00461_0_5396"/>
          <p:cNvSpPr txBox="1"/>
          <p:nvPr/>
        </p:nvSpPr>
        <p:spPr>
          <a:xfrm>
            <a:off x="348250" y="1136100"/>
            <a:ext cx="8259900" cy="923400"/>
          </a:xfrm>
          <a:prstGeom prst="rect">
            <a:avLst/>
          </a:prstGeom>
          <a:noFill/>
          <a:ln>
            <a:noFill/>
          </a:ln>
        </p:spPr>
        <p:txBody>
          <a:bodyPr anchorCtr="0" anchor="t" bIns="91425" lIns="91425" spcFirstLastPara="1" rIns="91425" wrap="square" tIns="91425">
            <a:spAutoFit/>
          </a:bodyPr>
          <a:lstStyle/>
          <a:p>
            <a:pPr indent="0" lvl="0" marL="0" rtl="0" algn="just">
              <a:spcBef>
                <a:spcPts val="1500"/>
              </a:spcBef>
              <a:spcAft>
                <a:spcPts val="1100"/>
              </a:spcAft>
              <a:buNone/>
            </a:pPr>
            <a:r>
              <a:rPr b="1" lang="es" sz="1600">
                <a:solidFill>
                  <a:schemeClr val="dk1"/>
                </a:solidFill>
                <a:latin typeface="Archivo"/>
                <a:ea typeface="Archivo"/>
                <a:cs typeface="Archivo"/>
                <a:sym typeface="Archivo"/>
              </a:rPr>
              <a:t>En el marco del trabajo con Cs. Ficción se leyeron biografías, reseñas, noticias y textos expositivos sobre el género y se detectaron dificultades con el establecimiento de correferencias.</a:t>
            </a:r>
            <a:endParaRPr sz="1200"/>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6" name="Shape 5166"/>
        <p:cNvGrpSpPr/>
        <p:nvPr/>
      </p:nvGrpSpPr>
      <p:grpSpPr>
        <a:xfrm>
          <a:off x="0" y="0"/>
          <a:ext cx="0" cy="0"/>
          <a:chOff x="0" y="0"/>
          <a:chExt cx="0" cy="0"/>
        </a:xfrm>
      </p:grpSpPr>
      <p:sp>
        <p:nvSpPr>
          <p:cNvPr id="5167" name="Google Shape;5167;g3a223d00461_0_5404"/>
          <p:cNvSpPr txBox="1"/>
          <p:nvPr/>
        </p:nvSpPr>
        <p:spPr>
          <a:xfrm>
            <a:off x="433200" y="70350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Relevamiento - CORREFERENCIAS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68" name="Google Shape;5168;g3a223d00461_0_5404"/>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69" name="Google Shape;5169;g3a223d00461_0_5404"/>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170" name="Google Shape;5170;g3a223d00461_0_5404"/>
          <p:cNvPicPr preferRelativeResize="0"/>
          <p:nvPr/>
        </p:nvPicPr>
        <p:blipFill rotWithShape="1">
          <a:blip r:embed="rId4">
            <a:alphaModFix/>
          </a:blip>
          <a:srcRect b="0" l="41410" r="15707" t="0"/>
          <a:stretch/>
        </p:blipFill>
        <p:spPr>
          <a:xfrm rot="-5400000">
            <a:off x="3829989" y="199"/>
            <a:ext cx="1484024" cy="6155426"/>
          </a:xfrm>
          <a:prstGeom prst="rect">
            <a:avLst/>
          </a:prstGeom>
          <a:noFill/>
          <a:ln>
            <a:noFill/>
          </a:ln>
        </p:spPr>
      </p:pic>
      <p:sp>
        <p:nvSpPr>
          <p:cNvPr id="5171" name="Google Shape;5171;g3a223d00461_0_5404"/>
          <p:cNvSpPr txBox="1"/>
          <p:nvPr/>
        </p:nvSpPr>
        <p:spPr>
          <a:xfrm>
            <a:off x="553650" y="1397438"/>
            <a:ext cx="8036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s" sz="1600">
                <a:latin typeface="Archivo"/>
                <a:ea typeface="Archivo"/>
                <a:cs typeface="Archivo"/>
                <a:sym typeface="Archivo"/>
              </a:rPr>
              <a:t>¿A qué se refiere "este método" en la oración: "piensan que este método podría hacer que los astronautas consuman menos comida, agua y oxígeno"?</a:t>
            </a:r>
            <a:endParaRPr sz="1600">
              <a:latin typeface="Archivo"/>
              <a:ea typeface="Archivo"/>
              <a:cs typeface="Archivo"/>
              <a:sym typeface="Archivo"/>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75" name="Shape 5175"/>
        <p:cNvGrpSpPr/>
        <p:nvPr/>
      </p:nvGrpSpPr>
      <p:grpSpPr>
        <a:xfrm>
          <a:off x="0" y="0"/>
          <a:ext cx="0" cy="0"/>
          <a:chOff x="0" y="0"/>
          <a:chExt cx="0" cy="0"/>
        </a:xfrm>
      </p:grpSpPr>
      <p:sp>
        <p:nvSpPr>
          <p:cNvPr id="5176" name="Google Shape;5176;g3a223d00461_0_5412"/>
          <p:cNvSpPr txBox="1"/>
          <p:nvPr/>
        </p:nvSpPr>
        <p:spPr>
          <a:xfrm>
            <a:off x="445500" y="497050"/>
            <a:ext cx="65238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77" name="Google Shape;5177;g3a223d00461_0_5412"/>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78" name="Google Shape;5178;g3a223d00461_0_5412"/>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179" name="Google Shape;5179;g3a223d00461_0_5412"/>
          <p:cNvSpPr txBox="1"/>
          <p:nvPr/>
        </p:nvSpPr>
        <p:spPr>
          <a:xfrm>
            <a:off x="627827" y="1350425"/>
            <a:ext cx="5493900" cy="2110800"/>
          </a:xfrm>
          <a:prstGeom prst="rect">
            <a:avLst/>
          </a:prstGeom>
          <a:noFill/>
          <a:ln>
            <a:noFill/>
          </a:ln>
        </p:spPr>
        <p:txBody>
          <a:bodyPr anchorCtr="0" anchor="t" bIns="130200" lIns="130200" spcFirstLastPara="1" rIns="130200" wrap="square" tIns="130200">
            <a:spAutoFit/>
          </a:bodyPr>
          <a:lstStyle/>
          <a:p>
            <a:pPr indent="0" lvl="0" marL="0" marR="0" rtl="0" algn="just">
              <a:lnSpc>
                <a:spcPct val="100000"/>
              </a:lnSpc>
              <a:spcBef>
                <a:spcPts val="1567"/>
              </a:spcBef>
              <a:spcAft>
                <a:spcPts val="0"/>
              </a:spcAft>
              <a:buClr>
                <a:srgbClr val="000000"/>
              </a:buClr>
              <a:buSzPts val="1852"/>
              <a:buFont typeface="Arial"/>
              <a:buNone/>
            </a:pPr>
            <a:r>
              <a:rPr b="1" lang="es" sz="1863">
                <a:latin typeface="Archivo"/>
                <a:ea typeface="Archivo"/>
                <a:cs typeface="Archivo"/>
                <a:sym typeface="Archivo"/>
              </a:rPr>
              <a:t>¿Qué se tuvo en cuenta?</a:t>
            </a:r>
            <a:endParaRPr b="1" sz="1863">
              <a:latin typeface="Archivo"/>
              <a:ea typeface="Archivo"/>
              <a:cs typeface="Archivo"/>
              <a:sym typeface="Archivo"/>
            </a:endParaRPr>
          </a:p>
          <a:p>
            <a:pPr indent="0" lvl="0" marL="0" marR="0" rtl="0" algn="just">
              <a:lnSpc>
                <a:spcPct val="100000"/>
              </a:lnSpc>
              <a:spcBef>
                <a:spcPts val="2136"/>
              </a:spcBef>
              <a:spcAft>
                <a:spcPts val="0"/>
              </a:spcAft>
              <a:buNone/>
            </a:pPr>
            <a:r>
              <a:rPr lang="es" sz="1600">
                <a:latin typeface="Archivo Light"/>
                <a:ea typeface="Archivo Light"/>
                <a:cs typeface="Archivo Light"/>
                <a:sym typeface="Archivo Light"/>
              </a:rPr>
              <a:t>Trabajo articulado con Conocimiento de la Lengua.</a:t>
            </a:r>
            <a:endParaRPr sz="1600">
              <a:latin typeface="Archivo Light"/>
              <a:ea typeface="Archivo Light"/>
              <a:cs typeface="Archivo Light"/>
              <a:sym typeface="Archivo Light"/>
            </a:endParaRPr>
          </a:p>
          <a:p>
            <a:pPr indent="0" lvl="0" marL="0" marR="0" rtl="0" algn="just">
              <a:lnSpc>
                <a:spcPct val="100000"/>
              </a:lnSpc>
              <a:spcBef>
                <a:spcPts val="2136"/>
              </a:spcBef>
              <a:spcAft>
                <a:spcPts val="0"/>
              </a:spcAft>
              <a:buNone/>
            </a:pPr>
            <a:r>
              <a:rPr lang="es" sz="1600">
                <a:latin typeface="Archivo Light"/>
                <a:ea typeface="Archivo Light"/>
                <a:cs typeface="Archivo Light"/>
                <a:sym typeface="Archivo Light"/>
              </a:rPr>
              <a:t>Abordaje de distintos niveles de complejidad.</a:t>
            </a:r>
            <a:endParaRPr sz="1600">
              <a:latin typeface="Archivo Light"/>
              <a:ea typeface="Archivo Light"/>
              <a:cs typeface="Archivo Light"/>
              <a:sym typeface="Archivo Light"/>
            </a:endParaRPr>
          </a:p>
          <a:p>
            <a:pPr indent="0" lvl="0" marL="0" marR="0" rtl="0" algn="just">
              <a:lnSpc>
                <a:spcPct val="100000"/>
              </a:lnSpc>
              <a:spcBef>
                <a:spcPts val="2136"/>
              </a:spcBef>
              <a:spcAft>
                <a:spcPts val="1567"/>
              </a:spcAft>
              <a:buNone/>
            </a:pPr>
            <a:r>
              <a:rPr lang="es" sz="1600">
                <a:latin typeface="Archivo Light"/>
                <a:ea typeface="Archivo Light"/>
                <a:cs typeface="Archivo Light"/>
                <a:sym typeface="Archivo Light"/>
              </a:rPr>
              <a:t>Alternancia entre propuestas colectivas e individuales.</a:t>
            </a:r>
            <a:endParaRPr sz="1600">
              <a:latin typeface="Archivo Light"/>
              <a:ea typeface="Archivo Light"/>
              <a:cs typeface="Archivo Light"/>
              <a:sym typeface="Archivo Light"/>
            </a:endParaRPr>
          </a:p>
        </p:txBody>
      </p:sp>
      <p:grpSp>
        <p:nvGrpSpPr>
          <p:cNvPr id="5180" name="Google Shape;5180;g3a223d00461_0_5412"/>
          <p:cNvGrpSpPr/>
          <p:nvPr/>
        </p:nvGrpSpPr>
        <p:grpSpPr>
          <a:xfrm>
            <a:off x="452698" y="2105223"/>
            <a:ext cx="170444" cy="179344"/>
            <a:chOff x="853100" y="2420550"/>
            <a:chExt cx="69000" cy="72600"/>
          </a:xfrm>
        </p:grpSpPr>
        <p:cxnSp>
          <p:nvCxnSpPr>
            <p:cNvPr id="5181" name="Google Shape;5181;g3a223d00461_0_5412"/>
            <p:cNvCxnSpPr/>
            <p:nvPr/>
          </p:nvCxnSpPr>
          <p:spPr>
            <a:xfrm>
              <a:off x="887600" y="2420550"/>
              <a:ext cx="0" cy="72600"/>
            </a:xfrm>
            <a:prstGeom prst="straightConnector1">
              <a:avLst/>
            </a:prstGeom>
            <a:noFill/>
            <a:ln cap="flat" cmpd="sng" w="40700">
              <a:solidFill>
                <a:srgbClr val="B7DB20"/>
              </a:solidFill>
              <a:prstDash val="solid"/>
              <a:round/>
              <a:headEnd len="sm" w="sm" type="none"/>
              <a:tailEnd len="sm" w="sm" type="none"/>
            </a:ln>
          </p:spPr>
        </p:cxnSp>
        <p:cxnSp>
          <p:nvCxnSpPr>
            <p:cNvPr id="5182" name="Google Shape;5182;g3a223d00461_0_5412"/>
            <p:cNvCxnSpPr/>
            <p:nvPr/>
          </p:nvCxnSpPr>
          <p:spPr>
            <a:xfrm rot="10800000">
              <a:off x="853100" y="2456850"/>
              <a:ext cx="69000" cy="0"/>
            </a:xfrm>
            <a:prstGeom prst="straightConnector1">
              <a:avLst/>
            </a:prstGeom>
            <a:noFill/>
            <a:ln cap="flat" cmpd="sng" w="40700">
              <a:solidFill>
                <a:srgbClr val="B7DB20"/>
              </a:solidFill>
              <a:prstDash val="solid"/>
              <a:round/>
              <a:headEnd len="sm" w="sm" type="none"/>
              <a:tailEnd len="sm" w="sm" type="none"/>
            </a:ln>
          </p:spPr>
        </p:cxnSp>
      </p:grpSp>
      <p:grpSp>
        <p:nvGrpSpPr>
          <p:cNvPr id="5183" name="Google Shape;5183;g3a223d00461_0_5412"/>
          <p:cNvGrpSpPr/>
          <p:nvPr/>
        </p:nvGrpSpPr>
        <p:grpSpPr>
          <a:xfrm>
            <a:off x="452703" y="2638726"/>
            <a:ext cx="170444" cy="179344"/>
            <a:chOff x="853100" y="2420550"/>
            <a:chExt cx="69000" cy="72600"/>
          </a:xfrm>
        </p:grpSpPr>
        <p:cxnSp>
          <p:nvCxnSpPr>
            <p:cNvPr id="5184" name="Google Shape;5184;g3a223d00461_0_5412"/>
            <p:cNvCxnSpPr/>
            <p:nvPr/>
          </p:nvCxnSpPr>
          <p:spPr>
            <a:xfrm>
              <a:off x="887600" y="2420550"/>
              <a:ext cx="0" cy="72600"/>
            </a:xfrm>
            <a:prstGeom prst="straightConnector1">
              <a:avLst/>
            </a:prstGeom>
            <a:noFill/>
            <a:ln cap="flat" cmpd="sng" w="40700">
              <a:solidFill>
                <a:srgbClr val="B7DB20"/>
              </a:solidFill>
              <a:prstDash val="solid"/>
              <a:round/>
              <a:headEnd len="sm" w="sm" type="none"/>
              <a:tailEnd len="sm" w="sm" type="none"/>
            </a:ln>
          </p:spPr>
        </p:cxnSp>
        <p:cxnSp>
          <p:nvCxnSpPr>
            <p:cNvPr id="5185" name="Google Shape;5185;g3a223d00461_0_5412"/>
            <p:cNvCxnSpPr/>
            <p:nvPr/>
          </p:nvCxnSpPr>
          <p:spPr>
            <a:xfrm rot="10800000">
              <a:off x="853100" y="2456850"/>
              <a:ext cx="69000" cy="0"/>
            </a:xfrm>
            <a:prstGeom prst="straightConnector1">
              <a:avLst/>
            </a:prstGeom>
            <a:noFill/>
            <a:ln cap="flat" cmpd="sng" w="40700">
              <a:solidFill>
                <a:srgbClr val="B7DB20"/>
              </a:solidFill>
              <a:prstDash val="solid"/>
              <a:round/>
              <a:headEnd len="sm" w="sm" type="none"/>
              <a:tailEnd len="sm" w="sm" type="none"/>
            </a:ln>
          </p:spPr>
        </p:cxnSp>
      </p:grpSp>
      <p:grpSp>
        <p:nvGrpSpPr>
          <p:cNvPr id="5186" name="Google Shape;5186;g3a223d00461_0_5412"/>
          <p:cNvGrpSpPr/>
          <p:nvPr/>
        </p:nvGrpSpPr>
        <p:grpSpPr>
          <a:xfrm>
            <a:off x="452710" y="3162578"/>
            <a:ext cx="170444" cy="179344"/>
            <a:chOff x="853100" y="2420550"/>
            <a:chExt cx="69000" cy="72600"/>
          </a:xfrm>
        </p:grpSpPr>
        <p:cxnSp>
          <p:nvCxnSpPr>
            <p:cNvPr id="5187" name="Google Shape;5187;g3a223d00461_0_5412"/>
            <p:cNvCxnSpPr/>
            <p:nvPr/>
          </p:nvCxnSpPr>
          <p:spPr>
            <a:xfrm>
              <a:off x="887600" y="2420550"/>
              <a:ext cx="0" cy="72600"/>
            </a:xfrm>
            <a:prstGeom prst="straightConnector1">
              <a:avLst/>
            </a:prstGeom>
            <a:noFill/>
            <a:ln cap="flat" cmpd="sng" w="40700">
              <a:solidFill>
                <a:srgbClr val="B7DB20"/>
              </a:solidFill>
              <a:prstDash val="solid"/>
              <a:round/>
              <a:headEnd len="sm" w="sm" type="none"/>
              <a:tailEnd len="sm" w="sm" type="none"/>
            </a:ln>
          </p:spPr>
        </p:cxnSp>
        <p:cxnSp>
          <p:nvCxnSpPr>
            <p:cNvPr id="5188" name="Google Shape;5188;g3a223d00461_0_5412"/>
            <p:cNvCxnSpPr/>
            <p:nvPr/>
          </p:nvCxnSpPr>
          <p:spPr>
            <a:xfrm rot="10800000">
              <a:off x="853100" y="2456850"/>
              <a:ext cx="69000" cy="0"/>
            </a:xfrm>
            <a:prstGeom prst="straightConnector1">
              <a:avLst/>
            </a:prstGeom>
            <a:noFill/>
            <a:ln cap="flat" cmpd="sng" w="40700">
              <a:solidFill>
                <a:srgbClr val="B7DB20"/>
              </a:solidFill>
              <a:prstDash val="solid"/>
              <a:round/>
              <a:headEnd len="sm" w="sm" type="none"/>
              <a:tailEnd len="sm" w="sm" type="none"/>
            </a:ln>
          </p:spPr>
        </p:cxnSp>
      </p:grpSp>
      <p:pic>
        <p:nvPicPr>
          <p:cNvPr descr="High school classroom (proporcionado por Getty Images)" id="5189" name="Google Shape;5189;g3a223d00461_0_5412"/>
          <p:cNvPicPr preferRelativeResize="0"/>
          <p:nvPr/>
        </p:nvPicPr>
        <p:blipFill rotWithShape="1">
          <a:blip r:embed="rId4">
            <a:alphaModFix amt="50000"/>
          </a:blip>
          <a:srcRect b="0" l="0" r="40259" t="0"/>
          <a:stretch/>
        </p:blipFill>
        <p:spPr>
          <a:xfrm>
            <a:off x="6274124" y="1437875"/>
            <a:ext cx="2648131" cy="2956499"/>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93" name="Shape 5193"/>
        <p:cNvGrpSpPr/>
        <p:nvPr/>
      </p:nvGrpSpPr>
      <p:grpSpPr>
        <a:xfrm>
          <a:off x="0" y="0"/>
          <a:ext cx="0" cy="0"/>
          <a:chOff x="0" y="0"/>
          <a:chExt cx="0" cy="0"/>
        </a:xfrm>
      </p:grpSpPr>
      <p:sp>
        <p:nvSpPr>
          <p:cNvPr id="5194" name="Google Shape;5194;g3a223d00461_0_5429"/>
          <p:cNvSpPr txBox="1"/>
          <p:nvPr/>
        </p:nvSpPr>
        <p:spPr>
          <a:xfrm>
            <a:off x="482251" y="997125"/>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COLECTIVO con pronombres: reconocimiento y clasificación</a:t>
            </a:r>
            <a:endParaRPr sz="1600">
              <a:latin typeface="Archivo Light"/>
              <a:ea typeface="Archivo Light"/>
              <a:cs typeface="Archivo Light"/>
              <a:sym typeface="Archivo Light"/>
            </a:endParaRPr>
          </a:p>
        </p:txBody>
      </p:sp>
      <p:sp>
        <p:nvSpPr>
          <p:cNvPr id="5195" name="Google Shape;5195;g3a223d00461_0_5429"/>
          <p:cNvSpPr txBox="1"/>
          <p:nvPr/>
        </p:nvSpPr>
        <p:spPr>
          <a:xfrm>
            <a:off x="445500" y="49705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196" name="Google Shape;5196;g3a223d00461_0_5429"/>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97" name="Google Shape;5197;g3a223d00461_0_542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198" name="Google Shape;5198;g3a223d00461_0_5429"/>
          <p:cNvSpPr txBox="1"/>
          <p:nvPr/>
        </p:nvSpPr>
        <p:spPr>
          <a:xfrm>
            <a:off x="549150" y="1526300"/>
            <a:ext cx="8063700" cy="30168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b="1" lang="es" sz="1600">
                <a:solidFill>
                  <a:schemeClr val="dk1"/>
                </a:solidFill>
                <a:latin typeface="Calibri"/>
                <a:ea typeface="Calibri"/>
                <a:cs typeface="Calibri"/>
                <a:sym typeface="Calibri"/>
              </a:rPr>
              <a:t>-Caray -dijo Tommy-, qué desperdicio. Supongo que cuando terminas el libro lo tiras. Nuestra pantalla de televisión habrá mostrado un millón de libros y sirve para muchos más. Yo nunca la tiraría.</a:t>
            </a:r>
            <a:endParaRPr b="1" sz="1600">
              <a:solidFill>
                <a:schemeClr val="dk1"/>
              </a:solidFill>
              <a:latin typeface="Calibri"/>
              <a:ea typeface="Calibri"/>
              <a:cs typeface="Calibri"/>
              <a:sym typeface="Calibri"/>
            </a:endParaRPr>
          </a:p>
          <a:p>
            <a:pPr indent="0" lvl="0" marL="0" rtl="0" algn="just">
              <a:lnSpc>
                <a:spcPct val="150000"/>
              </a:lnSpc>
              <a:spcBef>
                <a:spcPts val="0"/>
              </a:spcBef>
              <a:spcAft>
                <a:spcPts val="0"/>
              </a:spcAft>
              <a:buNone/>
            </a:pPr>
            <a:r>
              <a:rPr i="1" lang="es" sz="1600">
                <a:solidFill>
                  <a:schemeClr val="dk1"/>
                </a:solidFill>
                <a:latin typeface="Calibri"/>
                <a:ea typeface="Calibri"/>
                <a:cs typeface="Calibri"/>
                <a:sym typeface="Calibri"/>
              </a:rPr>
              <a:t>¿Quién es yo? ¿Qué significa yo?¿Qué clase de palabra es “yo”? </a:t>
            </a:r>
            <a:endParaRPr i="1" sz="1600">
              <a:solidFill>
                <a:schemeClr val="dk1"/>
              </a:solidFill>
              <a:latin typeface="Calibri"/>
              <a:ea typeface="Calibri"/>
              <a:cs typeface="Calibri"/>
              <a:sym typeface="Calibri"/>
            </a:endParaRPr>
          </a:p>
          <a:p>
            <a:pPr indent="0" lvl="0" marL="0" rtl="0" algn="just">
              <a:lnSpc>
                <a:spcPct val="150000"/>
              </a:lnSpc>
              <a:spcBef>
                <a:spcPts val="0"/>
              </a:spcBef>
              <a:spcAft>
                <a:spcPts val="0"/>
              </a:spcAft>
              <a:buNone/>
            </a:pPr>
            <a:r>
              <a:rPr b="1" lang="es" sz="1600">
                <a:solidFill>
                  <a:schemeClr val="dk1"/>
                </a:solidFill>
                <a:latin typeface="Calibri"/>
                <a:ea typeface="Calibri"/>
                <a:cs typeface="Calibri"/>
                <a:sym typeface="Calibri"/>
              </a:rPr>
              <a:t>-En mi casa -Tommy señaló sin mirar, porque estaba ocupado leyendo-. En el ático.” </a:t>
            </a:r>
            <a:endParaRPr b="1" sz="1600">
              <a:solidFill>
                <a:schemeClr val="dk1"/>
              </a:solidFill>
              <a:latin typeface="Calibri"/>
              <a:ea typeface="Calibri"/>
              <a:cs typeface="Calibri"/>
              <a:sym typeface="Calibri"/>
            </a:endParaRPr>
          </a:p>
          <a:p>
            <a:pPr indent="0" lvl="0" marL="0" rtl="0" algn="just">
              <a:lnSpc>
                <a:spcPct val="150000"/>
              </a:lnSpc>
              <a:spcBef>
                <a:spcPts val="0"/>
              </a:spcBef>
              <a:spcAft>
                <a:spcPts val="0"/>
              </a:spcAft>
              <a:buNone/>
            </a:pPr>
            <a:r>
              <a:rPr b="1" lang="es" sz="1600">
                <a:solidFill>
                  <a:schemeClr val="dk1"/>
                </a:solidFill>
                <a:latin typeface="Calibri"/>
                <a:ea typeface="Calibri"/>
                <a:cs typeface="Calibri"/>
                <a:sym typeface="Calibri"/>
              </a:rPr>
              <a:t>Los chicos miraban con atención el pizarrón. Ellos estaban sentados mientras yo escribía. Mi computadora era lenta. </a:t>
            </a:r>
            <a:endParaRPr b="1" sz="1600">
              <a:solidFill>
                <a:schemeClr val="dk1"/>
              </a:solidFill>
              <a:latin typeface="Calibri"/>
              <a:ea typeface="Calibri"/>
              <a:cs typeface="Calibri"/>
              <a:sym typeface="Calibri"/>
            </a:endParaRPr>
          </a:p>
          <a:p>
            <a:pPr indent="0" lvl="0" marL="0" rtl="0" algn="just">
              <a:lnSpc>
                <a:spcPct val="150000"/>
              </a:lnSpc>
              <a:spcBef>
                <a:spcPts val="0"/>
              </a:spcBef>
              <a:spcAft>
                <a:spcPts val="0"/>
              </a:spcAft>
              <a:buNone/>
            </a:pPr>
            <a:r>
              <a:rPr i="1" lang="es" sz="1600">
                <a:solidFill>
                  <a:schemeClr val="dk1"/>
                </a:solidFill>
                <a:latin typeface="Calibri"/>
                <a:ea typeface="Calibri"/>
                <a:cs typeface="Calibri"/>
                <a:sym typeface="Calibri"/>
              </a:rPr>
              <a:t>¿De quién es la casa?¿Por qué dice “mi” y no “su”? </a:t>
            </a:r>
            <a:endParaRPr sz="1100">
              <a:solidFill>
                <a:schemeClr val="dk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2" name="Shape 5202"/>
        <p:cNvGrpSpPr/>
        <p:nvPr/>
      </p:nvGrpSpPr>
      <p:grpSpPr>
        <a:xfrm>
          <a:off x="0" y="0"/>
          <a:ext cx="0" cy="0"/>
          <a:chOff x="0" y="0"/>
          <a:chExt cx="0" cy="0"/>
        </a:xfrm>
      </p:grpSpPr>
      <p:sp>
        <p:nvSpPr>
          <p:cNvPr id="5203" name="Google Shape;5203;g3a223d00461_0_5437"/>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pronombres: reconocimiento e identificación del referente</a:t>
            </a:r>
            <a:endParaRPr sz="1600">
              <a:latin typeface="Archivo Light"/>
              <a:ea typeface="Archivo Light"/>
              <a:cs typeface="Archivo Light"/>
              <a:sym typeface="Archivo Light"/>
            </a:endParaRPr>
          </a:p>
        </p:txBody>
      </p:sp>
      <p:sp>
        <p:nvSpPr>
          <p:cNvPr id="5204" name="Google Shape;5204;g3a223d00461_0_5437"/>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05" name="Google Shape;5205;g3a223d00461_0_543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06" name="Google Shape;5206;g3a223d00461_0_543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07" name="Google Shape;5207;g3a223d00461_0_5437"/>
          <p:cNvPicPr preferRelativeResize="0"/>
          <p:nvPr/>
        </p:nvPicPr>
        <p:blipFill>
          <a:blip r:embed="rId4">
            <a:alphaModFix/>
          </a:blip>
          <a:stretch>
            <a:fillRect/>
          </a:stretch>
        </p:blipFill>
        <p:spPr>
          <a:xfrm rot="-5400000">
            <a:off x="3057474" y="231976"/>
            <a:ext cx="3277500" cy="5829498"/>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1" name="Shape 5211"/>
        <p:cNvGrpSpPr/>
        <p:nvPr/>
      </p:nvGrpSpPr>
      <p:grpSpPr>
        <a:xfrm>
          <a:off x="0" y="0"/>
          <a:ext cx="0" cy="0"/>
          <a:chOff x="0" y="0"/>
          <a:chExt cx="0" cy="0"/>
        </a:xfrm>
      </p:grpSpPr>
      <p:sp>
        <p:nvSpPr>
          <p:cNvPr id="5212" name="Google Shape;5212;g3a223d00461_0_5445"/>
          <p:cNvSpPr txBox="1"/>
          <p:nvPr/>
        </p:nvSpPr>
        <p:spPr>
          <a:xfrm>
            <a:off x="433201" y="884050"/>
            <a:ext cx="8179500" cy="115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lang="es" sz="1800">
                <a:latin typeface="Archivo"/>
                <a:ea typeface="Archivo"/>
                <a:cs typeface="Archivo"/>
                <a:sym typeface="Archivo"/>
              </a:rPr>
              <a:t>Trabajo INDIVIDUAL con pronombres: r</a:t>
            </a:r>
            <a:r>
              <a:rPr b="1" lang="es" sz="1800">
                <a:solidFill>
                  <a:schemeClr val="dk1"/>
                </a:solidFill>
                <a:latin typeface="Archivo"/>
                <a:ea typeface="Archivo"/>
                <a:cs typeface="Archivo"/>
                <a:sym typeface="Archivo"/>
              </a:rPr>
              <a:t>econocimiento e identificación del referente</a:t>
            </a:r>
            <a:endParaRPr sz="1600">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b="1" sz="1800">
              <a:latin typeface="Archivo"/>
              <a:ea typeface="Archivo"/>
              <a:cs typeface="Archivo"/>
              <a:sym typeface="Archivo"/>
            </a:endParaRPr>
          </a:p>
        </p:txBody>
      </p:sp>
      <p:sp>
        <p:nvSpPr>
          <p:cNvPr id="5213" name="Google Shape;5213;g3a223d00461_0_5445"/>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14" name="Google Shape;5214;g3a223d00461_0_5445"/>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15" name="Google Shape;5215;g3a223d00461_0_544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16" name="Google Shape;5216;g3a223d00461_0_5445"/>
          <p:cNvPicPr preferRelativeResize="0"/>
          <p:nvPr/>
        </p:nvPicPr>
        <p:blipFill>
          <a:blip r:embed="rId4">
            <a:alphaModFix/>
          </a:blip>
          <a:stretch>
            <a:fillRect/>
          </a:stretch>
        </p:blipFill>
        <p:spPr>
          <a:xfrm rot="-5400000">
            <a:off x="2969089" y="1403636"/>
            <a:ext cx="3316625" cy="3362852"/>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20" name="Shape 5220"/>
        <p:cNvGrpSpPr/>
        <p:nvPr/>
      </p:nvGrpSpPr>
      <p:grpSpPr>
        <a:xfrm>
          <a:off x="0" y="0"/>
          <a:ext cx="0" cy="0"/>
          <a:chOff x="0" y="0"/>
          <a:chExt cx="0" cy="0"/>
        </a:xfrm>
      </p:grpSpPr>
      <p:sp>
        <p:nvSpPr>
          <p:cNvPr id="5221" name="Google Shape;5221;g3a223d00461_0_5453"/>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COLECTIVO con pronombres: rol para evitar reiteraciones en los textos</a:t>
            </a:r>
            <a:endParaRPr sz="1600">
              <a:latin typeface="Archivo Light"/>
              <a:ea typeface="Archivo Light"/>
              <a:cs typeface="Archivo Light"/>
              <a:sym typeface="Archivo Light"/>
            </a:endParaRPr>
          </a:p>
        </p:txBody>
      </p:sp>
      <p:sp>
        <p:nvSpPr>
          <p:cNvPr id="5222" name="Google Shape;5222;g3a223d00461_0_5453"/>
          <p:cNvSpPr txBox="1"/>
          <p:nvPr/>
        </p:nvSpPr>
        <p:spPr>
          <a:xfrm>
            <a:off x="433200" y="37745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23" name="Google Shape;5223;g3a223d00461_0_5453"/>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24" name="Google Shape;5224;g3a223d00461_0_5453"/>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25" name="Google Shape;5225;g3a223d00461_0_5453"/>
          <p:cNvPicPr preferRelativeResize="0"/>
          <p:nvPr/>
        </p:nvPicPr>
        <p:blipFill>
          <a:blip r:embed="rId4">
            <a:alphaModFix/>
          </a:blip>
          <a:stretch>
            <a:fillRect/>
          </a:stretch>
        </p:blipFill>
        <p:spPr>
          <a:xfrm>
            <a:off x="614200" y="1696950"/>
            <a:ext cx="7705475" cy="3007953"/>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29" name="Shape 5229"/>
        <p:cNvGrpSpPr/>
        <p:nvPr/>
      </p:nvGrpSpPr>
      <p:grpSpPr>
        <a:xfrm>
          <a:off x="0" y="0"/>
          <a:ext cx="0" cy="0"/>
          <a:chOff x="0" y="0"/>
          <a:chExt cx="0" cy="0"/>
        </a:xfrm>
      </p:grpSpPr>
      <p:sp>
        <p:nvSpPr>
          <p:cNvPr id="5230" name="Google Shape;5230;g3a223d00461_0_5461"/>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pronombres: rol para evitar reiteraciones en los textos</a:t>
            </a:r>
            <a:endParaRPr sz="1600">
              <a:latin typeface="Archivo Light"/>
              <a:ea typeface="Archivo Light"/>
              <a:cs typeface="Archivo Light"/>
              <a:sym typeface="Archivo Light"/>
            </a:endParaRPr>
          </a:p>
        </p:txBody>
      </p:sp>
      <p:sp>
        <p:nvSpPr>
          <p:cNvPr id="5231" name="Google Shape;5231;g3a223d00461_0_5461"/>
          <p:cNvSpPr txBox="1"/>
          <p:nvPr/>
        </p:nvSpPr>
        <p:spPr>
          <a:xfrm>
            <a:off x="433200" y="27090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32" name="Google Shape;5232;g3a223d00461_0_5461"/>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33" name="Google Shape;5233;g3a223d00461_0_546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234" name="Google Shape;5234;g3a223d00461_0_5461"/>
          <p:cNvSpPr txBox="1"/>
          <p:nvPr/>
        </p:nvSpPr>
        <p:spPr>
          <a:xfrm>
            <a:off x="500400" y="1803500"/>
            <a:ext cx="8045100" cy="26475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s" sz="1600">
                <a:solidFill>
                  <a:schemeClr val="dk1"/>
                </a:solidFill>
                <a:latin typeface="Calibri"/>
                <a:ea typeface="Calibri"/>
                <a:cs typeface="Calibri"/>
                <a:sym typeface="Calibri"/>
              </a:rPr>
              <a:t>Corregí el siguiente texto, agregando pronombres personales para que no haya tantas repeticiones. </a:t>
            </a:r>
            <a:endParaRPr sz="1600">
              <a:solidFill>
                <a:schemeClr val="dk1"/>
              </a:solidFill>
              <a:latin typeface="Calibri"/>
              <a:ea typeface="Calibri"/>
              <a:cs typeface="Calibri"/>
              <a:sym typeface="Calibri"/>
            </a:endParaRPr>
          </a:p>
          <a:p>
            <a:pPr indent="0" lvl="0" marL="0" rtl="0" algn="just">
              <a:lnSpc>
                <a:spcPct val="150000"/>
              </a:lnSpc>
              <a:spcBef>
                <a:spcPts val="0"/>
              </a:spcBef>
              <a:spcAft>
                <a:spcPts val="0"/>
              </a:spcAft>
              <a:buNone/>
            </a:pPr>
            <a:r>
              <a:rPr i="1" lang="es" sz="1600">
                <a:solidFill>
                  <a:schemeClr val="dk1"/>
                </a:solidFill>
                <a:latin typeface="Calibri"/>
                <a:ea typeface="Calibri"/>
                <a:cs typeface="Calibri"/>
                <a:sym typeface="Calibri"/>
              </a:rPr>
              <a:t>Un día en que Margie estaba en su casa haciendo su tarea, ocurrió algo que llamó su atención. Margie encontró un libro muy antiguo que Tommy había llevado. Margie lo miró con mucha curiosidad y Tommy le explicó de qué se trataba. Margie escuchó con interés mientras Tommy le contaba cómo aprendían los niños en el pasado. Después, Margie y Tommy siguieron leyendo el libro y se sorprendieron con todo lo que descubrieron.</a:t>
            </a:r>
            <a:endParaRPr i="1" sz="1900"/>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8" name="Shape 5238"/>
        <p:cNvGrpSpPr/>
        <p:nvPr/>
      </p:nvGrpSpPr>
      <p:grpSpPr>
        <a:xfrm>
          <a:off x="0" y="0"/>
          <a:ext cx="0" cy="0"/>
          <a:chOff x="0" y="0"/>
          <a:chExt cx="0" cy="0"/>
        </a:xfrm>
      </p:grpSpPr>
      <p:sp>
        <p:nvSpPr>
          <p:cNvPr id="5239" name="Google Shape;5239;g3a223d00461_0_5469"/>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pronombres: rol para evitar reiteraciones en los textos</a:t>
            </a:r>
            <a:endParaRPr sz="1600">
              <a:latin typeface="Archivo Light"/>
              <a:ea typeface="Archivo Light"/>
              <a:cs typeface="Archivo Light"/>
              <a:sym typeface="Archivo Light"/>
            </a:endParaRPr>
          </a:p>
        </p:txBody>
      </p:sp>
      <p:sp>
        <p:nvSpPr>
          <p:cNvPr id="5240" name="Google Shape;5240;g3a223d00461_0_5469"/>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41" name="Google Shape;5241;g3a223d00461_0_5469"/>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42" name="Google Shape;5242;g3a223d00461_0_546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43" name="Google Shape;5243;g3a223d00461_0_5469"/>
          <p:cNvPicPr preferRelativeResize="0"/>
          <p:nvPr/>
        </p:nvPicPr>
        <p:blipFill>
          <a:blip r:embed="rId4">
            <a:alphaModFix/>
          </a:blip>
          <a:stretch>
            <a:fillRect/>
          </a:stretch>
        </p:blipFill>
        <p:spPr>
          <a:xfrm rot="-5400000">
            <a:off x="3126094" y="497100"/>
            <a:ext cx="289181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36fc220c6c6_2_19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9" name="Google Shape;649;g36fc220c6c6_2_19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650" name="Google Shape;650;g36fc220c6c6_2_199"/>
          <p:cNvPicPr preferRelativeResize="0"/>
          <p:nvPr/>
        </p:nvPicPr>
        <p:blipFill rotWithShape="1">
          <a:blip r:embed="rId4">
            <a:alphaModFix/>
          </a:blip>
          <a:srcRect b="0" l="0" r="0" t="0"/>
          <a:stretch/>
        </p:blipFill>
        <p:spPr>
          <a:xfrm>
            <a:off x="158425" y="626733"/>
            <a:ext cx="1261814" cy="311763"/>
          </a:xfrm>
          <a:prstGeom prst="rect">
            <a:avLst/>
          </a:prstGeom>
          <a:noFill/>
          <a:ln>
            <a:noFill/>
          </a:ln>
        </p:spPr>
      </p:pic>
      <p:sp>
        <p:nvSpPr>
          <p:cNvPr id="651" name="Google Shape;651;g36fc220c6c6_2_199"/>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52" name="Google Shape;652;g36fc220c6c6_2_199"/>
          <p:cNvSpPr txBox="1"/>
          <p:nvPr/>
        </p:nvSpPr>
        <p:spPr>
          <a:xfrm>
            <a:off x="557649" y="1090250"/>
            <a:ext cx="2067217" cy="761146"/>
          </a:xfrm>
          <a:prstGeom prst="rect">
            <a:avLst/>
          </a:prstGeom>
          <a:solidFill>
            <a:srgbClr val="D3EA7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600" u="none" cap="none" strike="noStrike">
                <a:solidFill>
                  <a:schemeClr val="dk1"/>
                </a:solidFill>
                <a:latin typeface="Archivo"/>
                <a:ea typeface="Archivo"/>
                <a:cs typeface="Archivo"/>
                <a:sym typeface="Archivo"/>
              </a:rPr>
              <a:t>Retroalimentación: autoevaluación</a:t>
            </a:r>
            <a:endParaRPr b="0" i="0" sz="1400" u="none" cap="none" strike="noStrike">
              <a:solidFill>
                <a:srgbClr val="000000"/>
              </a:solidFill>
              <a:latin typeface="Nunito ExtraBold"/>
              <a:ea typeface="Nunito ExtraBold"/>
              <a:cs typeface="Nunito ExtraBold"/>
              <a:sym typeface="Nunito ExtraBold"/>
            </a:endParaRPr>
          </a:p>
        </p:txBody>
      </p:sp>
      <p:pic>
        <p:nvPicPr>
          <p:cNvPr descr="Texto, Carta&#10;&#10;El contenido generado por IA puede ser incorrecto." id="653" name="Google Shape;653;g36fc220c6c6_2_199"/>
          <p:cNvPicPr preferRelativeResize="0"/>
          <p:nvPr/>
        </p:nvPicPr>
        <p:blipFill rotWithShape="1">
          <a:blip r:embed="rId5">
            <a:alphaModFix/>
          </a:blip>
          <a:srcRect b="0" l="0" r="0" t="0"/>
          <a:stretch/>
        </p:blipFill>
        <p:spPr>
          <a:xfrm>
            <a:off x="5756009" y="779597"/>
            <a:ext cx="2638231" cy="3962107"/>
          </a:xfrm>
          <a:prstGeom prst="rect">
            <a:avLst/>
          </a:prstGeom>
          <a:noFill/>
          <a:ln>
            <a:noFill/>
          </a:ln>
        </p:spPr>
      </p:pic>
      <p:pic>
        <p:nvPicPr>
          <p:cNvPr descr="Texto&#10;&#10;El contenido generado por IA puede ser incorrecto." id="654" name="Google Shape;654;g36fc220c6c6_2_199"/>
          <p:cNvPicPr preferRelativeResize="0"/>
          <p:nvPr/>
        </p:nvPicPr>
        <p:blipFill rotWithShape="1">
          <a:blip r:embed="rId6">
            <a:alphaModFix/>
          </a:blip>
          <a:srcRect b="0" l="0" r="0" t="0"/>
          <a:stretch/>
        </p:blipFill>
        <p:spPr>
          <a:xfrm>
            <a:off x="2842200" y="799249"/>
            <a:ext cx="2729319" cy="3937879"/>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7" name="Shape 5247"/>
        <p:cNvGrpSpPr/>
        <p:nvPr/>
      </p:nvGrpSpPr>
      <p:grpSpPr>
        <a:xfrm>
          <a:off x="0" y="0"/>
          <a:ext cx="0" cy="0"/>
          <a:chOff x="0" y="0"/>
          <a:chExt cx="0" cy="0"/>
        </a:xfrm>
      </p:grpSpPr>
      <p:sp>
        <p:nvSpPr>
          <p:cNvPr id="5248" name="Google Shape;5248;g3a223d00461_0_5477"/>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pronombres: rol para evitar reiteraciones en los textos</a:t>
            </a:r>
            <a:endParaRPr sz="1600">
              <a:latin typeface="Archivo Light"/>
              <a:ea typeface="Archivo Light"/>
              <a:cs typeface="Archivo Light"/>
              <a:sym typeface="Archivo Light"/>
            </a:endParaRPr>
          </a:p>
        </p:txBody>
      </p:sp>
      <p:sp>
        <p:nvSpPr>
          <p:cNvPr id="5249" name="Google Shape;5249;g3a223d00461_0_5477"/>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50" name="Google Shape;5250;g3a223d00461_0_547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51" name="Google Shape;5251;g3a223d00461_0_547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52" name="Google Shape;5252;g3a223d00461_0_5477"/>
          <p:cNvPicPr preferRelativeResize="0"/>
          <p:nvPr/>
        </p:nvPicPr>
        <p:blipFill rotWithShape="1">
          <a:blip r:embed="rId4">
            <a:alphaModFix/>
          </a:blip>
          <a:srcRect b="0" l="0" r="0" t="12990"/>
          <a:stretch/>
        </p:blipFill>
        <p:spPr>
          <a:xfrm>
            <a:off x="1881700" y="1428625"/>
            <a:ext cx="5726400" cy="3182574"/>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6" name="Shape 5256"/>
        <p:cNvGrpSpPr/>
        <p:nvPr/>
      </p:nvGrpSpPr>
      <p:grpSpPr>
        <a:xfrm>
          <a:off x="0" y="0"/>
          <a:ext cx="0" cy="0"/>
          <a:chOff x="0" y="0"/>
          <a:chExt cx="0" cy="0"/>
        </a:xfrm>
      </p:grpSpPr>
      <p:sp>
        <p:nvSpPr>
          <p:cNvPr id="5257" name="Google Shape;5257;g3a223d00461_0_5485"/>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COLECTIVO: ¿cómo evitar las reiteraciones en un texto? Abordaje del Sujeto Tácito</a:t>
            </a:r>
            <a:endParaRPr sz="1600">
              <a:latin typeface="Archivo Light"/>
              <a:ea typeface="Archivo Light"/>
              <a:cs typeface="Archivo Light"/>
              <a:sym typeface="Archivo Light"/>
            </a:endParaRPr>
          </a:p>
        </p:txBody>
      </p:sp>
      <p:sp>
        <p:nvSpPr>
          <p:cNvPr id="5258" name="Google Shape;5258;g3a223d00461_0_5485"/>
          <p:cNvSpPr txBox="1"/>
          <p:nvPr/>
        </p:nvSpPr>
        <p:spPr>
          <a:xfrm>
            <a:off x="433200" y="39502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59" name="Google Shape;5259;g3a223d00461_0_5485"/>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60" name="Google Shape;5260;g3a223d00461_0_548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61" name="Google Shape;5261;g3a223d00461_0_5485"/>
          <p:cNvPicPr preferRelativeResize="0"/>
          <p:nvPr/>
        </p:nvPicPr>
        <p:blipFill>
          <a:blip r:embed="rId4">
            <a:alphaModFix/>
          </a:blip>
          <a:stretch>
            <a:fillRect/>
          </a:stretch>
        </p:blipFill>
        <p:spPr>
          <a:xfrm>
            <a:off x="603650" y="1679375"/>
            <a:ext cx="7439025" cy="2768009"/>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5" name="Shape 5265"/>
        <p:cNvGrpSpPr/>
        <p:nvPr/>
      </p:nvGrpSpPr>
      <p:grpSpPr>
        <a:xfrm>
          <a:off x="0" y="0"/>
          <a:ext cx="0" cy="0"/>
          <a:chOff x="0" y="0"/>
          <a:chExt cx="0" cy="0"/>
        </a:xfrm>
      </p:grpSpPr>
      <p:sp>
        <p:nvSpPr>
          <p:cNvPr id="5266" name="Google Shape;5266;g3a223d00461_0_5493"/>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Avances sustantivos en el establecimiento de correferencias</a:t>
            </a:r>
            <a:endParaRPr sz="1600">
              <a:latin typeface="Archivo Light"/>
              <a:ea typeface="Archivo Light"/>
              <a:cs typeface="Archivo Light"/>
              <a:sym typeface="Archivo Light"/>
            </a:endParaRPr>
          </a:p>
        </p:txBody>
      </p:sp>
      <p:sp>
        <p:nvSpPr>
          <p:cNvPr id="5267" name="Google Shape;5267;g3a223d00461_0_5493"/>
          <p:cNvSpPr txBox="1"/>
          <p:nvPr/>
        </p:nvSpPr>
        <p:spPr>
          <a:xfrm>
            <a:off x="48225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Relevamiento - CORREFERENCIAS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68" name="Google Shape;5268;g3a223d00461_0_5493"/>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69" name="Google Shape;5269;g3a223d00461_0_5493"/>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270" name="Google Shape;5270;g3a223d00461_0_5493"/>
          <p:cNvSpPr txBox="1"/>
          <p:nvPr/>
        </p:nvSpPr>
        <p:spPr>
          <a:xfrm>
            <a:off x="482250" y="1345750"/>
            <a:ext cx="8179500" cy="33864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rPr i="1" lang="es" sz="1600">
                <a:solidFill>
                  <a:schemeClr val="dk1"/>
                </a:solidFill>
                <a:latin typeface="Archivo"/>
                <a:ea typeface="Archivo"/>
                <a:cs typeface="Archivo"/>
                <a:sym typeface="Archivo"/>
              </a:rPr>
              <a:t>Aunque los robots humanoides se usan cada vez más en otros países, en Argentina todavía hay algunos desafíos. El principal es el alto costo para empezar a usarlos, algo que muchas empresas no pueden pagar fácilmente. También hay preocupación por los puestos de trabajo que podrían cambiar, por lo que será necesario capacitar a las personas para que puedan trabajar con esta nueva tecnología.</a:t>
            </a:r>
            <a:endParaRPr i="1" sz="1600">
              <a:solidFill>
                <a:schemeClr val="dk1"/>
              </a:solidFill>
              <a:latin typeface="Archivo"/>
              <a:ea typeface="Archivo"/>
              <a:cs typeface="Archivo"/>
              <a:sym typeface="Archivo"/>
            </a:endParaRPr>
          </a:p>
          <a:p>
            <a:pPr indent="0" lvl="0" marL="457200" rtl="0" algn="just">
              <a:spcBef>
                <a:spcPts val="0"/>
              </a:spcBef>
              <a:spcAft>
                <a:spcPts val="0"/>
              </a:spcAft>
              <a:buNone/>
            </a:pPr>
            <a:r>
              <a:rPr i="1" lang="es" sz="1600">
                <a:solidFill>
                  <a:schemeClr val="dk1"/>
                </a:solidFill>
                <a:latin typeface="Archivo"/>
                <a:ea typeface="Archivo"/>
                <a:cs typeface="Archivo"/>
                <a:sym typeface="Archivo"/>
              </a:rPr>
              <a:t>A pesar de eso, los expertos creen que la llegada de estos robots también va a generar nuevos empleos, sobre todo en áreas como la programación, el mantenimiento y la supervisión de los robots.</a:t>
            </a:r>
            <a:endParaRPr i="1" sz="1600">
              <a:solidFill>
                <a:schemeClr val="dk1"/>
              </a:solidFill>
              <a:latin typeface="Archivo"/>
              <a:ea typeface="Archivo"/>
              <a:cs typeface="Archivo"/>
              <a:sym typeface="Archivo"/>
            </a:endParaRPr>
          </a:p>
          <a:p>
            <a:pPr indent="0" lvl="0" marL="457200" rtl="0" algn="just">
              <a:spcBef>
                <a:spcPts val="0"/>
              </a:spcBef>
              <a:spcAft>
                <a:spcPts val="0"/>
              </a:spcAft>
              <a:buNone/>
            </a:pPr>
            <a:r>
              <a:t/>
            </a:r>
            <a:endParaRPr i="1" sz="1600">
              <a:solidFill>
                <a:schemeClr val="dk1"/>
              </a:solidFill>
              <a:latin typeface="Archivo"/>
              <a:ea typeface="Archivo"/>
              <a:cs typeface="Archivo"/>
              <a:sym typeface="Archivo"/>
            </a:endParaRPr>
          </a:p>
          <a:p>
            <a:pPr indent="0" lvl="0" marL="457200" rtl="0" algn="just">
              <a:spcBef>
                <a:spcPts val="0"/>
              </a:spcBef>
              <a:spcAft>
                <a:spcPts val="0"/>
              </a:spcAft>
              <a:buNone/>
            </a:pPr>
            <a:r>
              <a:rPr b="1" lang="es" sz="1600">
                <a:solidFill>
                  <a:schemeClr val="dk1"/>
                </a:solidFill>
                <a:latin typeface="Archivo"/>
                <a:ea typeface="Archivo"/>
                <a:cs typeface="Archivo"/>
                <a:sym typeface="Archivo"/>
              </a:rPr>
              <a:t>En el anteúltimo párrafo dice: “A pesar de </a:t>
            </a:r>
            <a:r>
              <a:rPr b="1" lang="es" sz="1600" u="sng">
                <a:solidFill>
                  <a:schemeClr val="dk1"/>
                </a:solidFill>
                <a:latin typeface="Archivo"/>
                <a:ea typeface="Archivo"/>
                <a:cs typeface="Archivo"/>
                <a:sym typeface="Archivo"/>
              </a:rPr>
              <a:t>eso</a:t>
            </a:r>
            <a:r>
              <a:rPr b="1" lang="es" sz="1600">
                <a:solidFill>
                  <a:schemeClr val="dk1"/>
                </a:solidFill>
                <a:latin typeface="Archivo"/>
                <a:ea typeface="Archivo"/>
                <a:cs typeface="Archivo"/>
                <a:sym typeface="Archivo"/>
              </a:rPr>
              <a:t>, los expertos creen que la llegada de estos robots también va a generar nuevos empleos”, a qué se refiere con “eso”? </a:t>
            </a:r>
            <a:endParaRPr b="1" sz="1800">
              <a:latin typeface="Archivo"/>
              <a:ea typeface="Archivo"/>
              <a:cs typeface="Archivo"/>
              <a:sym typeface="Archivo"/>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4" name="Shape 5274"/>
        <p:cNvGrpSpPr/>
        <p:nvPr/>
      </p:nvGrpSpPr>
      <p:grpSpPr>
        <a:xfrm>
          <a:off x="0" y="0"/>
          <a:ext cx="0" cy="0"/>
          <a:chOff x="0" y="0"/>
          <a:chExt cx="0" cy="0"/>
        </a:xfrm>
      </p:grpSpPr>
      <p:sp>
        <p:nvSpPr>
          <p:cNvPr id="5275" name="Google Shape;5275;g3a223d00461_0_5501"/>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Avances sustantivos en el establecimiento de correferencias</a:t>
            </a:r>
            <a:endParaRPr sz="1600">
              <a:latin typeface="Archivo Light"/>
              <a:ea typeface="Archivo Light"/>
              <a:cs typeface="Archivo Light"/>
              <a:sym typeface="Archivo Light"/>
            </a:endParaRPr>
          </a:p>
        </p:txBody>
      </p:sp>
      <p:sp>
        <p:nvSpPr>
          <p:cNvPr id="5276" name="Google Shape;5276;g3a223d00461_0_5501"/>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Relevamiento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77" name="Google Shape;5277;g3a223d00461_0_5501"/>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78" name="Google Shape;5278;g3a223d00461_0_550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279" name="Google Shape;5279;g3a223d00461_0_5501"/>
          <p:cNvPicPr preferRelativeResize="0"/>
          <p:nvPr/>
        </p:nvPicPr>
        <p:blipFill rotWithShape="1">
          <a:blip r:embed="rId4">
            <a:alphaModFix/>
          </a:blip>
          <a:srcRect b="10756" l="0" r="0" t="4812"/>
          <a:stretch/>
        </p:blipFill>
        <p:spPr>
          <a:xfrm>
            <a:off x="3421388" y="1345750"/>
            <a:ext cx="2301231" cy="3455999"/>
          </a:xfrm>
          <a:prstGeom prst="rect">
            <a:avLst/>
          </a:prstGeom>
          <a:noFill/>
          <a:ln>
            <a:noFill/>
          </a:ln>
        </p:spPr>
      </p:pic>
      <p:sp>
        <p:nvSpPr>
          <p:cNvPr id="5280" name="Google Shape;5280;g3a223d00461_0_5501"/>
          <p:cNvSpPr/>
          <p:nvPr/>
        </p:nvSpPr>
        <p:spPr>
          <a:xfrm>
            <a:off x="4328700" y="1526975"/>
            <a:ext cx="388500" cy="3194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4" name="Shape 5284"/>
        <p:cNvGrpSpPr/>
        <p:nvPr/>
      </p:nvGrpSpPr>
      <p:grpSpPr>
        <a:xfrm>
          <a:off x="0" y="0"/>
          <a:ext cx="0" cy="0"/>
          <a:chOff x="0" y="0"/>
          <a:chExt cx="0" cy="0"/>
        </a:xfrm>
      </p:grpSpPr>
      <p:sp>
        <p:nvSpPr>
          <p:cNvPr id="5285" name="Google Shape;5285;g3a223d00461_0_5510"/>
          <p:cNvSpPr txBox="1"/>
          <p:nvPr/>
        </p:nvSpPr>
        <p:spPr>
          <a:xfrm>
            <a:off x="468901" y="1138525"/>
            <a:ext cx="8206200" cy="900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lang="es" sz="1800">
                <a:latin typeface="Archivo"/>
                <a:ea typeface="Archivo"/>
                <a:cs typeface="Archivo"/>
                <a:sym typeface="Archivo"/>
              </a:rPr>
              <a:t>Dificultad observada: inferir el significado de una palabra o expresión</a:t>
            </a:r>
            <a:endParaRPr b="1" sz="1800">
              <a:latin typeface="Archivo"/>
              <a:ea typeface="Archivo"/>
              <a:cs typeface="Archivo"/>
              <a:sym typeface="Archivo"/>
            </a:endParaRPr>
          </a:p>
          <a:p>
            <a:pPr indent="0" lvl="0" marL="0" marR="0" rtl="0" algn="just">
              <a:lnSpc>
                <a:spcPct val="100000"/>
              </a:lnSpc>
              <a:spcBef>
                <a:spcPts val="1500"/>
              </a:spcBef>
              <a:spcAft>
                <a:spcPts val="1100"/>
              </a:spcAft>
              <a:buNone/>
            </a:pPr>
            <a:r>
              <a:t/>
            </a:r>
            <a:endParaRPr sz="1600">
              <a:latin typeface="Archivo Light"/>
              <a:ea typeface="Archivo Light"/>
              <a:cs typeface="Archivo Light"/>
              <a:sym typeface="Archivo Light"/>
            </a:endParaRPr>
          </a:p>
        </p:txBody>
      </p:sp>
      <p:sp>
        <p:nvSpPr>
          <p:cNvPr id="5286" name="Google Shape;5286;g3a223d00461_0_5510"/>
          <p:cNvSpPr txBox="1"/>
          <p:nvPr/>
        </p:nvSpPr>
        <p:spPr>
          <a:xfrm>
            <a:off x="4689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Relevamiento - 	VOCABULARIO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87" name="Google Shape;5287;g3a223d00461_0_5510"/>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88" name="Google Shape;5288;g3a223d00461_0_551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289" name="Google Shape;5289;g3a223d00461_0_5510"/>
          <p:cNvSpPr txBox="1"/>
          <p:nvPr/>
        </p:nvSpPr>
        <p:spPr>
          <a:xfrm>
            <a:off x="1370700" y="1913325"/>
            <a:ext cx="6402600" cy="2181000"/>
          </a:xfrm>
          <a:prstGeom prst="rect">
            <a:avLst/>
          </a:prstGeom>
          <a:noFill/>
          <a:ln>
            <a:noFill/>
          </a:ln>
        </p:spPr>
        <p:txBody>
          <a:bodyPr anchorCtr="0" anchor="t" bIns="91425" lIns="91425" spcFirstLastPara="1" rIns="91425" wrap="square" tIns="91425">
            <a:spAutoFit/>
          </a:bodyPr>
          <a:lstStyle/>
          <a:p>
            <a:pPr indent="0" lvl="0" marL="0" rtl="0" algn="just">
              <a:spcBef>
                <a:spcPts val="2022"/>
              </a:spcBef>
              <a:spcAft>
                <a:spcPts val="0"/>
              </a:spcAft>
              <a:buNone/>
            </a:pPr>
            <a:r>
              <a:rPr lang="es" sz="1600">
                <a:solidFill>
                  <a:schemeClr val="dk1"/>
                </a:solidFill>
                <a:latin typeface="Archivo Light"/>
                <a:ea typeface="Archivo Light"/>
                <a:cs typeface="Archivo Light"/>
                <a:sym typeface="Archivo Light"/>
              </a:rPr>
              <a:t>En el marco de la secuencia con textos de terror leyeron textos expositivos sobre el género, reseñas y biografías. </a:t>
            </a:r>
            <a:endParaRPr sz="1600">
              <a:solidFill>
                <a:schemeClr val="dk1"/>
              </a:solidFill>
              <a:latin typeface="Archivo Light"/>
              <a:ea typeface="Archivo Light"/>
              <a:cs typeface="Archivo Light"/>
              <a:sym typeface="Archivo Light"/>
            </a:endParaRPr>
          </a:p>
          <a:p>
            <a:pPr indent="0" lvl="0" marL="0" rtl="0" algn="just">
              <a:spcBef>
                <a:spcPts val="2022"/>
              </a:spcBef>
              <a:spcAft>
                <a:spcPts val="0"/>
              </a:spcAft>
              <a:buNone/>
            </a:pPr>
            <a:r>
              <a:rPr lang="es" sz="1600">
                <a:solidFill>
                  <a:schemeClr val="dk1"/>
                </a:solidFill>
                <a:latin typeface="Archivo Light"/>
                <a:ea typeface="Archivo Light"/>
                <a:cs typeface="Archivo Light"/>
                <a:sym typeface="Archivo Light"/>
              </a:rPr>
              <a:t>A partir de las tomas y actividades se observaron dificultades en vocabulario.</a:t>
            </a:r>
            <a:endParaRPr sz="1600">
              <a:solidFill>
                <a:schemeClr val="dk1"/>
              </a:solidFill>
              <a:latin typeface="Archivo Light"/>
              <a:ea typeface="Archivo Light"/>
              <a:cs typeface="Archivo Light"/>
              <a:sym typeface="Archivo Light"/>
            </a:endParaRPr>
          </a:p>
          <a:p>
            <a:pPr indent="0" lvl="0" marL="0" rtl="0" algn="just">
              <a:spcBef>
                <a:spcPts val="2022"/>
              </a:spcBef>
              <a:spcAft>
                <a:spcPts val="1483"/>
              </a:spcAft>
              <a:buNone/>
            </a:pPr>
            <a:r>
              <a:rPr lang="es" sz="1600">
                <a:solidFill>
                  <a:schemeClr val="dk1"/>
                </a:solidFill>
                <a:latin typeface="Archivo Light"/>
                <a:ea typeface="Archivo Light"/>
                <a:cs typeface="Archivo Light"/>
                <a:sym typeface="Archivo Light"/>
              </a:rPr>
              <a:t>Se trabajó en conjunto para pensar estrategias de enseñanza adecuadas. </a:t>
            </a:r>
            <a:endParaRPr sz="1600">
              <a:solidFill>
                <a:schemeClr val="dk1"/>
              </a:solidFill>
              <a:latin typeface="Archivo Light"/>
              <a:ea typeface="Archivo Light"/>
              <a:cs typeface="Archivo Light"/>
              <a:sym typeface="Archivo Light"/>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93" name="Shape 5293"/>
        <p:cNvGrpSpPr/>
        <p:nvPr/>
      </p:nvGrpSpPr>
      <p:grpSpPr>
        <a:xfrm>
          <a:off x="0" y="0"/>
          <a:ext cx="0" cy="0"/>
          <a:chOff x="0" y="0"/>
          <a:chExt cx="0" cy="0"/>
        </a:xfrm>
      </p:grpSpPr>
      <p:sp>
        <p:nvSpPr>
          <p:cNvPr id="5294" name="Google Shape;5294;g3a223d00461_0_5518"/>
          <p:cNvSpPr txBox="1"/>
          <p:nvPr/>
        </p:nvSpPr>
        <p:spPr>
          <a:xfrm>
            <a:off x="445500" y="497050"/>
            <a:ext cx="6182100" cy="65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295" name="Google Shape;5295;g3a223d00461_0_5518"/>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96" name="Google Shape;5296;g3a223d00461_0_551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297" name="Google Shape;5297;g3a223d00461_0_5518"/>
          <p:cNvSpPr txBox="1"/>
          <p:nvPr/>
        </p:nvSpPr>
        <p:spPr>
          <a:xfrm>
            <a:off x="1110091" y="1361299"/>
            <a:ext cx="6857400" cy="2552400"/>
          </a:xfrm>
          <a:prstGeom prst="rect">
            <a:avLst/>
          </a:prstGeom>
          <a:noFill/>
          <a:ln>
            <a:noFill/>
          </a:ln>
        </p:spPr>
        <p:txBody>
          <a:bodyPr anchorCtr="0" anchor="t" bIns="123225" lIns="123225" spcFirstLastPara="1" rIns="123225" wrap="square" tIns="123225">
            <a:spAutoFit/>
          </a:bodyPr>
          <a:lstStyle/>
          <a:p>
            <a:pPr indent="0" lvl="0" marL="0" marR="0" rtl="0" algn="just">
              <a:lnSpc>
                <a:spcPct val="100000"/>
              </a:lnSpc>
              <a:spcBef>
                <a:spcPts val="1483"/>
              </a:spcBef>
              <a:spcAft>
                <a:spcPts val="0"/>
              </a:spcAft>
              <a:buClr>
                <a:srgbClr val="000000"/>
              </a:buClr>
              <a:buSzPts val="1752"/>
              <a:buFont typeface="Arial"/>
              <a:buNone/>
            </a:pPr>
            <a:r>
              <a:rPr b="1" lang="es" sz="1826">
                <a:latin typeface="Archivo"/>
                <a:ea typeface="Archivo"/>
                <a:cs typeface="Archivo"/>
                <a:sym typeface="Archivo"/>
              </a:rPr>
              <a:t>¿Qué se tuvo en cuenta?</a:t>
            </a:r>
            <a:endParaRPr b="1" sz="1826">
              <a:latin typeface="Archivo"/>
              <a:ea typeface="Archivo"/>
              <a:cs typeface="Archivo"/>
              <a:sym typeface="Archivo"/>
            </a:endParaRPr>
          </a:p>
          <a:p>
            <a:pPr indent="0" lvl="0" marL="0" marR="0" rtl="0" algn="just">
              <a:lnSpc>
                <a:spcPct val="100000"/>
              </a:lnSpc>
              <a:spcBef>
                <a:spcPts val="2022"/>
              </a:spcBef>
              <a:spcAft>
                <a:spcPts val="0"/>
              </a:spcAft>
              <a:buNone/>
            </a:pPr>
            <a:r>
              <a:rPr lang="es" sz="1600">
                <a:latin typeface="Archivo Light"/>
                <a:ea typeface="Archivo Light"/>
                <a:cs typeface="Archivo Light"/>
                <a:sym typeface="Archivo Light"/>
              </a:rPr>
              <a:t>Desagregación por tipos de problemas de vocabulario.</a:t>
            </a:r>
            <a:endParaRPr sz="1600">
              <a:latin typeface="Archivo Light"/>
              <a:ea typeface="Archivo Light"/>
              <a:cs typeface="Archivo Light"/>
              <a:sym typeface="Archivo Light"/>
            </a:endParaRPr>
          </a:p>
          <a:p>
            <a:pPr indent="0" lvl="0" marL="0" marR="0" rtl="0" algn="just">
              <a:lnSpc>
                <a:spcPct val="100000"/>
              </a:lnSpc>
              <a:spcBef>
                <a:spcPts val="2022"/>
              </a:spcBef>
              <a:spcAft>
                <a:spcPts val="0"/>
              </a:spcAft>
              <a:buNone/>
            </a:pPr>
            <a:r>
              <a:rPr lang="es" sz="1600">
                <a:latin typeface="Archivo Light"/>
                <a:ea typeface="Archivo Light"/>
                <a:cs typeface="Archivo Light"/>
                <a:sym typeface="Archivo Light"/>
              </a:rPr>
              <a:t>Equiparación de preguntas propuestas.</a:t>
            </a:r>
            <a:endParaRPr sz="1600">
              <a:latin typeface="Archivo Light"/>
              <a:ea typeface="Archivo Light"/>
              <a:cs typeface="Archivo Light"/>
              <a:sym typeface="Archivo Light"/>
            </a:endParaRPr>
          </a:p>
          <a:p>
            <a:pPr indent="0" lvl="0" marL="0" marR="0" rtl="0" algn="just">
              <a:lnSpc>
                <a:spcPct val="100000"/>
              </a:lnSpc>
              <a:spcBef>
                <a:spcPts val="2022"/>
              </a:spcBef>
              <a:spcAft>
                <a:spcPts val="0"/>
              </a:spcAft>
              <a:buNone/>
            </a:pPr>
            <a:r>
              <a:rPr lang="es" sz="1600">
                <a:latin typeface="Archivo Light"/>
                <a:ea typeface="Archivo Light"/>
                <a:cs typeface="Archivo Light"/>
                <a:sym typeface="Archivo Light"/>
              </a:rPr>
              <a:t>Abordaje de distintos niveles de complejidad.</a:t>
            </a:r>
            <a:endParaRPr sz="1600">
              <a:latin typeface="Archivo Light"/>
              <a:ea typeface="Archivo Light"/>
              <a:cs typeface="Archivo Light"/>
              <a:sym typeface="Archivo Light"/>
            </a:endParaRPr>
          </a:p>
          <a:p>
            <a:pPr indent="0" lvl="0" marL="0" marR="0" rtl="0" algn="just">
              <a:lnSpc>
                <a:spcPct val="100000"/>
              </a:lnSpc>
              <a:spcBef>
                <a:spcPts val="2022"/>
              </a:spcBef>
              <a:spcAft>
                <a:spcPts val="1483"/>
              </a:spcAft>
              <a:buNone/>
            </a:pPr>
            <a:r>
              <a:rPr lang="es" sz="1600">
                <a:latin typeface="Archivo Light"/>
                <a:ea typeface="Archivo Light"/>
                <a:cs typeface="Archivo Light"/>
                <a:sym typeface="Archivo Light"/>
              </a:rPr>
              <a:t>Alternancia entre propuestas colectivas e individuales.</a:t>
            </a:r>
            <a:endParaRPr sz="1600">
              <a:latin typeface="Archivo Light"/>
              <a:ea typeface="Archivo Light"/>
              <a:cs typeface="Archivo Light"/>
              <a:sym typeface="Archivo Light"/>
            </a:endParaRPr>
          </a:p>
        </p:txBody>
      </p:sp>
      <p:grpSp>
        <p:nvGrpSpPr>
          <p:cNvPr id="5298" name="Google Shape;5298;g3a223d00461_0_5518"/>
          <p:cNvGrpSpPr/>
          <p:nvPr/>
        </p:nvGrpSpPr>
        <p:grpSpPr>
          <a:xfrm>
            <a:off x="897386" y="2152085"/>
            <a:ext cx="212755" cy="169724"/>
            <a:chOff x="853100" y="2420550"/>
            <a:chExt cx="69000" cy="72600"/>
          </a:xfrm>
        </p:grpSpPr>
        <p:cxnSp>
          <p:nvCxnSpPr>
            <p:cNvPr id="5299" name="Google Shape;5299;g3a223d00461_0_5518"/>
            <p:cNvCxnSpPr/>
            <p:nvPr/>
          </p:nvCxnSpPr>
          <p:spPr>
            <a:xfrm>
              <a:off x="887600" y="2420550"/>
              <a:ext cx="0" cy="72600"/>
            </a:xfrm>
            <a:prstGeom prst="straightConnector1">
              <a:avLst/>
            </a:prstGeom>
            <a:noFill/>
            <a:ln cap="flat" cmpd="sng" w="38500">
              <a:solidFill>
                <a:srgbClr val="B7DB20"/>
              </a:solidFill>
              <a:prstDash val="solid"/>
              <a:round/>
              <a:headEnd len="sm" w="sm" type="none"/>
              <a:tailEnd len="sm" w="sm" type="none"/>
            </a:ln>
          </p:spPr>
        </p:cxnSp>
        <p:cxnSp>
          <p:nvCxnSpPr>
            <p:cNvPr id="5300" name="Google Shape;5300;g3a223d00461_0_5518"/>
            <p:cNvCxnSpPr/>
            <p:nvPr/>
          </p:nvCxnSpPr>
          <p:spPr>
            <a:xfrm rot="10800000">
              <a:off x="853100" y="2456850"/>
              <a:ext cx="69000" cy="0"/>
            </a:xfrm>
            <a:prstGeom prst="straightConnector1">
              <a:avLst/>
            </a:prstGeom>
            <a:noFill/>
            <a:ln cap="flat" cmpd="sng" w="38500">
              <a:solidFill>
                <a:srgbClr val="B7DB20"/>
              </a:solidFill>
              <a:prstDash val="solid"/>
              <a:round/>
              <a:headEnd len="sm" w="sm" type="none"/>
              <a:tailEnd len="sm" w="sm" type="none"/>
            </a:ln>
          </p:spPr>
        </p:cxnSp>
      </p:grpSp>
      <p:grpSp>
        <p:nvGrpSpPr>
          <p:cNvPr id="5301" name="Google Shape;5301;g3a223d00461_0_5518"/>
          <p:cNvGrpSpPr/>
          <p:nvPr/>
        </p:nvGrpSpPr>
        <p:grpSpPr>
          <a:xfrm>
            <a:off x="891570" y="2662982"/>
            <a:ext cx="212755" cy="169724"/>
            <a:chOff x="853100" y="2420550"/>
            <a:chExt cx="69000" cy="72600"/>
          </a:xfrm>
        </p:grpSpPr>
        <p:cxnSp>
          <p:nvCxnSpPr>
            <p:cNvPr id="5302" name="Google Shape;5302;g3a223d00461_0_5518"/>
            <p:cNvCxnSpPr/>
            <p:nvPr/>
          </p:nvCxnSpPr>
          <p:spPr>
            <a:xfrm>
              <a:off x="887600" y="2420550"/>
              <a:ext cx="0" cy="72600"/>
            </a:xfrm>
            <a:prstGeom prst="straightConnector1">
              <a:avLst/>
            </a:prstGeom>
            <a:noFill/>
            <a:ln cap="flat" cmpd="sng" w="38500">
              <a:solidFill>
                <a:srgbClr val="B7DB20"/>
              </a:solidFill>
              <a:prstDash val="solid"/>
              <a:round/>
              <a:headEnd len="sm" w="sm" type="none"/>
              <a:tailEnd len="sm" w="sm" type="none"/>
            </a:ln>
          </p:spPr>
        </p:cxnSp>
        <p:cxnSp>
          <p:nvCxnSpPr>
            <p:cNvPr id="5303" name="Google Shape;5303;g3a223d00461_0_5518"/>
            <p:cNvCxnSpPr/>
            <p:nvPr/>
          </p:nvCxnSpPr>
          <p:spPr>
            <a:xfrm rot="10800000">
              <a:off x="853100" y="2456850"/>
              <a:ext cx="69000" cy="0"/>
            </a:xfrm>
            <a:prstGeom prst="straightConnector1">
              <a:avLst/>
            </a:prstGeom>
            <a:noFill/>
            <a:ln cap="flat" cmpd="sng" w="38500">
              <a:solidFill>
                <a:srgbClr val="B7DB20"/>
              </a:solidFill>
              <a:prstDash val="solid"/>
              <a:round/>
              <a:headEnd len="sm" w="sm" type="none"/>
              <a:tailEnd len="sm" w="sm" type="none"/>
            </a:ln>
          </p:spPr>
        </p:cxnSp>
      </p:grpSp>
      <p:grpSp>
        <p:nvGrpSpPr>
          <p:cNvPr id="5304" name="Google Shape;5304;g3a223d00461_0_5518"/>
          <p:cNvGrpSpPr/>
          <p:nvPr/>
        </p:nvGrpSpPr>
        <p:grpSpPr>
          <a:xfrm>
            <a:off x="897378" y="3158555"/>
            <a:ext cx="212755" cy="169724"/>
            <a:chOff x="853100" y="2420550"/>
            <a:chExt cx="69000" cy="72600"/>
          </a:xfrm>
        </p:grpSpPr>
        <p:cxnSp>
          <p:nvCxnSpPr>
            <p:cNvPr id="5305" name="Google Shape;5305;g3a223d00461_0_5518"/>
            <p:cNvCxnSpPr/>
            <p:nvPr/>
          </p:nvCxnSpPr>
          <p:spPr>
            <a:xfrm>
              <a:off x="887600" y="2420550"/>
              <a:ext cx="0" cy="72600"/>
            </a:xfrm>
            <a:prstGeom prst="straightConnector1">
              <a:avLst/>
            </a:prstGeom>
            <a:noFill/>
            <a:ln cap="flat" cmpd="sng" w="38500">
              <a:solidFill>
                <a:srgbClr val="B7DB20"/>
              </a:solidFill>
              <a:prstDash val="solid"/>
              <a:round/>
              <a:headEnd len="sm" w="sm" type="none"/>
              <a:tailEnd len="sm" w="sm" type="none"/>
            </a:ln>
          </p:spPr>
        </p:cxnSp>
        <p:cxnSp>
          <p:nvCxnSpPr>
            <p:cNvPr id="5306" name="Google Shape;5306;g3a223d00461_0_5518"/>
            <p:cNvCxnSpPr/>
            <p:nvPr/>
          </p:nvCxnSpPr>
          <p:spPr>
            <a:xfrm rot="10800000">
              <a:off x="853100" y="2456850"/>
              <a:ext cx="69000" cy="0"/>
            </a:xfrm>
            <a:prstGeom prst="straightConnector1">
              <a:avLst/>
            </a:prstGeom>
            <a:noFill/>
            <a:ln cap="flat" cmpd="sng" w="38500">
              <a:solidFill>
                <a:srgbClr val="B7DB20"/>
              </a:solidFill>
              <a:prstDash val="solid"/>
              <a:round/>
              <a:headEnd len="sm" w="sm" type="none"/>
              <a:tailEnd len="sm" w="sm" type="none"/>
            </a:ln>
          </p:spPr>
        </p:cxnSp>
      </p:grpSp>
      <p:grpSp>
        <p:nvGrpSpPr>
          <p:cNvPr id="5307" name="Google Shape;5307;g3a223d00461_0_5518"/>
          <p:cNvGrpSpPr/>
          <p:nvPr/>
        </p:nvGrpSpPr>
        <p:grpSpPr>
          <a:xfrm>
            <a:off x="897391" y="3667528"/>
            <a:ext cx="212755" cy="169724"/>
            <a:chOff x="853100" y="2420550"/>
            <a:chExt cx="69000" cy="72600"/>
          </a:xfrm>
        </p:grpSpPr>
        <p:cxnSp>
          <p:nvCxnSpPr>
            <p:cNvPr id="5308" name="Google Shape;5308;g3a223d00461_0_5518"/>
            <p:cNvCxnSpPr/>
            <p:nvPr/>
          </p:nvCxnSpPr>
          <p:spPr>
            <a:xfrm>
              <a:off x="887600" y="2420550"/>
              <a:ext cx="0" cy="72600"/>
            </a:xfrm>
            <a:prstGeom prst="straightConnector1">
              <a:avLst/>
            </a:prstGeom>
            <a:noFill/>
            <a:ln cap="flat" cmpd="sng" w="38500">
              <a:solidFill>
                <a:srgbClr val="B7DB20"/>
              </a:solidFill>
              <a:prstDash val="solid"/>
              <a:round/>
              <a:headEnd len="sm" w="sm" type="none"/>
              <a:tailEnd len="sm" w="sm" type="none"/>
            </a:ln>
          </p:spPr>
        </p:cxnSp>
        <p:cxnSp>
          <p:nvCxnSpPr>
            <p:cNvPr id="5309" name="Google Shape;5309;g3a223d00461_0_5518"/>
            <p:cNvCxnSpPr/>
            <p:nvPr/>
          </p:nvCxnSpPr>
          <p:spPr>
            <a:xfrm rot="10800000">
              <a:off x="853100" y="2456850"/>
              <a:ext cx="69000" cy="0"/>
            </a:xfrm>
            <a:prstGeom prst="straightConnector1">
              <a:avLst/>
            </a:prstGeom>
            <a:noFill/>
            <a:ln cap="flat" cmpd="sng" w="38500">
              <a:solidFill>
                <a:srgbClr val="B7DB20"/>
              </a:solidFill>
              <a:prstDash val="solid"/>
              <a:round/>
              <a:headEnd len="sm" w="sm" type="none"/>
              <a:tailEnd len="sm" w="sm" type="none"/>
            </a:ln>
          </p:spPr>
        </p:cxnSp>
      </p:gr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3" name="Shape 5313"/>
        <p:cNvGrpSpPr/>
        <p:nvPr/>
      </p:nvGrpSpPr>
      <p:grpSpPr>
        <a:xfrm>
          <a:off x="0" y="0"/>
          <a:ext cx="0" cy="0"/>
          <a:chOff x="0" y="0"/>
          <a:chExt cx="0" cy="0"/>
        </a:xfrm>
      </p:grpSpPr>
      <p:sp>
        <p:nvSpPr>
          <p:cNvPr id="5314" name="Google Shape;5314;g3a223d00461_0_5537"/>
          <p:cNvSpPr txBox="1"/>
          <p:nvPr/>
        </p:nvSpPr>
        <p:spPr>
          <a:xfrm>
            <a:off x="445500" y="497050"/>
            <a:ext cx="6232200" cy="4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15" name="Google Shape;5315;g3a223d00461_0_553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16" name="Google Shape;5316;g3a223d00461_0_553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317" name="Google Shape;5317;g3a223d00461_0_5537"/>
          <p:cNvSpPr txBox="1"/>
          <p:nvPr/>
        </p:nvSpPr>
        <p:spPr>
          <a:xfrm>
            <a:off x="748173" y="1917068"/>
            <a:ext cx="7489800" cy="2540400"/>
          </a:xfrm>
          <a:prstGeom prst="rect">
            <a:avLst/>
          </a:prstGeom>
          <a:noFill/>
          <a:ln>
            <a:noFill/>
          </a:ln>
        </p:spPr>
        <p:txBody>
          <a:bodyPr anchorCtr="0" anchor="t" bIns="116550" lIns="116550" spcFirstLastPara="1" rIns="116550" wrap="square" tIns="116550">
            <a:spAutoFit/>
          </a:bodyPr>
          <a:lstStyle/>
          <a:p>
            <a:pPr indent="0" lvl="0" marL="0" marR="0" rtl="0" algn="just">
              <a:lnSpc>
                <a:spcPct val="100000"/>
              </a:lnSpc>
              <a:spcBef>
                <a:spcPts val="1912"/>
              </a:spcBef>
              <a:spcAft>
                <a:spcPts val="0"/>
              </a:spcAft>
              <a:buNone/>
            </a:pPr>
            <a:r>
              <a:rPr lang="es" sz="1639">
                <a:latin typeface="Archivo Light"/>
                <a:ea typeface="Archivo Light"/>
                <a:cs typeface="Archivo Light"/>
                <a:sym typeface="Archivo Light"/>
              </a:rPr>
              <a:t>Palabras cuyo significado puede deducirse por contexto</a:t>
            </a:r>
            <a:endParaRPr sz="1639">
              <a:latin typeface="Archivo Light"/>
              <a:ea typeface="Archivo Light"/>
              <a:cs typeface="Archivo Light"/>
              <a:sym typeface="Archivo Light"/>
            </a:endParaRPr>
          </a:p>
          <a:p>
            <a:pPr indent="0" lvl="0" marL="0" marR="0" rtl="0" algn="just">
              <a:lnSpc>
                <a:spcPct val="100000"/>
              </a:lnSpc>
              <a:spcBef>
                <a:spcPts val="1912"/>
              </a:spcBef>
              <a:spcAft>
                <a:spcPts val="0"/>
              </a:spcAft>
              <a:buNone/>
            </a:pPr>
            <a:r>
              <a:rPr lang="es" sz="1639">
                <a:latin typeface="Archivo Light"/>
                <a:ea typeface="Archivo Light"/>
                <a:cs typeface="Archivo Light"/>
                <a:sym typeface="Archivo Light"/>
              </a:rPr>
              <a:t>Palabras que para comprenderlas hace falta recurrir al diccionario</a:t>
            </a:r>
            <a:endParaRPr sz="1639">
              <a:latin typeface="Archivo Light"/>
              <a:ea typeface="Archivo Light"/>
              <a:cs typeface="Archivo Light"/>
              <a:sym typeface="Archivo Light"/>
            </a:endParaRPr>
          </a:p>
          <a:p>
            <a:pPr indent="0" lvl="0" marL="0" marR="0" rtl="0" algn="just">
              <a:lnSpc>
                <a:spcPct val="100000"/>
              </a:lnSpc>
              <a:spcBef>
                <a:spcPts val="1912"/>
              </a:spcBef>
              <a:spcAft>
                <a:spcPts val="0"/>
              </a:spcAft>
              <a:buNone/>
            </a:pPr>
            <a:r>
              <a:rPr lang="es" sz="1639">
                <a:latin typeface="Archivo Light"/>
                <a:ea typeface="Archivo Light"/>
                <a:cs typeface="Archivo Light"/>
                <a:sym typeface="Archivo Light"/>
              </a:rPr>
              <a:t>Expresiones o dichos populares</a:t>
            </a:r>
            <a:endParaRPr sz="1639">
              <a:latin typeface="Archivo Light"/>
              <a:ea typeface="Archivo Light"/>
              <a:cs typeface="Archivo Light"/>
              <a:sym typeface="Archivo Light"/>
            </a:endParaRPr>
          </a:p>
          <a:p>
            <a:pPr indent="0" lvl="0" marL="0" marR="0" rtl="0" algn="just">
              <a:lnSpc>
                <a:spcPct val="100000"/>
              </a:lnSpc>
              <a:spcBef>
                <a:spcPts val="1912"/>
              </a:spcBef>
              <a:spcAft>
                <a:spcPts val="0"/>
              </a:spcAft>
              <a:buNone/>
            </a:pPr>
            <a:r>
              <a:rPr lang="es" sz="1639">
                <a:latin typeface="Archivo Light"/>
                <a:ea typeface="Archivo Light"/>
                <a:cs typeface="Archivo Light"/>
                <a:sym typeface="Archivo Light"/>
              </a:rPr>
              <a:t>Expresiones metafóricas</a:t>
            </a:r>
            <a:endParaRPr sz="1639">
              <a:latin typeface="Archivo Light"/>
              <a:ea typeface="Archivo Light"/>
              <a:cs typeface="Archivo Light"/>
              <a:sym typeface="Archivo Light"/>
            </a:endParaRPr>
          </a:p>
          <a:p>
            <a:pPr indent="0" lvl="0" marL="0" marR="0" rtl="0" algn="just">
              <a:lnSpc>
                <a:spcPct val="100000"/>
              </a:lnSpc>
              <a:spcBef>
                <a:spcPts val="1912"/>
              </a:spcBef>
              <a:spcAft>
                <a:spcPts val="1402"/>
              </a:spcAft>
              <a:buNone/>
            </a:pPr>
            <a:r>
              <a:t/>
            </a:r>
            <a:endParaRPr sz="2039">
              <a:latin typeface="Archivo Light"/>
              <a:ea typeface="Archivo Light"/>
              <a:cs typeface="Archivo Light"/>
              <a:sym typeface="Archivo Light"/>
            </a:endParaRPr>
          </a:p>
        </p:txBody>
      </p:sp>
      <p:grpSp>
        <p:nvGrpSpPr>
          <p:cNvPr id="5318" name="Google Shape;5318;g3a223d00461_0_5537"/>
          <p:cNvGrpSpPr/>
          <p:nvPr/>
        </p:nvGrpSpPr>
        <p:grpSpPr>
          <a:xfrm>
            <a:off x="562780" y="2103106"/>
            <a:ext cx="152573" cy="160548"/>
            <a:chOff x="853100" y="2420550"/>
            <a:chExt cx="69000" cy="72600"/>
          </a:xfrm>
        </p:grpSpPr>
        <p:cxnSp>
          <p:nvCxnSpPr>
            <p:cNvPr id="5319" name="Google Shape;5319;g3a223d00461_0_5537"/>
            <p:cNvCxnSpPr/>
            <p:nvPr/>
          </p:nvCxnSpPr>
          <p:spPr>
            <a:xfrm>
              <a:off x="887600" y="2420550"/>
              <a:ext cx="0" cy="72600"/>
            </a:xfrm>
            <a:prstGeom prst="straightConnector1">
              <a:avLst/>
            </a:prstGeom>
            <a:noFill/>
            <a:ln cap="flat" cmpd="sng" w="36425">
              <a:solidFill>
                <a:srgbClr val="B7DB20"/>
              </a:solidFill>
              <a:prstDash val="solid"/>
              <a:round/>
              <a:headEnd len="sm" w="sm" type="none"/>
              <a:tailEnd len="sm" w="sm" type="none"/>
            </a:ln>
          </p:spPr>
        </p:cxnSp>
        <p:cxnSp>
          <p:nvCxnSpPr>
            <p:cNvPr id="5320" name="Google Shape;5320;g3a223d00461_0_5537"/>
            <p:cNvCxnSpPr/>
            <p:nvPr/>
          </p:nvCxnSpPr>
          <p:spPr>
            <a:xfrm rot="10800000">
              <a:off x="853100" y="2456850"/>
              <a:ext cx="69000" cy="0"/>
            </a:xfrm>
            <a:prstGeom prst="straightConnector1">
              <a:avLst/>
            </a:prstGeom>
            <a:noFill/>
            <a:ln cap="flat" cmpd="sng" w="36425">
              <a:solidFill>
                <a:srgbClr val="B7DB20"/>
              </a:solidFill>
              <a:prstDash val="solid"/>
              <a:round/>
              <a:headEnd len="sm" w="sm" type="none"/>
              <a:tailEnd len="sm" w="sm" type="none"/>
            </a:ln>
          </p:spPr>
        </p:cxnSp>
      </p:grpSp>
      <p:grpSp>
        <p:nvGrpSpPr>
          <p:cNvPr id="5321" name="Google Shape;5321;g3a223d00461_0_5537"/>
          <p:cNvGrpSpPr/>
          <p:nvPr/>
        </p:nvGrpSpPr>
        <p:grpSpPr>
          <a:xfrm>
            <a:off x="541527" y="2610027"/>
            <a:ext cx="152573" cy="160548"/>
            <a:chOff x="853100" y="2420550"/>
            <a:chExt cx="69000" cy="72600"/>
          </a:xfrm>
        </p:grpSpPr>
        <p:cxnSp>
          <p:nvCxnSpPr>
            <p:cNvPr id="5322" name="Google Shape;5322;g3a223d00461_0_5537"/>
            <p:cNvCxnSpPr/>
            <p:nvPr/>
          </p:nvCxnSpPr>
          <p:spPr>
            <a:xfrm>
              <a:off x="887600" y="2420550"/>
              <a:ext cx="0" cy="72600"/>
            </a:xfrm>
            <a:prstGeom prst="straightConnector1">
              <a:avLst/>
            </a:prstGeom>
            <a:noFill/>
            <a:ln cap="flat" cmpd="sng" w="36425">
              <a:solidFill>
                <a:srgbClr val="B7DB20"/>
              </a:solidFill>
              <a:prstDash val="solid"/>
              <a:round/>
              <a:headEnd len="sm" w="sm" type="none"/>
              <a:tailEnd len="sm" w="sm" type="none"/>
            </a:ln>
          </p:spPr>
        </p:cxnSp>
        <p:cxnSp>
          <p:nvCxnSpPr>
            <p:cNvPr id="5323" name="Google Shape;5323;g3a223d00461_0_5537"/>
            <p:cNvCxnSpPr/>
            <p:nvPr/>
          </p:nvCxnSpPr>
          <p:spPr>
            <a:xfrm rot="10800000">
              <a:off x="853100" y="2456850"/>
              <a:ext cx="69000" cy="0"/>
            </a:xfrm>
            <a:prstGeom prst="straightConnector1">
              <a:avLst/>
            </a:prstGeom>
            <a:noFill/>
            <a:ln cap="flat" cmpd="sng" w="36425">
              <a:solidFill>
                <a:srgbClr val="B7DB20"/>
              </a:solidFill>
              <a:prstDash val="solid"/>
              <a:round/>
              <a:headEnd len="sm" w="sm" type="none"/>
              <a:tailEnd len="sm" w="sm" type="none"/>
            </a:ln>
          </p:spPr>
        </p:cxnSp>
      </p:grpSp>
      <p:grpSp>
        <p:nvGrpSpPr>
          <p:cNvPr id="5324" name="Google Shape;5324;g3a223d00461_0_5537"/>
          <p:cNvGrpSpPr/>
          <p:nvPr/>
        </p:nvGrpSpPr>
        <p:grpSpPr>
          <a:xfrm>
            <a:off x="562779" y="3091498"/>
            <a:ext cx="152573" cy="160548"/>
            <a:chOff x="853100" y="2420550"/>
            <a:chExt cx="69000" cy="72600"/>
          </a:xfrm>
        </p:grpSpPr>
        <p:cxnSp>
          <p:nvCxnSpPr>
            <p:cNvPr id="5325" name="Google Shape;5325;g3a223d00461_0_5537"/>
            <p:cNvCxnSpPr/>
            <p:nvPr/>
          </p:nvCxnSpPr>
          <p:spPr>
            <a:xfrm>
              <a:off x="887600" y="2420550"/>
              <a:ext cx="0" cy="72600"/>
            </a:xfrm>
            <a:prstGeom prst="straightConnector1">
              <a:avLst/>
            </a:prstGeom>
            <a:noFill/>
            <a:ln cap="flat" cmpd="sng" w="36425">
              <a:solidFill>
                <a:srgbClr val="B7DB20"/>
              </a:solidFill>
              <a:prstDash val="solid"/>
              <a:round/>
              <a:headEnd len="sm" w="sm" type="none"/>
              <a:tailEnd len="sm" w="sm" type="none"/>
            </a:ln>
          </p:spPr>
        </p:cxnSp>
        <p:cxnSp>
          <p:nvCxnSpPr>
            <p:cNvPr id="5326" name="Google Shape;5326;g3a223d00461_0_5537"/>
            <p:cNvCxnSpPr/>
            <p:nvPr/>
          </p:nvCxnSpPr>
          <p:spPr>
            <a:xfrm rot="10800000">
              <a:off x="853100" y="2456850"/>
              <a:ext cx="69000" cy="0"/>
            </a:xfrm>
            <a:prstGeom prst="straightConnector1">
              <a:avLst/>
            </a:prstGeom>
            <a:noFill/>
            <a:ln cap="flat" cmpd="sng" w="36425">
              <a:solidFill>
                <a:srgbClr val="B7DB20"/>
              </a:solidFill>
              <a:prstDash val="solid"/>
              <a:round/>
              <a:headEnd len="sm" w="sm" type="none"/>
              <a:tailEnd len="sm" w="sm" type="none"/>
            </a:ln>
          </p:spPr>
        </p:cxnSp>
      </p:grpSp>
      <p:grpSp>
        <p:nvGrpSpPr>
          <p:cNvPr id="5327" name="Google Shape;5327;g3a223d00461_0_5537"/>
          <p:cNvGrpSpPr/>
          <p:nvPr/>
        </p:nvGrpSpPr>
        <p:grpSpPr>
          <a:xfrm>
            <a:off x="549386" y="3534880"/>
            <a:ext cx="152573" cy="160548"/>
            <a:chOff x="853100" y="2420550"/>
            <a:chExt cx="69000" cy="72600"/>
          </a:xfrm>
        </p:grpSpPr>
        <p:cxnSp>
          <p:nvCxnSpPr>
            <p:cNvPr id="5328" name="Google Shape;5328;g3a223d00461_0_5537"/>
            <p:cNvCxnSpPr/>
            <p:nvPr/>
          </p:nvCxnSpPr>
          <p:spPr>
            <a:xfrm>
              <a:off x="887600" y="2420550"/>
              <a:ext cx="0" cy="72600"/>
            </a:xfrm>
            <a:prstGeom prst="straightConnector1">
              <a:avLst/>
            </a:prstGeom>
            <a:noFill/>
            <a:ln cap="flat" cmpd="sng" w="36425">
              <a:solidFill>
                <a:srgbClr val="B7DB20"/>
              </a:solidFill>
              <a:prstDash val="solid"/>
              <a:round/>
              <a:headEnd len="sm" w="sm" type="none"/>
              <a:tailEnd len="sm" w="sm" type="none"/>
            </a:ln>
          </p:spPr>
        </p:cxnSp>
        <p:cxnSp>
          <p:nvCxnSpPr>
            <p:cNvPr id="5329" name="Google Shape;5329;g3a223d00461_0_5537"/>
            <p:cNvCxnSpPr/>
            <p:nvPr/>
          </p:nvCxnSpPr>
          <p:spPr>
            <a:xfrm rot="10800000">
              <a:off x="853100" y="2456850"/>
              <a:ext cx="69000" cy="0"/>
            </a:xfrm>
            <a:prstGeom prst="straightConnector1">
              <a:avLst/>
            </a:prstGeom>
            <a:noFill/>
            <a:ln cap="flat" cmpd="sng" w="36425">
              <a:solidFill>
                <a:srgbClr val="B7DB20"/>
              </a:solidFill>
              <a:prstDash val="solid"/>
              <a:round/>
              <a:headEnd len="sm" w="sm" type="none"/>
              <a:tailEnd len="sm" w="sm" type="none"/>
            </a:ln>
          </p:spPr>
        </p:cxnSp>
      </p:grpSp>
      <p:sp>
        <p:nvSpPr>
          <p:cNvPr id="5330" name="Google Shape;5330;g3a223d00461_0_5537"/>
          <p:cNvSpPr txBox="1"/>
          <p:nvPr/>
        </p:nvSpPr>
        <p:spPr>
          <a:xfrm>
            <a:off x="535075" y="1427275"/>
            <a:ext cx="8541900" cy="518700"/>
          </a:xfrm>
          <a:prstGeom prst="rect">
            <a:avLst/>
          </a:prstGeom>
          <a:noFill/>
          <a:ln>
            <a:noFill/>
          </a:ln>
        </p:spPr>
        <p:txBody>
          <a:bodyPr anchorCtr="0" anchor="t" bIns="116550" lIns="116550" spcFirstLastPara="1" rIns="116550" wrap="square" tIns="116550">
            <a:spAutoFit/>
          </a:bodyPr>
          <a:lstStyle/>
          <a:p>
            <a:pPr indent="0" lvl="0" marL="0" marR="0" rtl="0" algn="just">
              <a:lnSpc>
                <a:spcPct val="100000"/>
              </a:lnSpc>
              <a:spcBef>
                <a:spcPts val="1912"/>
              </a:spcBef>
              <a:spcAft>
                <a:spcPts val="1402"/>
              </a:spcAft>
              <a:buNone/>
            </a:pPr>
            <a:r>
              <a:rPr b="1" lang="es" sz="1839">
                <a:latin typeface="Archivo"/>
                <a:ea typeface="Archivo"/>
                <a:cs typeface="Archivo"/>
                <a:sym typeface="Archivo"/>
              </a:rPr>
              <a:t>Desagregación de categorías para comprender el vocabulario</a:t>
            </a:r>
            <a:endParaRPr sz="1839">
              <a:latin typeface="Archivo Light"/>
              <a:ea typeface="Archivo Light"/>
              <a:cs typeface="Archivo Light"/>
              <a:sym typeface="Archivo Light"/>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4" name="Shape 5334"/>
        <p:cNvGrpSpPr/>
        <p:nvPr/>
      </p:nvGrpSpPr>
      <p:grpSpPr>
        <a:xfrm>
          <a:off x="0" y="0"/>
          <a:ext cx="0" cy="0"/>
          <a:chOff x="0" y="0"/>
          <a:chExt cx="0" cy="0"/>
        </a:xfrm>
      </p:grpSpPr>
      <p:sp>
        <p:nvSpPr>
          <p:cNvPr id="5335" name="Google Shape;5335;g3a223d00461_0_5557"/>
          <p:cNvSpPr txBox="1"/>
          <p:nvPr/>
        </p:nvSpPr>
        <p:spPr>
          <a:xfrm>
            <a:off x="433201" y="884050"/>
            <a:ext cx="81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COLECTIVO: identificación de diferentes tipos de problemas con vocabulario</a:t>
            </a:r>
            <a:endParaRPr sz="1600">
              <a:latin typeface="Archivo Light"/>
              <a:ea typeface="Archivo Light"/>
              <a:cs typeface="Archivo Light"/>
              <a:sym typeface="Archivo Light"/>
            </a:endParaRPr>
          </a:p>
        </p:txBody>
      </p:sp>
      <p:sp>
        <p:nvSpPr>
          <p:cNvPr id="5336" name="Google Shape;5336;g3a223d00461_0_5557"/>
          <p:cNvSpPr txBox="1"/>
          <p:nvPr/>
        </p:nvSpPr>
        <p:spPr>
          <a:xfrm>
            <a:off x="445500" y="376499"/>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37" name="Google Shape;5337;g3a223d00461_0_555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38" name="Google Shape;5338;g3a223d00461_0_555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339" name="Google Shape;5339;g3a223d00461_0_5557"/>
          <p:cNvPicPr preferRelativeResize="0"/>
          <p:nvPr/>
        </p:nvPicPr>
        <p:blipFill rotWithShape="1">
          <a:blip r:embed="rId4">
            <a:alphaModFix/>
          </a:blip>
          <a:srcRect b="6365" l="6768" r="0" t="10536"/>
          <a:stretch/>
        </p:blipFill>
        <p:spPr>
          <a:xfrm rot="-5400000">
            <a:off x="2977813" y="726350"/>
            <a:ext cx="3090250" cy="488342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3" name="Shape 5343"/>
        <p:cNvGrpSpPr/>
        <p:nvPr/>
      </p:nvGrpSpPr>
      <p:grpSpPr>
        <a:xfrm>
          <a:off x="0" y="0"/>
          <a:ext cx="0" cy="0"/>
          <a:chOff x="0" y="0"/>
          <a:chExt cx="0" cy="0"/>
        </a:xfrm>
      </p:grpSpPr>
      <p:sp>
        <p:nvSpPr>
          <p:cNvPr id="5344" name="Google Shape;5344;g3a223d00461_0_5565"/>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revisión COLECTIVA</a:t>
            </a:r>
            <a:endParaRPr sz="1600">
              <a:latin typeface="Archivo Light"/>
              <a:ea typeface="Archivo Light"/>
              <a:cs typeface="Archivo Light"/>
              <a:sym typeface="Archivo Light"/>
            </a:endParaRPr>
          </a:p>
        </p:txBody>
      </p:sp>
      <p:sp>
        <p:nvSpPr>
          <p:cNvPr id="5345" name="Google Shape;5345;g3a223d00461_0_5565"/>
          <p:cNvSpPr txBox="1"/>
          <p:nvPr/>
        </p:nvSpPr>
        <p:spPr>
          <a:xfrm>
            <a:off x="433200" y="38397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46" name="Google Shape;5346;g3a223d00461_0_5565"/>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47" name="Google Shape;5347;g3a223d00461_0_556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5348" name="Google Shape;5348;g3a223d00461_0_5565"/>
          <p:cNvSpPr txBox="1"/>
          <p:nvPr/>
        </p:nvSpPr>
        <p:spPr>
          <a:xfrm>
            <a:off x="1073850" y="1592375"/>
            <a:ext cx="6898200" cy="2647500"/>
          </a:xfrm>
          <a:prstGeom prst="rect">
            <a:avLst/>
          </a:prstGeom>
          <a:noFill/>
          <a:ln>
            <a:noFill/>
          </a:ln>
        </p:spPr>
        <p:txBody>
          <a:bodyPr anchorCtr="0" anchor="t" bIns="91425" lIns="91425" spcFirstLastPara="1" rIns="91425" wrap="square" tIns="91425">
            <a:spAutoFit/>
          </a:bodyPr>
          <a:lstStyle/>
          <a:p>
            <a:pPr indent="-330200" lvl="0" marL="457200" rtl="0" algn="just">
              <a:lnSpc>
                <a:spcPct val="150000"/>
              </a:lnSpc>
              <a:spcBef>
                <a:spcPts val="0"/>
              </a:spcBef>
              <a:spcAft>
                <a:spcPts val="0"/>
              </a:spcAft>
              <a:buClr>
                <a:schemeClr val="dk1"/>
              </a:buClr>
              <a:buSzPts val="1600"/>
              <a:buFont typeface="Archivo"/>
              <a:buAutoNum type="arabicPeriod"/>
            </a:pPr>
            <a:r>
              <a:rPr lang="es" sz="1600">
                <a:solidFill>
                  <a:schemeClr val="dk1"/>
                </a:solidFill>
                <a:latin typeface="Archivo"/>
                <a:ea typeface="Archivo"/>
                <a:cs typeface="Archivo"/>
                <a:sym typeface="Archivo"/>
              </a:rPr>
              <a:t>¿Qué quiere decir que el robo estuvo “Planeado con </a:t>
            </a:r>
            <a:r>
              <a:rPr lang="es" sz="1600" u="sng">
                <a:solidFill>
                  <a:schemeClr val="dk1"/>
                </a:solidFill>
                <a:latin typeface="Archivo"/>
                <a:ea typeface="Archivo"/>
                <a:cs typeface="Archivo"/>
                <a:sym typeface="Archivo"/>
              </a:rPr>
              <a:t>precisión quirúrgica</a:t>
            </a:r>
            <a:r>
              <a:rPr lang="es" sz="1600">
                <a:solidFill>
                  <a:schemeClr val="dk1"/>
                </a:solidFill>
                <a:latin typeface="Archivo"/>
                <a:ea typeface="Archivo"/>
                <a:cs typeface="Archivo"/>
                <a:sym typeface="Archivo"/>
              </a:rPr>
              <a:t>”? (dicho popular)</a:t>
            </a:r>
            <a:endParaRPr sz="1600">
              <a:solidFill>
                <a:schemeClr val="dk1"/>
              </a:solidFill>
              <a:latin typeface="Archivo"/>
              <a:ea typeface="Archivo"/>
              <a:cs typeface="Archivo"/>
              <a:sym typeface="Archivo"/>
            </a:endParaRPr>
          </a:p>
          <a:p>
            <a:pPr indent="-330200" lvl="0" marL="457200" rtl="0" algn="just">
              <a:lnSpc>
                <a:spcPct val="150000"/>
              </a:lnSpc>
              <a:spcBef>
                <a:spcPts val="0"/>
              </a:spcBef>
              <a:spcAft>
                <a:spcPts val="0"/>
              </a:spcAft>
              <a:buClr>
                <a:schemeClr val="dk1"/>
              </a:buClr>
              <a:buSzPts val="1600"/>
              <a:buFont typeface="Archivo"/>
              <a:buAutoNum type="arabicPeriod"/>
            </a:pPr>
            <a:r>
              <a:rPr lang="es" sz="1600">
                <a:solidFill>
                  <a:schemeClr val="dk1"/>
                </a:solidFill>
                <a:latin typeface="Archivo"/>
                <a:ea typeface="Archivo"/>
                <a:cs typeface="Archivo"/>
                <a:sym typeface="Archivo"/>
              </a:rPr>
              <a:t>¿Qué es una “</a:t>
            </a:r>
            <a:r>
              <a:rPr lang="es" sz="1600" u="sng">
                <a:solidFill>
                  <a:schemeClr val="dk1"/>
                </a:solidFill>
                <a:latin typeface="Archivo"/>
                <a:ea typeface="Archivo"/>
                <a:cs typeface="Archivo"/>
                <a:sym typeface="Archivo"/>
              </a:rPr>
              <a:t>hazaña</a:t>
            </a:r>
            <a:r>
              <a:rPr lang="es" sz="1600">
                <a:solidFill>
                  <a:schemeClr val="dk1"/>
                </a:solidFill>
                <a:latin typeface="Archivo"/>
                <a:ea typeface="Archivo"/>
                <a:cs typeface="Archivo"/>
                <a:sym typeface="Archivo"/>
              </a:rPr>
              <a:t>”? ¿Por qué en el último párrafo dice que “el robo del siglo no fue una hazaña? (diccionario)</a:t>
            </a:r>
            <a:endParaRPr sz="1600">
              <a:solidFill>
                <a:schemeClr val="dk1"/>
              </a:solidFill>
              <a:latin typeface="Archivo"/>
              <a:ea typeface="Archivo"/>
              <a:cs typeface="Archivo"/>
              <a:sym typeface="Archivo"/>
            </a:endParaRPr>
          </a:p>
          <a:p>
            <a:pPr indent="-330200" lvl="0" marL="457200" rtl="0" algn="just">
              <a:lnSpc>
                <a:spcPct val="150000"/>
              </a:lnSpc>
              <a:spcBef>
                <a:spcPts val="0"/>
              </a:spcBef>
              <a:spcAft>
                <a:spcPts val="0"/>
              </a:spcAft>
              <a:buClr>
                <a:schemeClr val="dk1"/>
              </a:buClr>
              <a:buSzPts val="1600"/>
              <a:buFont typeface="Archivo"/>
              <a:buAutoNum type="arabicPeriod"/>
            </a:pPr>
            <a:r>
              <a:rPr lang="es" sz="1600">
                <a:solidFill>
                  <a:schemeClr val="dk1"/>
                </a:solidFill>
                <a:latin typeface="Archivo"/>
                <a:ea typeface="Archivo"/>
                <a:cs typeface="Archivo"/>
                <a:sym typeface="Archivo"/>
              </a:rPr>
              <a:t>¿Qué querrá decir que “la justicia los condenó pero el juicio público fue mucho más </a:t>
            </a:r>
            <a:r>
              <a:rPr lang="es" sz="1600" u="sng">
                <a:solidFill>
                  <a:schemeClr val="dk1"/>
                </a:solidFill>
                <a:latin typeface="Archivo"/>
                <a:ea typeface="Archivo"/>
                <a:cs typeface="Archivo"/>
                <a:sym typeface="Archivo"/>
              </a:rPr>
              <a:t>benevolente</a:t>
            </a:r>
            <a:r>
              <a:rPr lang="es" sz="1600">
                <a:solidFill>
                  <a:schemeClr val="dk1"/>
                </a:solidFill>
                <a:latin typeface="Archivo"/>
                <a:ea typeface="Archivo"/>
                <a:cs typeface="Archivo"/>
                <a:sym typeface="Archivo"/>
              </a:rPr>
              <a:t>”? (se entiende por contexto)</a:t>
            </a:r>
            <a:endParaRPr sz="1600">
              <a:solidFill>
                <a:schemeClr val="dk1"/>
              </a:solidFill>
              <a:latin typeface="Archivo"/>
              <a:ea typeface="Archivo"/>
              <a:cs typeface="Archivo"/>
              <a:sym typeface="Archivo"/>
            </a:endParaRPr>
          </a:p>
          <a:p>
            <a:pPr indent="-330200" lvl="0" marL="457200" rtl="0" algn="just">
              <a:lnSpc>
                <a:spcPct val="150000"/>
              </a:lnSpc>
              <a:spcBef>
                <a:spcPts val="0"/>
              </a:spcBef>
              <a:spcAft>
                <a:spcPts val="0"/>
              </a:spcAft>
              <a:buClr>
                <a:schemeClr val="dk1"/>
              </a:buClr>
              <a:buSzPts val="1600"/>
              <a:buFont typeface="Archivo"/>
              <a:buAutoNum type="arabicPeriod"/>
            </a:pPr>
            <a:r>
              <a:rPr lang="es" sz="1600">
                <a:solidFill>
                  <a:schemeClr val="dk1"/>
                </a:solidFill>
                <a:latin typeface="Archivo"/>
                <a:ea typeface="Archivo"/>
                <a:cs typeface="Archivo"/>
                <a:sym typeface="Archivo"/>
              </a:rPr>
              <a:t>¿Qué significa “</a:t>
            </a:r>
            <a:r>
              <a:rPr lang="es" sz="1600" u="sng">
                <a:solidFill>
                  <a:schemeClr val="dk1"/>
                </a:solidFill>
                <a:latin typeface="Archivo"/>
                <a:ea typeface="Archivo"/>
                <a:cs typeface="Archivo"/>
                <a:sym typeface="Archivo"/>
              </a:rPr>
              <a:t>hacer la vista gorda</a:t>
            </a:r>
            <a:r>
              <a:rPr lang="es" sz="1600">
                <a:solidFill>
                  <a:schemeClr val="dk1"/>
                </a:solidFill>
                <a:latin typeface="Archivo"/>
                <a:ea typeface="Archivo"/>
                <a:cs typeface="Archivo"/>
                <a:sym typeface="Archivo"/>
              </a:rPr>
              <a:t>”? (metáfora)</a:t>
            </a:r>
            <a:endParaRPr sz="1900">
              <a:latin typeface="Archivo"/>
              <a:ea typeface="Archivo"/>
              <a:cs typeface="Archivo"/>
              <a:sym typeface="Archivo"/>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52" name="Shape 5352"/>
        <p:cNvGrpSpPr/>
        <p:nvPr/>
      </p:nvGrpSpPr>
      <p:grpSpPr>
        <a:xfrm>
          <a:off x="0" y="0"/>
          <a:ext cx="0" cy="0"/>
          <a:chOff x="0" y="0"/>
          <a:chExt cx="0" cy="0"/>
        </a:xfrm>
      </p:grpSpPr>
      <p:sp>
        <p:nvSpPr>
          <p:cNvPr id="5353" name="Google Shape;5353;g3a223d00461_0_5573"/>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revisión COLECTIVA</a:t>
            </a:r>
            <a:endParaRPr sz="1600">
              <a:latin typeface="Archivo Light"/>
              <a:ea typeface="Archivo Light"/>
              <a:cs typeface="Archivo Light"/>
              <a:sym typeface="Archivo Light"/>
            </a:endParaRPr>
          </a:p>
        </p:txBody>
      </p:sp>
      <p:sp>
        <p:nvSpPr>
          <p:cNvPr id="5354" name="Google Shape;5354;g3a223d00461_0_5573"/>
          <p:cNvSpPr txBox="1"/>
          <p:nvPr/>
        </p:nvSpPr>
        <p:spPr>
          <a:xfrm>
            <a:off x="445500" y="497050"/>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Intensificación de la enseñanza</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55" name="Google Shape;5355;g3a223d00461_0_5573"/>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56" name="Google Shape;5356;g3a223d00461_0_5573"/>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357" name="Google Shape;5357;g3a223d00461_0_5573"/>
          <p:cNvPicPr preferRelativeResize="0"/>
          <p:nvPr/>
        </p:nvPicPr>
        <p:blipFill rotWithShape="1">
          <a:blip r:embed="rId4">
            <a:alphaModFix/>
          </a:blip>
          <a:srcRect b="27807" l="0" r="0" t="29378"/>
          <a:stretch/>
        </p:blipFill>
        <p:spPr>
          <a:xfrm>
            <a:off x="203538" y="1862906"/>
            <a:ext cx="8736913" cy="2106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36fc220c6c6_2_21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0" name="Google Shape;660;g36fc220c6c6_2_210"/>
          <p:cNvPicPr preferRelativeResize="0"/>
          <p:nvPr/>
        </p:nvPicPr>
        <p:blipFill rotWithShape="1">
          <a:blip r:embed="rId3">
            <a:alphaModFix/>
          </a:blip>
          <a:srcRect b="0" l="0" r="0" t="0"/>
          <a:stretch/>
        </p:blipFill>
        <p:spPr>
          <a:xfrm>
            <a:off x="158425" y="626733"/>
            <a:ext cx="1261814" cy="311763"/>
          </a:xfrm>
          <a:prstGeom prst="rect">
            <a:avLst/>
          </a:prstGeom>
          <a:noFill/>
          <a:ln>
            <a:noFill/>
          </a:ln>
        </p:spPr>
      </p:pic>
      <p:sp>
        <p:nvSpPr>
          <p:cNvPr id="661" name="Google Shape;661;g36fc220c6c6_2_210"/>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62" name="Google Shape;662;g36fc220c6c6_2_210"/>
          <p:cNvSpPr txBox="1"/>
          <p:nvPr/>
        </p:nvSpPr>
        <p:spPr>
          <a:xfrm>
            <a:off x="557649" y="1090250"/>
            <a:ext cx="2067217" cy="761146"/>
          </a:xfrm>
          <a:prstGeom prst="rect">
            <a:avLst/>
          </a:prstGeom>
          <a:solidFill>
            <a:srgbClr val="D3EA7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600" u="none" cap="none" strike="noStrike">
                <a:solidFill>
                  <a:schemeClr val="dk1"/>
                </a:solidFill>
                <a:latin typeface="Archivo"/>
                <a:ea typeface="Archivo"/>
                <a:cs typeface="Archivo"/>
                <a:sym typeface="Archivo"/>
              </a:rPr>
              <a:t>Retroalimentación: coevaluación</a:t>
            </a:r>
            <a:endParaRPr b="0" i="0" sz="1400" u="none" cap="none" strike="noStrike">
              <a:solidFill>
                <a:srgbClr val="000000"/>
              </a:solidFill>
              <a:latin typeface="Nunito ExtraBold"/>
              <a:ea typeface="Nunito ExtraBold"/>
              <a:cs typeface="Nunito ExtraBold"/>
              <a:sym typeface="Nunito ExtraBold"/>
            </a:endParaRPr>
          </a:p>
        </p:txBody>
      </p:sp>
      <p:pic>
        <p:nvPicPr>
          <p:cNvPr descr="Diagrama&#10;&#10;El contenido generado por IA puede ser incorrecto." id="663" name="Google Shape;663;g36fc220c6c6_2_210"/>
          <p:cNvPicPr preferRelativeResize="0"/>
          <p:nvPr/>
        </p:nvPicPr>
        <p:blipFill rotWithShape="1">
          <a:blip r:embed="rId4">
            <a:alphaModFix/>
          </a:blip>
          <a:srcRect b="7262" l="-1686" r="1686" t="11707"/>
          <a:stretch/>
        </p:blipFill>
        <p:spPr>
          <a:xfrm>
            <a:off x="219292" y="2118369"/>
            <a:ext cx="2221037" cy="2390271"/>
          </a:xfrm>
          <a:prstGeom prst="rect">
            <a:avLst/>
          </a:prstGeom>
          <a:noFill/>
          <a:ln>
            <a:noFill/>
          </a:ln>
        </p:spPr>
      </p:pic>
      <p:pic>
        <p:nvPicPr>
          <p:cNvPr descr="Texto, Carta&#10;&#10;El contenido generado por IA puede ser incorrecto." id="664" name="Google Shape;664;g36fc220c6c6_2_210"/>
          <p:cNvPicPr preferRelativeResize="0"/>
          <p:nvPr/>
        </p:nvPicPr>
        <p:blipFill rotWithShape="1">
          <a:blip r:embed="rId5">
            <a:alphaModFix/>
          </a:blip>
          <a:srcRect b="0" l="0" r="0" t="0"/>
          <a:stretch/>
        </p:blipFill>
        <p:spPr>
          <a:xfrm>
            <a:off x="2764667" y="782614"/>
            <a:ext cx="1901986" cy="2066507"/>
          </a:xfrm>
          <a:prstGeom prst="rect">
            <a:avLst/>
          </a:prstGeom>
          <a:noFill/>
          <a:ln>
            <a:noFill/>
          </a:ln>
        </p:spPr>
      </p:pic>
      <p:pic>
        <p:nvPicPr>
          <p:cNvPr descr="Diagrama&#10;&#10;El contenido generado por IA puede ser incorrecto." id="665" name="Google Shape;665;g36fc220c6c6_2_210"/>
          <p:cNvPicPr preferRelativeResize="0"/>
          <p:nvPr/>
        </p:nvPicPr>
        <p:blipFill rotWithShape="1">
          <a:blip r:embed="rId6">
            <a:alphaModFix/>
          </a:blip>
          <a:srcRect b="8393" l="0" r="0" t="0"/>
          <a:stretch/>
        </p:blipFill>
        <p:spPr>
          <a:xfrm>
            <a:off x="2672470" y="2607594"/>
            <a:ext cx="1950744" cy="2373290"/>
          </a:xfrm>
          <a:prstGeom prst="rect">
            <a:avLst/>
          </a:prstGeom>
          <a:noFill/>
          <a:ln>
            <a:noFill/>
          </a:ln>
        </p:spPr>
      </p:pic>
      <p:pic>
        <p:nvPicPr>
          <p:cNvPr descr="Texto, Carta&#10;&#10;El contenido generado por IA puede ser incorrecto." id="666" name="Google Shape;666;g36fc220c6c6_2_210"/>
          <p:cNvPicPr preferRelativeResize="0"/>
          <p:nvPr/>
        </p:nvPicPr>
        <p:blipFill rotWithShape="1">
          <a:blip r:embed="rId7">
            <a:alphaModFix/>
          </a:blip>
          <a:srcRect b="12595" l="0" r="0" t="9384"/>
          <a:stretch/>
        </p:blipFill>
        <p:spPr>
          <a:xfrm>
            <a:off x="7244899" y="268718"/>
            <a:ext cx="1731880" cy="1794586"/>
          </a:xfrm>
          <a:prstGeom prst="rect">
            <a:avLst/>
          </a:prstGeom>
          <a:noFill/>
          <a:ln>
            <a:noFill/>
          </a:ln>
        </p:spPr>
      </p:pic>
      <p:pic>
        <p:nvPicPr>
          <p:cNvPr descr="Texto, Carta&#10;&#10;El contenido generado por IA puede ser incorrecto." id="667" name="Google Shape;667;g36fc220c6c6_2_210"/>
          <p:cNvPicPr preferRelativeResize="0"/>
          <p:nvPr/>
        </p:nvPicPr>
        <p:blipFill rotWithShape="1">
          <a:blip r:embed="rId8">
            <a:alphaModFix/>
          </a:blip>
          <a:srcRect b="30591" l="0" r="0" t="15121"/>
          <a:stretch/>
        </p:blipFill>
        <p:spPr>
          <a:xfrm>
            <a:off x="5094958" y="3303137"/>
            <a:ext cx="2004966" cy="1445528"/>
          </a:xfrm>
          <a:prstGeom prst="rect">
            <a:avLst/>
          </a:prstGeom>
          <a:noFill/>
          <a:ln>
            <a:noFill/>
          </a:ln>
        </p:spPr>
      </p:pic>
      <p:pic>
        <p:nvPicPr>
          <p:cNvPr descr="Texto, Carta&#10;&#10;El contenido generado por IA puede ser incorrecto." id="668" name="Google Shape;668;g36fc220c6c6_2_210"/>
          <p:cNvPicPr preferRelativeResize="0"/>
          <p:nvPr/>
        </p:nvPicPr>
        <p:blipFill rotWithShape="1">
          <a:blip r:embed="rId9">
            <a:alphaModFix/>
          </a:blip>
          <a:srcRect b="22196" l="0" r="3195" t="0"/>
          <a:stretch/>
        </p:blipFill>
        <p:spPr>
          <a:xfrm>
            <a:off x="6935147" y="2728221"/>
            <a:ext cx="2145570" cy="1630139"/>
          </a:xfrm>
          <a:prstGeom prst="rect">
            <a:avLst/>
          </a:prstGeom>
          <a:noFill/>
          <a:ln>
            <a:noFill/>
          </a:ln>
        </p:spPr>
      </p:pic>
      <p:pic>
        <p:nvPicPr>
          <p:cNvPr descr="Texto, Carta&#10;&#10;El contenido generado por IA puede ser incorrecto." id="669" name="Google Shape;669;g36fc220c6c6_2_210"/>
          <p:cNvPicPr preferRelativeResize="0"/>
          <p:nvPr/>
        </p:nvPicPr>
        <p:blipFill rotWithShape="1">
          <a:blip r:embed="rId10">
            <a:alphaModFix/>
          </a:blip>
          <a:srcRect b="45055" l="0" r="0" t="11242"/>
          <a:stretch/>
        </p:blipFill>
        <p:spPr>
          <a:xfrm>
            <a:off x="5531222" y="1627107"/>
            <a:ext cx="2253908" cy="1308193"/>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1" name="Shape 5361"/>
        <p:cNvGrpSpPr/>
        <p:nvPr/>
      </p:nvGrpSpPr>
      <p:grpSpPr>
        <a:xfrm>
          <a:off x="0" y="0"/>
          <a:ext cx="0" cy="0"/>
          <a:chOff x="0" y="0"/>
          <a:chExt cx="0" cy="0"/>
        </a:xfrm>
      </p:grpSpPr>
      <p:sp>
        <p:nvSpPr>
          <p:cNvPr id="5362" name="Google Shape;5362;g3a223d00461_0_5581"/>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revisión COLECTIVA</a:t>
            </a:r>
            <a:endParaRPr sz="1600">
              <a:latin typeface="Archivo Light"/>
              <a:ea typeface="Archivo Light"/>
              <a:cs typeface="Archivo Light"/>
              <a:sym typeface="Archivo Light"/>
            </a:endParaRPr>
          </a:p>
        </p:txBody>
      </p:sp>
      <p:sp>
        <p:nvSpPr>
          <p:cNvPr id="5363" name="Google Shape;5363;g3a223d00461_0_5581"/>
          <p:cNvSpPr txBox="1"/>
          <p:nvPr/>
        </p:nvSpPr>
        <p:spPr>
          <a:xfrm>
            <a:off x="445500" y="430077"/>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64" name="Google Shape;5364;g3a223d00461_0_5581"/>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65" name="Google Shape;5365;g3a223d00461_0_558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366" name="Google Shape;5366;g3a223d00461_0_5581"/>
          <p:cNvPicPr preferRelativeResize="0"/>
          <p:nvPr/>
        </p:nvPicPr>
        <p:blipFill rotWithShape="1">
          <a:blip r:embed="rId4">
            <a:alphaModFix/>
          </a:blip>
          <a:srcRect b="0" l="0" r="12472" t="0"/>
          <a:stretch/>
        </p:blipFill>
        <p:spPr>
          <a:xfrm rot="-5400000">
            <a:off x="2975525" y="-195400"/>
            <a:ext cx="3192950" cy="64770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0" name="Shape 5370"/>
        <p:cNvGrpSpPr/>
        <p:nvPr/>
      </p:nvGrpSpPr>
      <p:grpSpPr>
        <a:xfrm>
          <a:off x="0" y="0"/>
          <a:ext cx="0" cy="0"/>
          <a:chOff x="0" y="0"/>
          <a:chExt cx="0" cy="0"/>
        </a:xfrm>
      </p:grpSpPr>
      <p:sp>
        <p:nvSpPr>
          <p:cNvPr id="5371" name="Google Shape;5371;g3a223d00461_0_5589"/>
          <p:cNvSpPr txBox="1"/>
          <p:nvPr/>
        </p:nvSpPr>
        <p:spPr>
          <a:xfrm>
            <a:off x="433201" y="884050"/>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Trabajo INDIVIDUAL con revisión COLECTIVA</a:t>
            </a:r>
            <a:endParaRPr sz="1600">
              <a:latin typeface="Archivo Light"/>
              <a:ea typeface="Archivo Light"/>
              <a:cs typeface="Archivo Light"/>
              <a:sym typeface="Archivo Light"/>
            </a:endParaRPr>
          </a:p>
        </p:txBody>
      </p:sp>
      <p:sp>
        <p:nvSpPr>
          <p:cNvPr id="5372" name="Google Shape;5372;g3a223d00461_0_5589"/>
          <p:cNvSpPr txBox="1"/>
          <p:nvPr/>
        </p:nvSpPr>
        <p:spPr>
          <a:xfrm>
            <a:off x="433200" y="367525"/>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Intensificación de la enseñanza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73" name="Google Shape;5373;g3a223d00461_0_5589"/>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74" name="Google Shape;5374;g3a223d00461_0_558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375" name="Google Shape;5375;g3a223d00461_0_5589"/>
          <p:cNvPicPr preferRelativeResize="0"/>
          <p:nvPr/>
        </p:nvPicPr>
        <p:blipFill>
          <a:blip r:embed="rId4">
            <a:alphaModFix/>
          </a:blip>
          <a:stretch>
            <a:fillRect/>
          </a:stretch>
        </p:blipFill>
        <p:spPr>
          <a:xfrm>
            <a:off x="1704975" y="1429663"/>
            <a:ext cx="5734050" cy="322897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9" name="Shape 5379"/>
        <p:cNvGrpSpPr/>
        <p:nvPr/>
      </p:nvGrpSpPr>
      <p:grpSpPr>
        <a:xfrm>
          <a:off x="0" y="0"/>
          <a:ext cx="0" cy="0"/>
          <a:chOff x="0" y="0"/>
          <a:chExt cx="0" cy="0"/>
        </a:xfrm>
      </p:grpSpPr>
      <p:sp>
        <p:nvSpPr>
          <p:cNvPr id="5380" name="Google Shape;5380;g3a223d00461_0_5597"/>
          <p:cNvSpPr txBox="1"/>
          <p:nvPr/>
        </p:nvSpPr>
        <p:spPr>
          <a:xfrm>
            <a:off x="423226" y="816575"/>
            <a:ext cx="81795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rPr b="1" lang="es" sz="1800">
                <a:latin typeface="Archivo"/>
                <a:ea typeface="Archivo"/>
                <a:cs typeface="Archivo"/>
                <a:sym typeface="Archivo"/>
              </a:rPr>
              <a:t>Avances sustantivos en la comprensión del vocabulario</a:t>
            </a:r>
            <a:endParaRPr sz="1600">
              <a:latin typeface="Archivo Light"/>
              <a:ea typeface="Archivo Light"/>
              <a:cs typeface="Archivo Light"/>
              <a:sym typeface="Archivo Light"/>
            </a:endParaRPr>
          </a:p>
        </p:txBody>
      </p:sp>
      <p:sp>
        <p:nvSpPr>
          <p:cNvPr id="5381" name="Google Shape;5381;g3a223d00461_0_5597"/>
          <p:cNvSpPr txBox="1"/>
          <p:nvPr/>
        </p:nvSpPr>
        <p:spPr>
          <a:xfrm>
            <a:off x="505300" y="317002"/>
            <a:ext cx="5045400" cy="4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Relevamiento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382" name="Google Shape;5382;g3a223d00461_0_559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3" name="Google Shape;5383;g3a223d00461_0_559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5384" name="Google Shape;5384;g3a223d00461_0_5597"/>
          <p:cNvPicPr preferRelativeResize="0"/>
          <p:nvPr/>
        </p:nvPicPr>
        <p:blipFill rotWithShape="1">
          <a:blip r:embed="rId4">
            <a:alphaModFix/>
          </a:blip>
          <a:srcRect b="21147" l="37710" r="39531" t="24067"/>
          <a:stretch/>
        </p:blipFill>
        <p:spPr>
          <a:xfrm>
            <a:off x="3261763" y="1245975"/>
            <a:ext cx="2620476" cy="3548651"/>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8" name="Shape 5388"/>
        <p:cNvGrpSpPr/>
        <p:nvPr/>
      </p:nvGrpSpPr>
      <p:grpSpPr>
        <a:xfrm>
          <a:off x="0" y="0"/>
          <a:ext cx="0" cy="0"/>
          <a:chOff x="0" y="0"/>
          <a:chExt cx="0" cy="0"/>
        </a:xfrm>
      </p:grpSpPr>
      <p:sp>
        <p:nvSpPr>
          <p:cNvPr id="5389" name="Google Shape;5389;g3a223d00461_0_5605"/>
          <p:cNvSpPr txBox="1"/>
          <p:nvPr/>
        </p:nvSpPr>
        <p:spPr>
          <a:xfrm>
            <a:off x="893026" y="1599125"/>
            <a:ext cx="7517700" cy="2086500"/>
          </a:xfrm>
          <a:prstGeom prst="rect">
            <a:avLst/>
          </a:prstGeom>
          <a:noFill/>
          <a:ln>
            <a:noFill/>
          </a:ln>
        </p:spPr>
        <p:txBody>
          <a:bodyPr anchorCtr="0" anchor="t" bIns="121425" lIns="121425" spcFirstLastPara="1" rIns="121425" wrap="square" tIns="121425">
            <a:spAutoFit/>
          </a:bodyPr>
          <a:lstStyle/>
          <a:p>
            <a:pPr indent="0" lvl="0" marL="0" rtl="0" algn="just">
              <a:spcBef>
                <a:spcPts val="1328"/>
              </a:spcBef>
              <a:spcAft>
                <a:spcPts val="0"/>
              </a:spcAft>
              <a:buNone/>
            </a:pPr>
            <a:r>
              <a:rPr lang="es" sz="1624">
                <a:solidFill>
                  <a:schemeClr val="dk1"/>
                </a:solidFill>
                <a:latin typeface="Archivo"/>
                <a:ea typeface="Archivo"/>
                <a:cs typeface="Archivo"/>
                <a:sym typeface="Archivo"/>
              </a:rPr>
              <a:t>A partir de los resultados y la observación docente, se tomaron decisiones para intensificar la enseñanza y mejorar los aprendizajes.</a:t>
            </a:r>
            <a:endParaRPr sz="1624">
              <a:solidFill>
                <a:schemeClr val="dk1"/>
              </a:solidFill>
              <a:latin typeface="Archivo"/>
              <a:ea typeface="Archivo"/>
              <a:cs typeface="Archivo"/>
              <a:sym typeface="Archivo"/>
            </a:endParaRPr>
          </a:p>
          <a:p>
            <a:pPr indent="0" lvl="0" marL="0" rtl="0" algn="just">
              <a:spcBef>
                <a:spcPts val="1328"/>
              </a:spcBef>
              <a:spcAft>
                <a:spcPts val="0"/>
              </a:spcAft>
              <a:buNone/>
            </a:pPr>
            <a:r>
              <a:rPr lang="es" sz="1624">
                <a:solidFill>
                  <a:schemeClr val="dk1"/>
                </a:solidFill>
                <a:latin typeface="Archivo"/>
                <a:ea typeface="Archivo"/>
                <a:cs typeface="Archivo"/>
                <a:sym typeface="Archivo"/>
              </a:rPr>
              <a:t>Identificar el problema no siempre basta: es necesario “desgranar” las dificultades para poder abordarlas efectivamente.</a:t>
            </a:r>
            <a:endParaRPr sz="1624">
              <a:solidFill>
                <a:schemeClr val="dk1"/>
              </a:solidFill>
              <a:latin typeface="Archivo"/>
              <a:ea typeface="Archivo"/>
              <a:cs typeface="Archivo"/>
              <a:sym typeface="Archivo"/>
            </a:endParaRPr>
          </a:p>
          <a:p>
            <a:pPr indent="0" lvl="0" marL="0" rtl="0" algn="just">
              <a:spcBef>
                <a:spcPts val="1328"/>
              </a:spcBef>
              <a:spcAft>
                <a:spcPts val="0"/>
              </a:spcAft>
              <a:buNone/>
            </a:pPr>
            <a:r>
              <a:rPr lang="es" sz="1624">
                <a:solidFill>
                  <a:schemeClr val="dk1"/>
                </a:solidFill>
                <a:latin typeface="Archivo"/>
                <a:ea typeface="Archivo"/>
                <a:cs typeface="Archivo"/>
                <a:sym typeface="Archivo"/>
              </a:rPr>
              <a:t>Intensificar la enseñanza sobre un problema puntual impactó directamente en el aprendizaje.</a:t>
            </a:r>
            <a:endParaRPr sz="1624">
              <a:solidFill>
                <a:schemeClr val="dk1"/>
              </a:solidFill>
              <a:latin typeface="Archivo"/>
              <a:ea typeface="Archivo"/>
              <a:cs typeface="Archivo"/>
              <a:sym typeface="Archivo"/>
            </a:endParaRPr>
          </a:p>
        </p:txBody>
      </p:sp>
      <p:grpSp>
        <p:nvGrpSpPr>
          <p:cNvPr id="5390" name="Google Shape;5390;g3a223d00461_0_5605"/>
          <p:cNvGrpSpPr/>
          <p:nvPr/>
        </p:nvGrpSpPr>
        <p:grpSpPr>
          <a:xfrm>
            <a:off x="694331" y="2452577"/>
            <a:ext cx="158935" cy="167234"/>
            <a:chOff x="853100" y="2420550"/>
            <a:chExt cx="69000" cy="72600"/>
          </a:xfrm>
        </p:grpSpPr>
        <p:cxnSp>
          <p:nvCxnSpPr>
            <p:cNvPr id="5391" name="Google Shape;5391;g3a223d00461_0_5605"/>
            <p:cNvCxnSpPr/>
            <p:nvPr/>
          </p:nvCxnSpPr>
          <p:spPr>
            <a:xfrm>
              <a:off x="887600" y="2420550"/>
              <a:ext cx="0" cy="72600"/>
            </a:xfrm>
            <a:prstGeom prst="straightConnector1">
              <a:avLst/>
            </a:prstGeom>
            <a:noFill/>
            <a:ln cap="flat" cmpd="sng" w="37950">
              <a:solidFill>
                <a:srgbClr val="B7DB20"/>
              </a:solidFill>
              <a:prstDash val="solid"/>
              <a:round/>
              <a:headEnd len="sm" w="sm" type="none"/>
              <a:tailEnd len="sm" w="sm" type="none"/>
            </a:ln>
          </p:spPr>
        </p:cxnSp>
        <p:cxnSp>
          <p:nvCxnSpPr>
            <p:cNvPr id="5392" name="Google Shape;5392;g3a223d00461_0_5605"/>
            <p:cNvCxnSpPr/>
            <p:nvPr/>
          </p:nvCxnSpPr>
          <p:spPr>
            <a:xfrm rot="10800000">
              <a:off x="853100" y="2456850"/>
              <a:ext cx="69000" cy="0"/>
            </a:xfrm>
            <a:prstGeom prst="straightConnector1">
              <a:avLst/>
            </a:prstGeom>
            <a:noFill/>
            <a:ln cap="flat" cmpd="sng" w="37950">
              <a:solidFill>
                <a:srgbClr val="B7DB20"/>
              </a:solidFill>
              <a:prstDash val="solid"/>
              <a:round/>
              <a:headEnd len="sm" w="sm" type="none"/>
              <a:tailEnd len="sm" w="sm" type="none"/>
            </a:ln>
          </p:spPr>
        </p:cxnSp>
      </p:grpSp>
      <p:grpSp>
        <p:nvGrpSpPr>
          <p:cNvPr id="5393" name="Google Shape;5393;g3a223d00461_0_5605"/>
          <p:cNvGrpSpPr/>
          <p:nvPr/>
        </p:nvGrpSpPr>
        <p:grpSpPr>
          <a:xfrm>
            <a:off x="694331" y="1792118"/>
            <a:ext cx="158935" cy="167234"/>
            <a:chOff x="853100" y="2420550"/>
            <a:chExt cx="69000" cy="72600"/>
          </a:xfrm>
        </p:grpSpPr>
        <p:cxnSp>
          <p:nvCxnSpPr>
            <p:cNvPr id="5394" name="Google Shape;5394;g3a223d00461_0_5605"/>
            <p:cNvCxnSpPr/>
            <p:nvPr/>
          </p:nvCxnSpPr>
          <p:spPr>
            <a:xfrm>
              <a:off x="887600" y="2420550"/>
              <a:ext cx="0" cy="72600"/>
            </a:xfrm>
            <a:prstGeom prst="straightConnector1">
              <a:avLst/>
            </a:prstGeom>
            <a:noFill/>
            <a:ln cap="flat" cmpd="sng" w="37950">
              <a:solidFill>
                <a:srgbClr val="B7DB20"/>
              </a:solidFill>
              <a:prstDash val="solid"/>
              <a:round/>
              <a:headEnd len="sm" w="sm" type="none"/>
              <a:tailEnd len="sm" w="sm" type="none"/>
            </a:ln>
          </p:spPr>
        </p:cxnSp>
        <p:cxnSp>
          <p:nvCxnSpPr>
            <p:cNvPr id="5395" name="Google Shape;5395;g3a223d00461_0_5605"/>
            <p:cNvCxnSpPr/>
            <p:nvPr/>
          </p:nvCxnSpPr>
          <p:spPr>
            <a:xfrm rot="10800000">
              <a:off x="853100" y="2456850"/>
              <a:ext cx="69000" cy="0"/>
            </a:xfrm>
            <a:prstGeom prst="straightConnector1">
              <a:avLst/>
            </a:prstGeom>
            <a:noFill/>
            <a:ln cap="flat" cmpd="sng" w="37950">
              <a:solidFill>
                <a:srgbClr val="B7DB20"/>
              </a:solidFill>
              <a:prstDash val="solid"/>
              <a:round/>
              <a:headEnd len="sm" w="sm" type="none"/>
              <a:tailEnd len="sm" w="sm" type="none"/>
            </a:ln>
          </p:spPr>
        </p:cxnSp>
      </p:grpSp>
      <p:grpSp>
        <p:nvGrpSpPr>
          <p:cNvPr id="5396" name="Google Shape;5396;g3a223d00461_0_5605"/>
          <p:cNvGrpSpPr/>
          <p:nvPr/>
        </p:nvGrpSpPr>
        <p:grpSpPr>
          <a:xfrm>
            <a:off x="694331" y="3019299"/>
            <a:ext cx="158935" cy="167234"/>
            <a:chOff x="853100" y="2420550"/>
            <a:chExt cx="69000" cy="72600"/>
          </a:xfrm>
        </p:grpSpPr>
        <p:cxnSp>
          <p:nvCxnSpPr>
            <p:cNvPr id="5397" name="Google Shape;5397;g3a223d00461_0_5605"/>
            <p:cNvCxnSpPr/>
            <p:nvPr/>
          </p:nvCxnSpPr>
          <p:spPr>
            <a:xfrm>
              <a:off x="887600" y="2420550"/>
              <a:ext cx="0" cy="72600"/>
            </a:xfrm>
            <a:prstGeom prst="straightConnector1">
              <a:avLst/>
            </a:prstGeom>
            <a:noFill/>
            <a:ln cap="flat" cmpd="sng" w="37950">
              <a:solidFill>
                <a:srgbClr val="B7DB20"/>
              </a:solidFill>
              <a:prstDash val="solid"/>
              <a:round/>
              <a:headEnd len="sm" w="sm" type="none"/>
              <a:tailEnd len="sm" w="sm" type="none"/>
            </a:ln>
          </p:spPr>
        </p:cxnSp>
        <p:cxnSp>
          <p:nvCxnSpPr>
            <p:cNvPr id="5398" name="Google Shape;5398;g3a223d00461_0_5605"/>
            <p:cNvCxnSpPr/>
            <p:nvPr/>
          </p:nvCxnSpPr>
          <p:spPr>
            <a:xfrm rot="10800000">
              <a:off x="853100" y="2456850"/>
              <a:ext cx="69000" cy="0"/>
            </a:xfrm>
            <a:prstGeom prst="straightConnector1">
              <a:avLst/>
            </a:prstGeom>
            <a:noFill/>
            <a:ln cap="flat" cmpd="sng" w="37950">
              <a:solidFill>
                <a:srgbClr val="B7DB20"/>
              </a:solidFill>
              <a:prstDash val="solid"/>
              <a:round/>
              <a:headEnd len="sm" w="sm" type="none"/>
              <a:tailEnd len="sm" w="sm" type="none"/>
            </a:ln>
          </p:spPr>
        </p:cxnSp>
      </p:grpSp>
      <p:sp>
        <p:nvSpPr>
          <p:cNvPr id="5399" name="Google Shape;5399;g3a223d00461_0_5605"/>
          <p:cNvSpPr txBox="1"/>
          <p:nvPr/>
        </p:nvSpPr>
        <p:spPr>
          <a:xfrm>
            <a:off x="694325" y="497050"/>
            <a:ext cx="4383900" cy="5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Balance de la propuesta</a:t>
            </a:r>
            <a:endParaRPr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400" name="Google Shape;5400;g3a223d00461_0_560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01" name="Google Shape;5401;g3a223d00461_0_560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5" name="Shape 5405"/>
        <p:cNvGrpSpPr/>
        <p:nvPr/>
      </p:nvGrpSpPr>
      <p:grpSpPr>
        <a:xfrm>
          <a:off x="0" y="0"/>
          <a:ext cx="0" cy="0"/>
          <a:chOff x="0" y="0"/>
          <a:chExt cx="0" cy="0"/>
        </a:xfrm>
      </p:grpSpPr>
      <p:sp>
        <p:nvSpPr>
          <p:cNvPr id="5406" name="Google Shape;5406;g3a223d00461_0_5621"/>
          <p:cNvSpPr txBox="1"/>
          <p:nvPr/>
        </p:nvSpPr>
        <p:spPr>
          <a:xfrm>
            <a:off x="1479025" y="1654809"/>
            <a:ext cx="6147000" cy="16674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000"/>
              </a:spcBef>
              <a:spcAft>
                <a:spcPts val="0"/>
              </a:spcAft>
              <a:buNone/>
            </a:pPr>
            <a:r>
              <a:rPr lang="es" sz="1600">
                <a:solidFill>
                  <a:schemeClr val="dk1"/>
                </a:solidFill>
                <a:latin typeface="Archivo"/>
                <a:ea typeface="Archivo"/>
                <a:cs typeface="Archivo"/>
                <a:sym typeface="Archivo"/>
              </a:rPr>
              <a:t>A partir de los logros y dificultades de la experiencia compartida, ¿creen que podrían llevar adelante alguna propuesta similar? </a:t>
            </a:r>
            <a:endParaRPr sz="1600">
              <a:solidFill>
                <a:schemeClr val="dk1"/>
              </a:solidFill>
              <a:latin typeface="Archivo"/>
              <a:ea typeface="Archivo"/>
              <a:cs typeface="Archivo"/>
              <a:sym typeface="Archivo"/>
            </a:endParaRPr>
          </a:p>
          <a:p>
            <a:pPr indent="0" lvl="0" marL="0" rtl="0" algn="just">
              <a:lnSpc>
                <a:spcPct val="150000"/>
              </a:lnSpc>
              <a:spcBef>
                <a:spcPts val="1000"/>
              </a:spcBef>
              <a:spcAft>
                <a:spcPts val="0"/>
              </a:spcAft>
              <a:buNone/>
            </a:pPr>
            <a:r>
              <a:rPr lang="es" sz="1600">
                <a:solidFill>
                  <a:schemeClr val="dk1"/>
                </a:solidFill>
                <a:latin typeface="Archivo"/>
                <a:ea typeface="Archivo"/>
                <a:cs typeface="Archivo"/>
                <a:sym typeface="Archivo"/>
              </a:rPr>
              <a:t>→Elijan un contenido en el que hayan visto dificultades y mencionen qué trabajarían de ese contenido y cómo lo harían. </a:t>
            </a:r>
            <a:endParaRPr sz="1600">
              <a:solidFill>
                <a:schemeClr val="dk1"/>
              </a:solidFill>
              <a:latin typeface="Archivo"/>
              <a:ea typeface="Archivo"/>
              <a:cs typeface="Archivo"/>
              <a:sym typeface="Archivo"/>
            </a:endParaRPr>
          </a:p>
        </p:txBody>
      </p:sp>
      <p:sp>
        <p:nvSpPr>
          <p:cNvPr id="5407" name="Google Shape;5407;g3a223d00461_0_5621"/>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Espacio de intercambio</a:t>
            </a:r>
            <a:endParaRPr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408" name="Google Shape;5408;g3a223d00461_0_562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09" name="Google Shape;5409;g3a223d00461_0_562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5413" name="Shape 5413"/>
        <p:cNvGrpSpPr/>
        <p:nvPr/>
      </p:nvGrpSpPr>
      <p:grpSpPr>
        <a:xfrm>
          <a:off x="0" y="0"/>
          <a:ext cx="0" cy="0"/>
          <a:chOff x="0" y="0"/>
          <a:chExt cx="0" cy="0"/>
        </a:xfrm>
      </p:grpSpPr>
      <p:pic>
        <p:nvPicPr>
          <p:cNvPr id="5414" name="Google Shape;5414;g3a223d00461_0_5628"/>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5415" name="Google Shape;5415;g3a223d00461_0_5628"/>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5416" name="Google Shape;5416;g3a223d00461_0_5628"/>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5417" name="Google Shape;5417;g3a223d00461_0_5628"/>
          <p:cNvGrpSpPr/>
          <p:nvPr/>
        </p:nvGrpSpPr>
        <p:grpSpPr>
          <a:xfrm>
            <a:off x="5593901" y="630949"/>
            <a:ext cx="3189350" cy="1336365"/>
            <a:chOff x="5974609" y="421177"/>
            <a:chExt cx="3189350" cy="1336365"/>
          </a:xfrm>
        </p:grpSpPr>
        <p:grpSp>
          <p:nvGrpSpPr>
            <p:cNvPr id="5418" name="Google Shape;5418;g3a223d00461_0_5628"/>
            <p:cNvGrpSpPr/>
            <p:nvPr/>
          </p:nvGrpSpPr>
          <p:grpSpPr>
            <a:xfrm rot="5400000">
              <a:off x="7873551" y="-202767"/>
              <a:ext cx="666463" cy="1914351"/>
              <a:chOff x="2405075" y="2171775"/>
              <a:chExt cx="633400" cy="1900100"/>
            </a:xfrm>
          </p:grpSpPr>
          <p:cxnSp>
            <p:nvCxnSpPr>
              <p:cNvPr id="5419" name="Google Shape;5419;g3a223d00461_0_562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20" name="Google Shape;5420;g3a223d00461_0_562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21" name="Google Shape;5421;g3a223d00461_0_562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22" name="Google Shape;5422;g3a223d00461_0_562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23" name="Google Shape;5423;g3a223d00461_0_562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24" name="Google Shape;5424;g3a223d00461_0_562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425" name="Google Shape;5425;g3a223d00461_0_562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426" name="Google Shape;5426;g3a223d00461_0_562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27" name="Google Shape;5427;g3a223d00461_0_562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428" name="Google Shape;5428;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29" name="Google Shape;5429;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30" name="Google Shape;5430;g3a223d00461_0_562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31" name="Google Shape;5431;g3a223d00461_0_562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432" name="Google Shape;5432;g3a223d00461_0_562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433" name="Google Shape;5433;g3a223d00461_0_562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434" name="Google Shape;5434;g3a223d00461_0_5628"/>
            <p:cNvGrpSpPr/>
            <p:nvPr/>
          </p:nvGrpSpPr>
          <p:grpSpPr>
            <a:xfrm rot="5400000">
              <a:off x="7873551" y="467135"/>
              <a:ext cx="666463" cy="1914351"/>
              <a:chOff x="2405075" y="2171775"/>
              <a:chExt cx="633400" cy="1900100"/>
            </a:xfrm>
          </p:grpSpPr>
          <p:cxnSp>
            <p:nvCxnSpPr>
              <p:cNvPr id="5435" name="Google Shape;5435;g3a223d00461_0_562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36" name="Google Shape;5436;g3a223d00461_0_562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37" name="Google Shape;5437;g3a223d00461_0_562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38" name="Google Shape;5438;g3a223d00461_0_562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39" name="Google Shape;5439;g3a223d00461_0_562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40" name="Google Shape;5440;g3a223d00461_0_562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441" name="Google Shape;5441;g3a223d00461_0_562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442" name="Google Shape;5442;g3a223d00461_0_562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43" name="Google Shape;5443;g3a223d00461_0_562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444" name="Google Shape;5444;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45" name="Google Shape;5445;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46" name="Google Shape;5446;g3a223d00461_0_562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47" name="Google Shape;5447;g3a223d00461_0_562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448" name="Google Shape;5448;g3a223d00461_0_562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449" name="Google Shape;5449;g3a223d00461_0_562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450" name="Google Shape;5450;g3a223d00461_0_5628"/>
            <p:cNvGrpSpPr/>
            <p:nvPr/>
          </p:nvGrpSpPr>
          <p:grpSpPr>
            <a:xfrm rot="5400000">
              <a:off x="6598552" y="-202767"/>
              <a:ext cx="666463" cy="1914351"/>
              <a:chOff x="2405075" y="2171775"/>
              <a:chExt cx="633400" cy="1900100"/>
            </a:xfrm>
          </p:grpSpPr>
          <p:cxnSp>
            <p:nvCxnSpPr>
              <p:cNvPr id="5451" name="Google Shape;5451;g3a223d00461_0_562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52" name="Google Shape;5452;g3a223d00461_0_562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53" name="Google Shape;5453;g3a223d00461_0_562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54" name="Google Shape;5454;g3a223d00461_0_562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55" name="Google Shape;5455;g3a223d00461_0_562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56" name="Google Shape;5456;g3a223d00461_0_562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457" name="Google Shape;5457;g3a223d00461_0_562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458" name="Google Shape;5458;g3a223d00461_0_562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59" name="Google Shape;5459;g3a223d00461_0_562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460" name="Google Shape;5460;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61" name="Google Shape;5461;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62" name="Google Shape;5462;g3a223d00461_0_562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63" name="Google Shape;5463;g3a223d00461_0_562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464" name="Google Shape;5464;g3a223d00461_0_562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465" name="Google Shape;5465;g3a223d00461_0_562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466" name="Google Shape;5466;g3a223d00461_0_5628"/>
            <p:cNvGrpSpPr/>
            <p:nvPr/>
          </p:nvGrpSpPr>
          <p:grpSpPr>
            <a:xfrm rot="5400000">
              <a:off x="6598552" y="467135"/>
              <a:ext cx="666463" cy="1914351"/>
              <a:chOff x="2405075" y="2171775"/>
              <a:chExt cx="633400" cy="1900100"/>
            </a:xfrm>
          </p:grpSpPr>
          <p:cxnSp>
            <p:nvCxnSpPr>
              <p:cNvPr id="5467" name="Google Shape;5467;g3a223d00461_0_562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68" name="Google Shape;5468;g3a223d00461_0_562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69" name="Google Shape;5469;g3a223d00461_0_562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70" name="Google Shape;5470;g3a223d00461_0_562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71" name="Google Shape;5471;g3a223d00461_0_562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72" name="Google Shape;5472;g3a223d00461_0_562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473" name="Google Shape;5473;g3a223d00461_0_562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474" name="Google Shape;5474;g3a223d00461_0_562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75" name="Google Shape;5475;g3a223d00461_0_562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476" name="Google Shape;5476;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77" name="Google Shape;5477;g3a223d00461_0_562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478" name="Google Shape;5478;g3a223d00461_0_562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479" name="Google Shape;5479;g3a223d00461_0_562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480" name="Google Shape;5480;g3a223d00461_0_562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481" name="Google Shape;5481;g3a223d00461_0_562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482" name="Google Shape;5482;g3a223d00461_0_5628"/>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g3a223d00461_0_5628"/>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g3a223d00461_0_5628"/>
          <p:cNvSpPr txBox="1"/>
          <p:nvPr/>
        </p:nvSpPr>
        <p:spPr>
          <a:xfrm rot="-152977">
            <a:off x="2216903" y="1843090"/>
            <a:ext cx="4997247" cy="862065"/>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s" sz="4400">
                <a:solidFill>
                  <a:schemeClr val="dk1"/>
                </a:solidFill>
                <a:latin typeface="Archivo"/>
                <a:ea typeface="Archivo"/>
                <a:cs typeface="Archivo"/>
                <a:sym typeface="Archivo"/>
              </a:rPr>
              <a:t>¡Muchas gracias!</a:t>
            </a:r>
            <a:endParaRPr sz="7300">
              <a:solidFill>
                <a:srgbClr val="333333"/>
              </a:solidFill>
              <a:latin typeface="Archivo ExtraBold"/>
              <a:ea typeface="Archivo ExtraBold"/>
              <a:cs typeface="Archivo ExtraBold"/>
              <a:sym typeface="Archivo ExtraBold"/>
            </a:endParaRPr>
          </a:p>
        </p:txBody>
      </p:sp>
      <p:cxnSp>
        <p:nvCxnSpPr>
          <p:cNvPr id="5485" name="Google Shape;5485;g3a223d00461_0_5628"/>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5486" name="Google Shape;5486;g3a223d00461_0_5628"/>
          <p:cNvSpPr txBox="1"/>
          <p:nvPr/>
        </p:nvSpPr>
        <p:spPr>
          <a:xfrm rot="-129245">
            <a:off x="2591519" y="3270493"/>
            <a:ext cx="4262112" cy="7079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700">
                <a:latin typeface="Archivo"/>
                <a:ea typeface="Archivo"/>
                <a:cs typeface="Archivo"/>
                <a:sym typeface="Archivo"/>
              </a:rPr>
              <a:t>Melina Luján Chiapparo</a:t>
            </a:r>
            <a:endParaRPr sz="1700">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lang="es" sz="1700">
                <a:latin typeface="Archivo"/>
                <a:ea typeface="Archivo"/>
                <a:cs typeface="Archivo"/>
                <a:sym typeface="Archivo"/>
              </a:rPr>
              <a:t>Instituto Nuestra Señora del Carmen</a:t>
            </a:r>
            <a:endParaRPr sz="1700">
              <a:latin typeface="Archivo"/>
              <a:ea typeface="Archivo"/>
              <a:cs typeface="Archivo"/>
              <a:sym typeface="Archivo"/>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5490" name="Shape 5490"/>
        <p:cNvGrpSpPr/>
        <p:nvPr/>
      </p:nvGrpSpPr>
      <p:grpSpPr>
        <a:xfrm>
          <a:off x="0" y="0"/>
          <a:ext cx="0" cy="0"/>
          <a:chOff x="0" y="0"/>
          <a:chExt cx="0" cy="0"/>
        </a:xfrm>
      </p:grpSpPr>
      <p:pic>
        <p:nvPicPr>
          <p:cNvPr id="5491" name="Google Shape;5491;g3a223d00461_0_5704"/>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5492" name="Google Shape;5492;g3a223d00461_0_5704"/>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5493" name="Google Shape;5493;g3a223d00461_0_5704"/>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5494" name="Google Shape;5494;g3a223d00461_0_5704"/>
          <p:cNvGrpSpPr/>
          <p:nvPr/>
        </p:nvGrpSpPr>
        <p:grpSpPr>
          <a:xfrm>
            <a:off x="5593901" y="630949"/>
            <a:ext cx="3189350" cy="1336365"/>
            <a:chOff x="5974609" y="421177"/>
            <a:chExt cx="3189350" cy="1336365"/>
          </a:xfrm>
        </p:grpSpPr>
        <p:grpSp>
          <p:nvGrpSpPr>
            <p:cNvPr id="5495" name="Google Shape;5495;g3a223d00461_0_5704"/>
            <p:cNvGrpSpPr/>
            <p:nvPr/>
          </p:nvGrpSpPr>
          <p:grpSpPr>
            <a:xfrm rot="5400000">
              <a:off x="7873551" y="-202767"/>
              <a:ext cx="666463" cy="1914351"/>
              <a:chOff x="2405075" y="2171775"/>
              <a:chExt cx="633400" cy="1900100"/>
            </a:xfrm>
          </p:grpSpPr>
          <p:cxnSp>
            <p:nvCxnSpPr>
              <p:cNvPr id="5496" name="Google Shape;5496;g3a223d00461_0_57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97" name="Google Shape;5497;g3a223d00461_0_57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98" name="Google Shape;5498;g3a223d00461_0_57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499" name="Google Shape;5499;g3a223d00461_0_57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00" name="Google Shape;5500;g3a223d00461_0_57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01" name="Google Shape;5501;g3a223d00461_0_57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502" name="Google Shape;5502;g3a223d00461_0_57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503" name="Google Shape;5503;g3a223d00461_0_57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04" name="Google Shape;5504;g3a223d00461_0_57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505" name="Google Shape;5505;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06" name="Google Shape;5506;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07" name="Google Shape;5507;g3a223d00461_0_57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08" name="Google Shape;5508;g3a223d00461_0_57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509" name="Google Shape;5509;g3a223d00461_0_57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510" name="Google Shape;5510;g3a223d00461_0_57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511" name="Google Shape;5511;g3a223d00461_0_5704"/>
            <p:cNvGrpSpPr/>
            <p:nvPr/>
          </p:nvGrpSpPr>
          <p:grpSpPr>
            <a:xfrm rot="5400000">
              <a:off x="7873551" y="467135"/>
              <a:ext cx="666463" cy="1914351"/>
              <a:chOff x="2405075" y="2171775"/>
              <a:chExt cx="633400" cy="1900100"/>
            </a:xfrm>
          </p:grpSpPr>
          <p:cxnSp>
            <p:nvCxnSpPr>
              <p:cNvPr id="5512" name="Google Shape;5512;g3a223d00461_0_57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13" name="Google Shape;5513;g3a223d00461_0_57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14" name="Google Shape;5514;g3a223d00461_0_57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15" name="Google Shape;5515;g3a223d00461_0_57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16" name="Google Shape;5516;g3a223d00461_0_57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17" name="Google Shape;5517;g3a223d00461_0_57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518" name="Google Shape;5518;g3a223d00461_0_57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519" name="Google Shape;5519;g3a223d00461_0_57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20" name="Google Shape;5520;g3a223d00461_0_57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521" name="Google Shape;5521;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22" name="Google Shape;5522;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23" name="Google Shape;5523;g3a223d00461_0_57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24" name="Google Shape;5524;g3a223d00461_0_57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525" name="Google Shape;5525;g3a223d00461_0_57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526" name="Google Shape;5526;g3a223d00461_0_57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527" name="Google Shape;5527;g3a223d00461_0_5704"/>
            <p:cNvGrpSpPr/>
            <p:nvPr/>
          </p:nvGrpSpPr>
          <p:grpSpPr>
            <a:xfrm rot="5400000">
              <a:off x="6598552" y="-202767"/>
              <a:ext cx="666463" cy="1914351"/>
              <a:chOff x="2405075" y="2171775"/>
              <a:chExt cx="633400" cy="1900100"/>
            </a:xfrm>
          </p:grpSpPr>
          <p:cxnSp>
            <p:nvCxnSpPr>
              <p:cNvPr id="5528" name="Google Shape;5528;g3a223d00461_0_57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29" name="Google Shape;5529;g3a223d00461_0_57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30" name="Google Shape;5530;g3a223d00461_0_57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31" name="Google Shape;5531;g3a223d00461_0_57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32" name="Google Shape;5532;g3a223d00461_0_57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33" name="Google Shape;5533;g3a223d00461_0_57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534" name="Google Shape;5534;g3a223d00461_0_57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535" name="Google Shape;5535;g3a223d00461_0_57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36" name="Google Shape;5536;g3a223d00461_0_57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537" name="Google Shape;5537;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38" name="Google Shape;5538;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39" name="Google Shape;5539;g3a223d00461_0_57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40" name="Google Shape;5540;g3a223d00461_0_57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541" name="Google Shape;5541;g3a223d00461_0_57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542" name="Google Shape;5542;g3a223d00461_0_57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543" name="Google Shape;5543;g3a223d00461_0_5704"/>
            <p:cNvGrpSpPr/>
            <p:nvPr/>
          </p:nvGrpSpPr>
          <p:grpSpPr>
            <a:xfrm rot="5400000">
              <a:off x="6598552" y="467135"/>
              <a:ext cx="666463" cy="1914351"/>
              <a:chOff x="2405075" y="2171775"/>
              <a:chExt cx="633400" cy="1900100"/>
            </a:xfrm>
          </p:grpSpPr>
          <p:cxnSp>
            <p:nvCxnSpPr>
              <p:cNvPr id="5544" name="Google Shape;5544;g3a223d00461_0_570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45" name="Google Shape;5545;g3a223d00461_0_570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46" name="Google Shape;5546;g3a223d00461_0_570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47" name="Google Shape;5547;g3a223d00461_0_570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48" name="Google Shape;5548;g3a223d00461_0_570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549" name="Google Shape;5549;g3a223d00461_0_570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550" name="Google Shape;5550;g3a223d00461_0_570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551" name="Google Shape;5551;g3a223d00461_0_570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52" name="Google Shape;5552;g3a223d00461_0_570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553" name="Google Shape;5553;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54" name="Google Shape;5554;g3a223d00461_0_570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555" name="Google Shape;5555;g3a223d00461_0_570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556" name="Google Shape;5556;g3a223d00461_0_570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557" name="Google Shape;5557;g3a223d00461_0_570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558" name="Google Shape;5558;g3a223d00461_0_570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559" name="Google Shape;5559;g3a223d00461_0_5704"/>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g3a223d00461_0_5704"/>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g3a223d00461_0_5704"/>
          <p:cNvSpPr txBox="1"/>
          <p:nvPr/>
        </p:nvSpPr>
        <p:spPr>
          <a:xfrm rot="-152977">
            <a:off x="2284392" y="1562846"/>
            <a:ext cx="4997247" cy="114985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rgbClr val="0000FF"/>
                </a:solidFill>
              </a:rPr>
              <a:t>De la escritura a la oralidad: </a:t>
            </a:r>
            <a:r>
              <a:rPr b="1" lang="es" sz="1900">
                <a:solidFill>
                  <a:schemeClr val="dk1"/>
                </a:solidFill>
              </a:rPr>
              <a:t>Producción de un guión de podcast reversionando </a:t>
            </a:r>
            <a:r>
              <a:rPr b="1" i="1" lang="es" sz="1900">
                <a:solidFill>
                  <a:schemeClr val="dk1"/>
                </a:solidFill>
              </a:rPr>
              <a:t>Romeo y Julieta </a:t>
            </a:r>
            <a:endParaRPr b="1" i="1" sz="1900">
              <a:solidFill>
                <a:srgbClr val="0000FF"/>
              </a:solidFill>
            </a:endParaRPr>
          </a:p>
        </p:txBody>
      </p:sp>
      <p:cxnSp>
        <p:nvCxnSpPr>
          <p:cNvPr id="5562" name="Google Shape;5562;g3a223d00461_0_5704"/>
          <p:cNvCxnSpPr/>
          <p:nvPr/>
        </p:nvCxnSpPr>
        <p:spPr>
          <a:xfrm flipH="1" rot="10800000">
            <a:off x="2495216" y="2688271"/>
            <a:ext cx="4577700" cy="198000"/>
          </a:xfrm>
          <a:prstGeom prst="straightConnector1">
            <a:avLst/>
          </a:prstGeom>
          <a:noFill/>
          <a:ln cap="flat" cmpd="sng" w="9525">
            <a:solidFill>
              <a:schemeClr val="dk2"/>
            </a:solidFill>
            <a:prstDash val="solid"/>
            <a:round/>
            <a:headEnd len="sm" w="sm" type="none"/>
            <a:tailEnd len="sm" w="sm" type="none"/>
          </a:ln>
        </p:spPr>
      </p:cxnSp>
      <p:sp>
        <p:nvSpPr>
          <p:cNvPr id="5563" name="Google Shape;5563;g3a223d00461_0_5704"/>
          <p:cNvSpPr txBox="1"/>
          <p:nvPr/>
        </p:nvSpPr>
        <p:spPr>
          <a:xfrm rot="-129275">
            <a:off x="2479879" y="2864437"/>
            <a:ext cx="4444642" cy="1533194"/>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s" sz="1600">
                <a:solidFill>
                  <a:schemeClr val="dk1"/>
                </a:solidFill>
              </a:rPr>
              <a:t> Florencia Angarano</a:t>
            </a:r>
            <a:r>
              <a:rPr lang="es" sz="1600">
                <a:solidFill>
                  <a:srgbClr val="0000FF"/>
                </a:solidFill>
              </a:rPr>
              <a:t>  </a:t>
            </a:r>
            <a:endParaRPr b="1" sz="1600">
              <a:solidFill>
                <a:schemeClr val="dk1"/>
              </a:solidFill>
            </a:endParaRPr>
          </a:p>
          <a:p>
            <a:pPr indent="0" lvl="0" marL="457200" rtl="0" algn="l">
              <a:lnSpc>
                <a:spcPct val="115000"/>
              </a:lnSpc>
              <a:spcBef>
                <a:spcPts val="0"/>
              </a:spcBef>
              <a:spcAft>
                <a:spcPts val="0"/>
              </a:spcAft>
              <a:buNone/>
            </a:pPr>
            <a:r>
              <a:t/>
            </a:r>
            <a:endParaRPr b="1" sz="1600">
              <a:solidFill>
                <a:schemeClr val="dk1"/>
              </a:solidFill>
            </a:endParaRPr>
          </a:p>
          <a:p>
            <a:pPr indent="0" lvl="0" marL="457200" rtl="0" algn="l">
              <a:lnSpc>
                <a:spcPct val="115000"/>
              </a:lnSpc>
              <a:spcBef>
                <a:spcPts val="0"/>
              </a:spcBef>
              <a:spcAft>
                <a:spcPts val="0"/>
              </a:spcAft>
              <a:buNone/>
            </a:pPr>
            <a:r>
              <a:rPr b="1" lang="es" sz="1600">
                <a:solidFill>
                  <a:schemeClr val="dk1"/>
                </a:solidFill>
              </a:rPr>
              <a:t>Escuela 13 DE 14 “Provincia de Neuquén” - 7mo. grado</a:t>
            </a:r>
            <a:endParaRPr b="1" sz="1600">
              <a:solidFill>
                <a:schemeClr val="dk1"/>
              </a:solidFill>
            </a:endParaRPr>
          </a:p>
          <a:p>
            <a:pPr indent="0" lvl="0" marL="457200" rtl="0" algn="l">
              <a:lnSpc>
                <a:spcPct val="115000"/>
              </a:lnSpc>
              <a:spcBef>
                <a:spcPts val="0"/>
              </a:spcBef>
              <a:spcAft>
                <a:spcPts val="0"/>
              </a:spcAft>
              <a:buNone/>
            </a:pPr>
            <a:r>
              <a:t/>
            </a:r>
            <a:endParaRPr>
              <a:latin typeface="Archivo"/>
              <a:ea typeface="Archivo"/>
              <a:cs typeface="Archivo"/>
              <a:sym typeface="Archivo"/>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7" name="Shape 5567"/>
        <p:cNvGrpSpPr/>
        <p:nvPr/>
      </p:nvGrpSpPr>
      <p:grpSpPr>
        <a:xfrm>
          <a:off x="0" y="0"/>
          <a:ext cx="0" cy="0"/>
          <a:chOff x="0" y="0"/>
          <a:chExt cx="0" cy="0"/>
        </a:xfrm>
      </p:grpSpPr>
      <p:sp>
        <p:nvSpPr>
          <p:cNvPr id="5568" name="Google Shape;5568;g3a223d00461_0_578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g3a223d00461_0_5780"/>
          <p:cNvSpPr txBox="1"/>
          <p:nvPr/>
        </p:nvSpPr>
        <p:spPr>
          <a:xfrm>
            <a:off x="469750" y="398075"/>
            <a:ext cx="5830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400">
                <a:highlight>
                  <a:srgbClr val="B7DB20"/>
                </a:highlight>
                <a:latin typeface="Archivo ExtraBold"/>
                <a:ea typeface="Archivo ExtraBold"/>
                <a:cs typeface="Archivo ExtraBold"/>
                <a:sym typeface="Archivo ExtraBold"/>
              </a:rPr>
              <a:t>Romeo y Julieta desde La Paternal</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570" name="Google Shape;5570;g3a223d00461_0_5780"/>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5571" name="Google Shape;5571;g3a223d00461_0_5780"/>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5572" name="Google Shape;5572;g3a223d00461_0_5780"/>
          <p:cNvSpPr txBox="1"/>
          <p:nvPr/>
        </p:nvSpPr>
        <p:spPr>
          <a:xfrm>
            <a:off x="268525" y="1180538"/>
            <a:ext cx="35991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 sz="1700">
                <a:solidFill>
                  <a:srgbClr val="424242"/>
                </a:solidFill>
                <a:latin typeface="Archivo"/>
                <a:ea typeface="Archivo"/>
                <a:cs typeface="Archivo"/>
                <a:sym typeface="Archivo"/>
              </a:rPr>
              <a:t>Durante el tercer bimestre se propuso en 7° grado la lectura de las escenas de </a:t>
            </a:r>
            <a:r>
              <a:rPr b="1" i="1" lang="es" sz="1700">
                <a:solidFill>
                  <a:srgbClr val="424242"/>
                </a:solidFill>
                <a:latin typeface="Archivo"/>
                <a:ea typeface="Archivo"/>
                <a:cs typeface="Archivo"/>
                <a:sym typeface="Archivo"/>
              </a:rPr>
              <a:t>Romeo y Julieta </a:t>
            </a:r>
            <a:r>
              <a:rPr b="1" lang="es" sz="1700">
                <a:solidFill>
                  <a:srgbClr val="424242"/>
                </a:solidFill>
                <a:latin typeface="Archivo"/>
                <a:ea typeface="Archivo"/>
                <a:cs typeface="Archivo"/>
                <a:sym typeface="Archivo"/>
              </a:rPr>
              <a:t>del libro  Yo amo aprender 2025.</a:t>
            </a:r>
            <a:endParaRPr b="0" i="0" sz="1700" u="none" cap="none" strike="noStrike">
              <a:solidFill>
                <a:srgbClr val="424242"/>
              </a:solidFill>
              <a:latin typeface="Archivo"/>
              <a:ea typeface="Archivo"/>
              <a:cs typeface="Archivo"/>
              <a:sym typeface="Archivo"/>
            </a:endParaRPr>
          </a:p>
        </p:txBody>
      </p:sp>
      <p:sp>
        <p:nvSpPr>
          <p:cNvPr id="5573" name="Google Shape;5573;g3a223d00461_0_5780"/>
          <p:cNvSpPr txBox="1"/>
          <p:nvPr/>
        </p:nvSpPr>
        <p:spPr>
          <a:xfrm>
            <a:off x="4240375" y="3478160"/>
            <a:ext cx="4451700" cy="1072500"/>
          </a:xfrm>
          <a:prstGeom prst="rect">
            <a:avLst/>
          </a:prstGeom>
          <a:noFill/>
          <a:ln>
            <a:noFill/>
          </a:ln>
        </p:spPr>
        <p:txBody>
          <a:bodyPr anchorCtr="0" anchor="t" bIns="117975" lIns="117975" spcFirstLastPara="1" rIns="117975" wrap="square" tIns="117975">
            <a:spAutoFit/>
          </a:bodyPr>
          <a:lstStyle/>
          <a:p>
            <a:pPr indent="0" lvl="0" marL="0" marR="0" rtl="0" algn="l">
              <a:lnSpc>
                <a:spcPct val="100000"/>
              </a:lnSpc>
              <a:spcBef>
                <a:spcPts val="0"/>
              </a:spcBef>
              <a:spcAft>
                <a:spcPts val="0"/>
              </a:spcAft>
              <a:buClr>
                <a:srgbClr val="000000"/>
              </a:buClr>
              <a:buSzPts val="1807"/>
              <a:buFont typeface="Arial"/>
              <a:buNone/>
            </a:pPr>
            <a:r>
              <a:rPr lang="es" sz="1806">
                <a:solidFill>
                  <a:srgbClr val="424242"/>
                </a:solidFill>
                <a:latin typeface="Archivo"/>
                <a:ea typeface="Archivo"/>
                <a:cs typeface="Archivo"/>
                <a:sym typeface="Archivo"/>
              </a:rPr>
              <a:t>A la propuesta del podcast, que ya se encuentra en el libro, se le agregó la </a:t>
            </a:r>
            <a:r>
              <a:rPr b="1" lang="es" sz="1806">
                <a:solidFill>
                  <a:srgbClr val="424242"/>
                </a:solidFill>
                <a:latin typeface="Archivo"/>
                <a:ea typeface="Archivo"/>
                <a:cs typeface="Archivo"/>
                <a:sym typeface="Archivo"/>
              </a:rPr>
              <a:t>reescritura de tres escenas</a:t>
            </a:r>
            <a:r>
              <a:rPr lang="es" sz="1806">
                <a:solidFill>
                  <a:srgbClr val="424242"/>
                </a:solidFill>
                <a:latin typeface="Archivo"/>
                <a:ea typeface="Archivo"/>
                <a:cs typeface="Archivo"/>
                <a:sym typeface="Archivo"/>
              </a:rPr>
              <a:t>. </a:t>
            </a:r>
            <a:endParaRPr b="0" i="0" sz="1806" u="none" cap="none" strike="noStrike">
              <a:solidFill>
                <a:srgbClr val="424242"/>
              </a:solidFill>
              <a:latin typeface="Archivo"/>
              <a:ea typeface="Archivo"/>
              <a:cs typeface="Archivo"/>
              <a:sym typeface="Archivo"/>
            </a:endParaRPr>
          </a:p>
        </p:txBody>
      </p:sp>
      <p:sp>
        <p:nvSpPr>
          <p:cNvPr id="5574" name="Google Shape;5574;g3a223d00461_0_5780"/>
          <p:cNvSpPr/>
          <p:nvPr/>
        </p:nvSpPr>
        <p:spPr>
          <a:xfrm>
            <a:off x="4677950" y="2039574"/>
            <a:ext cx="4251300" cy="1164900"/>
          </a:xfrm>
          <a:prstGeom prst="roundRect">
            <a:avLst>
              <a:gd fmla="val 0" name="adj"/>
            </a:avLst>
          </a:prstGeom>
          <a:gradFill>
            <a:gsLst>
              <a:gs pos="0">
                <a:srgbClr val="D5EE28"/>
              </a:gs>
              <a:gs pos="100000">
                <a:srgbClr val="086151"/>
              </a:gs>
            </a:gsLst>
            <a:lin ang="18900044" scaled="0"/>
          </a:gradFill>
          <a:ln>
            <a:noFill/>
          </a:ln>
        </p:spPr>
        <p:txBody>
          <a:bodyPr anchorCtr="0" anchor="ctr" bIns="117975" lIns="117975" spcFirstLastPara="1" rIns="117975" wrap="square" tIns="117975">
            <a:noAutofit/>
          </a:bodyPr>
          <a:lstStyle/>
          <a:p>
            <a:pPr indent="0" lvl="0" marL="0" marR="0" rtl="0" algn="ctr">
              <a:lnSpc>
                <a:spcPct val="100000"/>
              </a:lnSpc>
              <a:spcBef>
                <a:spcPts val="0"/>
              </a:spcBef>
              <a:spcAft>
                <a:spcPts val="0"/>
              </a:spcAft>
              <a:buClr>
                <a:srgbClr val="000000"/>
              </a:buClr>
              <a:buSzPts val="1807"/>
              <a:buFont typeface="Arial"/>
              <a:buNone/>
            </a:pPr>
            <a:r>
              <a:t/>
            </a:r>
            <a:endParaRPr b="0" i="0" sz="1806" u="none" cap="none" strike="noStrike">
              <a:solidFill>
                <a:srgbClr val="000000"/>
              </a:solidFill>
              <a:latin typeface="Arial"/>
              <a:ea typeface="Arial"/>
              <a:cs typeface="Arial"/>
              <a:sym typeface="Arial"/>
            </a:endParaRPr>
          </a:p>
        </p:txBody>
      </p:sp>
      <p:sp>
        <p:nvSpPr>
          <p:cNvPr id="5575" name="Google Shape;5575;g3a223d00461_0_5780"/>
          <p:cNvSpPr/>
          <p:nvPr/>
        </p:nvSpPr>
        <p:spPr>
          <a:xfrm>
            <a:off x="4602300" y="1292149"/>
            <a:ext cx="4251300" cy="1600500"/>
          </a:xfrm>
          <a:prstGeom prst="roundRect">
            <a:avLst>
              <a:gd fmla="val 0" name="adj"/>
            </a:avLst>
          </a:prstGeom>
          <a:solidFill>
            <a:schemeClr val="lt1"/>
          </a:solidFill>
          <a:ln cap="flat" cmpd="sng" w="12300">
            <a:solidFill>
              <a:srgbClr val="CCCCCC"/>
            </a:solidFill>
            <a:prstDash val="solid"/>
            <a:round/>
            <a:headEnd len="sm" w="sm" type="none"/>
            <a:tailEnd len="sm" w="sm" type="none"/>
          </a:ln>
        </p:spPr>
        <p:txBody>
          <a:bodyPr anchorCtr="0" anchor="ctr" bIns="117975" lIns="117975" spcFirstLastPara="1" rIns="117975" wrap="square" tIns="117975">
            <a:noAutofit/>
          </a:bodyPr>
          <a:lstStyle/>
          <a:p>
            <a:pPr indent="0" lvl="0" marL="0" marR="0" rtl="0" algn="ctr">
              <a:lnSpc>
                <a:spcPct val="100000"/>
              </a:lnSpc>
              <a:spcBef>
                <a:spcPts val="0"/>
              </a:spcBef>
              <a:spcAft>
                <a:spcPts val="0"/>
              </a:spcAft>
              <a:buClr>
                <a:srgbClr val="000000"/>
              </a:buClr>
              <a:buSzPts val="1807"/>
              <a:buFont typeface="Arial"/>
              <a:buNone/>
            </a:pPr>
            <a:r>
              <a:t/>
            </a:r>
            <a:endParaRPr b="0" i="0" sz="1806" u="none" cap="none" strike="noStrike">
              <a:solidFill>
                <a:srgbClr val="000000"/>
              </a:solidFill>
              <a:latin typeface="Arial"/>
              <a:ea typeface="Arial"/>
              <a:cs typeface="Arial"/>
              <a:sym typeface="Arial"/>
            </a:endParaRPr>
          </a:p>
        </p:txBody>
      </p:sp>
      <p:sp>
        <p:nvSpPr>
          <p:cNvPr id="5576" name="Google Shape;5576;g3a223d00461_0_5780"/>
          <p:cNvSpPr txBox="1"/>
          <p:nvPr/>
        </p:nvSpPr>
        <p:spPr>
          <a:xfrm>
            <a:off x="4677950" y="1391999"/>
            <a:ext cx="3838800" cy="1600500"/>
          </a:xfrm>
          <a:prstGeom prst="rect">
            <a:avLst/>
          </a:prstGeom>
          <a:noFill/>
          <a:ln>
            <a:noFill/>
          </a:ln>
        </p:spPr>
        <p:txBody>
          <a:bodyPr anchorCtr="0" anchor="t" bIns="117975" lIns="117975" spcFirstLastPara="1" rIns="117975" wrap="square" tIns="117975">
            <a:spAutoFit/>
          </a:bodyPr>
          <a:lstStyle/>
          <a:p>
            <a:pPr indent="0" lvl="0" marL="0" marR="0" rtl="0" algn="l">
              <a:lnSpc>
                <a:spcPct val="80000"/>
              </a:lnSpc>
              <a:spcBef>
                <a:spcPts val="0"/>
              </a:spcBef>
              <a:spcAft>
                <a:spcPts val="0"/>
              </a:spcAft>
              <a:buClr>
                <a:srgbClr val="000000"/>
              </a:buClr>
              <a:buSzPts val="1807"/>
              <a:buFont typeface="Arial"/>
              <a:buNone/>
            </a:pPr>
            <a:r>
              <a:rPr b="1" lang="es" sz="1506">
                <a:solidFill>
                  <a:srgbClr val="424242"/>
                </a:solidFill>
                <a:latin typeface="Archivo"/>
                <a:ea typeface="Archivo"/>
                <a:cs typeface="Archivo"/>
                <a:sym typeface="Archivo"/>
              </a:rPr>
              <a:t>Son 13 estudiantes. Uno de ellos tiene PPI. </a:t>
            </a:r>
            <a:endParaRPr b="1" sz="1506">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807"/>
              <a:buFont typeface="Arial"/>
              <a:buNone/>
            </a:pPr>
            <a:r>
              <a:rPr b="1" lang="es" sz="1506">
                <a:solidFill>
                  <a:srgbClr val="424242"/>
                </a:solidFill>
                <a:latin typeface="Archivo"/>
                <a:ea typeface="Archivo"/>
                <a:cs typeface="Archivo"/>
                <a:sym typeface="Archivo"/>
              </a:rPr>
              <a:t>El grupo realizó el año pasado un Podcast sobre el litio para Ciencias. </a:t>
            </a:r>
            <a:endParaRPr b="1" sz="1506">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807"/>
              <a:buFont typeface="Arial"/>
              <a:buNone/>
            </a:pPr>
            <a:r>
              <a:rPr b="1" lang="es" sz="1506">
                <a:solidFill>
                  <a:srgbClr val="424242"/>
                </a:solidFill>
                <a:latin typeface="Archivo"/>
                <a:ea typeface="Archivo"/>
                <a:cs typeface="Archivo"/>
                <a:sym typeface="Archivo"/>
              </a:rPr>
              <a:t>Se trabajó junto al facilitador Julián Cohen Rúa.</a:t>
            </a:r>
            <a:endParaRPr b="1" sz="1506">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807"/>
              <a:buFont typeface="Arial"/>
              <a:buNone/>
            </a:pPr>
            <a:r>
              <a:t/>
            </a:r>
            <a:endParaRPr b="1" sz="2022">
              <a:solidFill>
                <a:srgbClr val="424242"/>
              </a:solidFill>
              <a:latin typeface="Archivo"/>
              <a:ea typeface="Archivo"/>
              <a:cs typeface="Archivo"/>
              <a:sym typeface="Archivo"/>
            </a:endParaRPr>
          </a:p>
        </p:txBody>
      </p:sp>
      <p:pic>
        <p:nvPicPr>
          <p:cNvPr id="5577" name="Google Shape;5577;g3a223d00461_0_5780" title="Captura de pantalla 2025-11-04 a la(s) 9.45.56 a. m..png"/>
          <p:cNvPicPr preferRelativeResize="0"/>
          <p:nvPr/>
        </p:nvPicPr>
        <p:blipFill>
          <a:blip r:embed="rId4">
            <a:alphaModFix/>
          </a:blip>
          <a:stretch>
            <a:fillRect/>
          </a:stretch>
        </p:blipFill>
        <p:spPr>
          <a:xfrm>
            <a:off x="978273" y="2571750"/>
            <a:ext cx="2047879" cy="2178499"/>
          </a:xfrm>
          <a:prstGeom prst="rect">
            <a:avLst/>
          </a:prstGeom>
          <a:noFill/>
          <a:ln cap="flat" cmpd="sng" w="38100">
            <a:solidFill>
              <a:srgbClr val="E69138"/>
            </a:solidFill>
            <a:prstDash val="solid"/>
            <a:round/>
            <a:headEnd len="sm" w="sm" type="none"/>
            <a:tailEnd len="sm" w="sm" type="none"/>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81" name="Shape 5581"/>
        <p:cNvGrpSpPr/>
        <p:nvPr/>
      </p:nvGrpSpPr>
      <p:grpSpPr>
        <a:xfrm>
          <a:off x="0" y="0"/>
          <a:ext cx="0" cy="0"/>
          <a:chOff x="0" y="0"/>
          <a:chExt cx="0" cy="0"/>
        </a:xfrm>
      </p:grpSpPr>
      <p:sp>
        <p:nvSpPr>
          <p:cNvPr id="5582" name="Google Shape;5582;g3a223d00461_0_5793"/>
          <p:cNvSpPr txBox="1"/>
          <p:nvPr/>
        </p:nvSpPr>
        <p:spPr>
          <a:xfrm>
            <a:off x="343150" y="878050"/>
            <a:ext cx="6374700" cy="4132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s">
                <a:solidFill>
                  <a:schemeClr val="dk1"/>
                </a:solidFill>
              </a:rPr>
              <a:t>-</a:t>
            </a:r>
            <a:r>
              <a:rPr lang="es">
                <a:solidFill>
                  <a:schemeClr val="dk1"/>
                </a:solidFill>
                <a:extLst>
                  <a:ext uri="http://customooxmlschemas.google.com/">
                    <go:slidesCustomData xmlns:go="http://customooxmlschemas.google.com/" textRoundtripDataId="29"/>
                  </a:ext>
                </a:extLst>
              </a:rPr>
              <a:t>Lectura de las escenas y reconstrucción del ambiente, personajes y nudos de la historia: listamos las escenas, marcamos en ellas los momentos infaltables, anotamos qué acciones importantes suceden en ellas.</a:t>
            </a:r>
            <a:endParaRPr>
              <a:solidFill>
                <a:schemeClr val="dk1"/>
              </a:solidFill>
              <a:extLst>
                <a:ext uri="http://customooxmlschemas.google.com/">
                  <go:slidesCustomData xmlns:go="http://customooxmlschemas.google.com/" textRoundtripDataId="30"/>
                </a:ext>
              </a:extLst>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xtLst>
                <a:ext uri="http://customooxmlschemas.google.com/">
                  <go:slidesCustomData xmlns:go="http://customooxmlschemas.google.com/" textRoundtripDataId="31"/>
                </a:ext>
              </a:extLst>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extLst>
                  <a:ext uri="http://customooxmlschemas.google.com/">
                    <go:slidesCustomData xmlns:go="http://customooxmlschemas.google.com/" textRoundtripDataId="32"/>
                  </a:ext>
                </a:extLst>
              </a:rPr>
              <a:t>-Análisis de metáforas, comparaciones y personificaciones: las comentamos y analizamos generando ejemplos con frases que utilizarían los niños y niñas hoy. </a:t>
            </a:r>
            <a:endParaRPr>
              <a:solidFill>
                <a:schemeClr val="dk1"/>
              </a:solidFill>
              <a:extLst>
                <a:ext uri="http://customooxmlschemas.google.com/">
                  <go:slidesCustomData xmlns:go="http://customooxmlschemas.google.com/" textRoundtripDataId="33"/>
                </a:ext>
              </a:extLst>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xtLst>
                <a:ext uri="http://customooxmlschemas.google.com/">
                  <go:slidesCustomData xmlns:go="http://customooxmlschemas.google.com/" textRoundtripDataId="34"/>
                </a:ext>
              </a:extLst>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extLst>
                  <a:ext uri="http://customooxmlschemas.google.com/">
                    <go:slidesCustomData xmlns:go="http://customooxmlschemas.google.com/" textRoundtripDataId="35"/>
                  </a:ext>
                </a:extLst>
              </a:rPr>
              <a:t>-Observación de escenas de películas y comparación con el texto: miramos fragmentos de Romeo y Julieta (1968 y 1996).</a:t>
            </a:r>
            <a:endParaRPr>
              <a:solidFill>
                <a:schemeClr val="dk1"/>
              </a:solidFill>
              <a:extLst>
                <a:ext uri="http://customooxmlschemas.google.com/">
                  <go:slidesCustomData xmlns:go="http://customooxmlschemas.google.com/" textRoundtripDataId="36"/>
                </a:ext>
              </a:extLst>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xtLst>
                <a:ext uri="http://customooxmlschemas.google.com/">
                  <go:slidesCustomData xmlns:go="http://customooxmlschemas.google.com/" textRoundtripDataId="37"/>
                </a:ext>
              </a:extLst>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extLst>
                  <a:ext uri="http://customooxmlschemas.google.com/">
                    <go:slidesCustomData xmlns:go="http://customooxmlschemas.google.com/" textRoundtripDataId="38"/>
                  </a:ext>
                </a:extLst>
              </a:rPr>
              <a:t>-Toma de notas y escritura de textos en base a los apuntes: teatro isabelino, la obra y la vida de Shakespeare. La toma de notas se realiza en base a una exposición oral de la docente, luego se comparten las notas y escriben de forma individual un breve texto expositivo que será utilizado para el Podcast.</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500">
              <a:latin typeface="Archivo Light"/>
              <a:ea typeface="Archivo Light"/>
              <a:cs typeface="Archivo Light"/>
              <a:sym typeface="Archivo Light"/>
            </a:endParaRPr>
          </a:p>
        </p:txBody>
      </p:sp>
      <p:pic>
        <p:nvPicPr>
          <p:cNvPr id="5583" name="Google Shape;5583;g3a223d00461_0_5793"/>
          <p:cNvPicPr preferRelativeResize="0"/>
          <p:nvPr/>
        </p:nvPicPr>
        <p:blipFill rotWithShape="1">
          <a:blip r:embed="rId3">
            <a:alphaModFix/>
          </a:blip>
          <a:srcRect b="0" l="0" r="0" t="0"/>
          <a:stretch/>
        </p:blipFill>
        <p:spPr>
          <a:xfrm rot="9900001">
            <a:off x="7412827" y="3284913"/>
            <a:ext cx="3672048" cy="3087523"/>
          </a:xfrm>
          <a:prstGeom prst="rect">
            <a:avLst/>
          </a:prstGeom>
          <a:noFill/>
          <a:ln>
            <a:noFill/>
          </a:ln>
        </p:spPr>
      </p:pic>
      <p:sp>
        <p:nvSpPr>
          <p:cNvPr id="5584" name="Google Shape;5584;g3a223d00461_0_5793"/>
          <p:cNvSpPr txBox="1"/>
          <p:nvPr/>
        </p:nvSpPr>
        <p:spPr>
          <a:xfrm>
            <a:off x="343150" y="203950"/>
            <a:ext cx="5925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000">
                <a:highlight>
                  <a:srgbClr val="B7DB20"/>
                </a:highlight>
                <a:latin typeface="Archivo ExtraBold"/>
                <a:ea typeface="Archivo ExtraBold"/>
                <a:cs typeface="Archivo ExtraBold"/>
                <a:sym typeface="Archivo ExtraBold"/>
              </a:rPr>
              <a:t>Organización del proyecto: primera parte</a:t>
            </a:r>
            <a:endParaRPr b="0" i="0" sz="20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585" name="Google Shape;5585;g3a223d00461_0_5793" title="20251028_112026.jpg"/>
          <p:cNvPicPr preferRelativeResize="0"/>
          <p:nvPr/>
        </p:nvPicPr>
        <p:blipFill rotWithShape="1">
          <a:blip r:embed="rId4">
            <a:alphaModFix/>
          </a:blip>
          <a:srcRect b="0" l="0" r="10936" t="12778"/>
          <a:stretch/>
        </p:blipFill>
        <p:spPr>
          <a:xfrm>
            <a:off x="7007675" y="1358201"/>
            <a:ext cx="1997149" cy="2607898"/>
          </a:xfrm>
          <a:prstGeom prst="rect">
            <a:avLst/>
          </a:prstGeom>
          <a:noFill/>
          <a:ln>
            <a:noFill/>
          </a:ln>
        </p:spPr>
      </p:pic>
      <p:sp>
        <p:nvSpPr>
          <p:cNvPr id="5586" name="Google Shape;5586;g3a223d00461_0_5793"/>
          <p:cNvSpPr txBox="1"/>
          <p:nvPr/>
        </p:nvSpPr>
        <p:spPr>
          <a:xfrm>
            <a:off x="7075825" y="346450"/>
            <a:ext cx="192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highlight>
                  <a:schemeClr val="lt1"/>
                </a:highlight>
              </a:rPr>
              <a:t>Toma de notas en la carpeta</a:t>
            </a:r>
            <a:endParaRPr sz="1800">
              <a:solidFill>
                <a:schemeClr val="dk1"/>
              </a:solidFill>
              <a:highlight>
                <a:schemeClr val="lt1"/>
              </a:highlight>
            </a:endParaRPr>
          </a:p>
        </p:txBody>
      </p:sp>
      <p:sp>
        <p:nvSpPr>
          <p:cNvPr id="5587" name="Google Shape;5587;g3a223d00461_0_579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1" name="Shape 5591"/>
        <p:cNvGrpSpPr/>
        <p:nvPr/>
      </p:nvGrpSpPr>
      <p:grpSpPr>
        <a:xfrm>
          <a:off x="0" y="0"/>
          <a:ext cx="0" cy="0"/>
          <a:chOff x="0" y="0"/>
          <a:chExt cx="0" cy="0"/>
        </a:xfrm>
      </p:grpSpPr>
      <p:pic>
        <p:nvPicPr>
          <p:cNvPr id="5592" name="Google Shape;5592;g3a223d00461_0_5802" title="20251028_111724 (1).jpg"/>
          <p:cNvPicPr preferRelativeResize="0"/>
          <p:nvPr/>
        </p:nvPicPr>
        <p:blipFill rotWithShape="1">
          <a:blip r:embed="rId3">
            <a:alphaModFix/>
          </a:blip>
          <a:srcRect b="8963" l="0" r="0" t="11715"/>
          <a:stretch/>
        </p:blipFill>
        <p:spPr>
          <a:xfrm>
            <a:off x="587925" y="1655625"/>
            <a:ext cx="3190986" cy="3374700"/>
          </a:xfrm>
          <a:prstGeom prst="rect">
            <a:avLst/>
          </a:prstGeom>
          <a:noFill/>
          <a:ln>
            <a:noFill/>
          </a:ln>
        </p:spPr>
      </p:pic>
      <p:pic>
        <p:nvPicPr>
          <p:cNvPr id="5593" name="Google Shape;5593;g3a223d00461_0_5802" title="20251028_112032.jpg"/>
          <p:cNvPicPr preferRelativeResize="0"/>
          <p:nvPr/>
        </p:nvPicPr>
        <p:blipFill rotWithShape="1">
          <a:blip r:embed="rId4">
            <a:alphaModFix/>
          </a:blip>
          <a:srcRect b="5730" l="0" r="9255" t="11344"/>
          <a:stretch/>
        </p:blipFill>
        <p:spPr>
          <a:xfrm>
            <a:off x="5115775" y="1760600"/>
            <a:ext cx="3431501" cy="3269724"/>
          </a:xfrm>
          <a:prstGeom prst="rect">
            <a:avLst/>
          </a:prstGeom>
          <a:noFill/>
          <a:ln>
            <a:noFill/>
          </a:ln>
        </p:spPr>
      </p:pic>
      <p:sp>
        <p:nvSpPr>
          <p:cNvPr id="5594" name="Google Shape;5594;g3a223d00461_0_5802"/>
          <p:cNvSpPr txBox="1"/>
          <p:nvPr/>
        </p:nvSpPr>
        <p:spPr>
          <a:xfrm>
            <a:off x="1393283" y="1116525"/>
            <a:ext cx="1689900" cy="424500"/>
          </a:xfrm>
          <a:prstGeom prst="rect">
            <a:avLst/>
          </a:prstGeom>
          <a:solidFill>
            <a:schemeClr val="lt1"/>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Toma de notas</a:t>
            </a:r>
            <a:endParaRPr sz="1800">
              <a:solidFill>
                <a:schemeClr val="dk2"/>
              </a:solidFill>
            </a:endParaRPr>
          </a:p>
        </p:txBody>
      </p:sp>
      <p:sp>
        <p:nvSpPr>
          <p:cNvPr id="5595" name="Google Shape;5595;g3a223d00461_0_5802"/>
          <p:cNvSpPr txBox="1"/>
          <p:nvPr/>
        </p:nvSpPr>
        <p:spPr>
          <a:xfrm>
            <a:off x="5115828" y="1001925"/>
            <a:ext cx="3431400" cy="6537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Texto escrito con la toma de notas</a:t>
            </a:r>
            <a:endParaRPr sz="1800">
              <a:solidFill>
                <a:schemeClr val="dk2"/>
              </a:solidFill>
            </a:endParaRPr>
          </a:p>
        </p:txBody>
      </p:sp>
      <p:sp>
        <p:nvSpPr>
          <p:cNvPr id="5596" name="Google Shape;5596;g3a223d00461_0_5802"/>
          <p:cNvSpPr txBox="1"/>
          <p:nvPr/>
        </p:nvSpPr>
        <p:spPr>
          <a:xfrm>
            <a:off x="150875" y="88775"/>
            <a:ext cx="8174400" cy="6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1"/>
                </a:solidFill>
              </a:rPr>
              <a:t>Para escribir el texto primero compartimos oralmente las notas y luego entre todxs escribimos  un plan de texto para organizar la escritura. </a:t>
            </a:r>
            <a:endParaRPr b="1" sz="1800">
              <a:solidFill>
                <a:schemeClr val="dk1"/>
              </a:solidFill>
            </a:endParaRPr>
          </a:p>
        </p:txBody>
      </p:sp>
      <p:pic>
        <p:nvPicPr>
          <p:cNvPr descr="hand holding pen (proporcionado por Getty Images)" id="5597" name="Google Shape;5597;g3a223d00461_0_5802"/>
          <p:cNvPicPr preferRelativeResize="0"/>
          <p:nvPr/>
        </p:nvPicPr>
        <p:blipFill>
          <a:blip r:embed="rId5">
            <a:alphaModFix/>
          </a:blip>
          <a:stretch>
            <a:fillRect/>
          </a:stretch>
        </p:blipFill>
        <p:spPr>
          <a:xfrm rot="5400000">
            <a:off x="3602395" y="3735378"/>
            <a:ext cx="1689902" cy="11263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3" name="Shape 673"/>
        <p:cNvGrpSpPr/>
        <p:nvPr/>
      </p:nvGrpSpPr>
      <p:grpSpPr>
        <a:xfrm>
          <a:off x="0" y="0"/>
          <a:ext cx="0" cy="0"/>
          <a:chOff x="0" y="0"/>
          <a:chExt cx="0" cy="0"/>
        </a:xfrm>
      </p:grpSpPr>
      <p:grpSp>
        <p:nvGrpSpPr>
          <p:cNvPr id="674" name="Google Shape;674;g36fc220c6c6_4_45"/>
          <p:cNvGrpSpPr/>
          <p:nvPr/>
        </p:nvGrpSpPr>
        <p:grpSpPr>
          <a:xfrm rot="5400000">
            <a:off x="4746817" y="1034146"/>
            <a:ext cx="3189350" cy="1336365"/>
            <a:chOff x="5974609" y="421182"/>
            <a:chExt cx="3189350" cy="1336365"/>
          </a:xfrm>
        </p:grpSpPr>
        <p:grpSp>
          <p:nvGrpSpPr>
            <p:cNvPr id="675" name="Google Shape;675;g36fc220c6c6_4_45"/>
            <p:cNvGrpSpPr/>
            <p:nvPr/>
          </p:nvGrpSpPr>
          <p:grpSpPr>
            <a:xfrm rot="5400000">
              <a:off x="7873552" y="-202762"/>
              <a:ext cx="666463" cy="1914351"/>
              <a:chOff x="2405075" y="2171775"/>
              <a:chExt cx="633400" cy="1900100"/>
            </a:xfrm>
          </p:grpSpPr>
          <p:cxnSp>
            <p:nvCxnSpPr>
              <p:cNvPr id="676" name="Google Shape;676;g36fc220c6c6_4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7" name="Google Shape;677;g36fc220c6c6_4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8" name="Google Shape;678;g36fc220c6c6_4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9" name="Google Shape;679;g36fc220c6c6_4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80" name="Google Shape;680;g36fc220c6c6_4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81" name="Google Shape;681;g36fc220c6c6_4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82" name="Google Shape;682;g36fc220c6c6_4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83" name="Google Shape;683;g36fc220c6c6_4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84" name="Google Shape;684;g36fc220c6c6_4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85" name="Google Shape;685;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86" name="Google Shape;686;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87" name="Google Shape;687;g36fc220c6c6_4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88" name="Google Shape;688;g36fc220c6c6_4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89" name="Google Shape;689;g36fc220c6c6_4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90" name="Google Shape;690;g36fc220c6c6_4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91" name="Google Shape;691;g36fc220c6c6_4_45"/>
            <p:cNvGrpSpPr/>
            <p:nvPr/>
          </p:nvGrpSpPr>
          <p:grpSpPr>
            <a:xfrm rot="5400000">
              <a:off x="7873552" y="467140"/>
              <a:ext cx="666463" cy="1914351"/>
              <a:chOff x="2405075" y="2171775"/>
              <a:chExt cx="633400" cy="1900100"/>
            </a:xfrm>
          </p:grpSpPr>
          <p:cxnSp>
            <p:nvCxnSpPr>
              <p:cNvPr id="692" name="Google Shape;692;g36fc220c6c6_4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3" name="Google Shape;693;g36fc220c6c6_4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4" name="Google Shape;694;g36fc220c6c6_4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5" name="Google Shape;695;g36fc220c6c6_4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6" name="Google Shape;696;g36fc220c6c6_4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7" name="Google Shape;697;g36fc220c6c6_4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98" name="Google Shape;698;g36fc220c6c6_4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99" name="Google Shape;699;g36fc220c6c6_4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0" name="Google Shape;700;g36fc220c6c6_4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1" name="Google Shape;701;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2" name="Google Shape;702;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3" name="Google Shape;703;g36fc220c6c6_4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4" name="Google Shape;704;g36fc220c6c6_4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5" name="Google Shape;705;g36fc220c6c6_4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6" name="Google Shape;706;g36fc220c6c6_4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07" name="Google Shape;707;g36fc220c6c6_4_45"/>
            <p:cNvGrpSpPr/>
            <p:nvPr/>
          </p:nvGrpSpPr>
          <p:grpSpPr>
            <a:xfrm rot="5400000">
              <a:off x="6598553" y="-202762"/>
              <a:ext cx="666463" cy="1914351"/>
              <a:chOff x="2405075" y="2171775"/>
              <a:chExt cx="633400" cy="1900100"/>
            </a:xfrm>
          </p:grpSpPr>
          <p:cxnSp>
            <p:nvCxnSpPr>
              <p:cNvPr id="708" name="Google Shape;708;g36fc220c6c6_4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09" name="Google Shape;709;g36fc220c6c6_4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0" name="Google Shape;710;g36fc220c6c6_4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1" name="Google Shape;711;g36fc220c6c6_4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2" name="Google Shape;712;g36fc220c6c6_4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3" name="Google Shape;713;g36fc220c6c6_4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14" name="Google Shape;714;g36fc220c6c6_4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15" name="Google Shape;715;g36fc220c6c6_4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16" name="Google Shape;716;g36fc220c6c6_4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17" name="Google Shape;717;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18" name="Google Shape;718;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19" name="Google Shape;719;g36fc220c6c6_4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20" name="Google Shape;720;g36fc220c6c6_4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21" name="Google Shape;721;g36fc220c6c6_4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22" name="Google Shape;722;g36fc220c6c6_4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23" name="Google Shape;723;g36fc220c6c6_4_45"/>
            <p:cNvGrpSpPr/>
            <p:nvPr/>
          </p:nvGrpSpPr>
          <p:grpSpPr>
            <a:xfrm rot="5400000">
              <a:off x="6598553" y="467140"/>
              <a:ext cx="666463" cy="1914351"/>
              <a:chOff x="2405075" y="2171775"/>
              <a:chExt cx="633400" cy="1900100"/>
            </a:xfrm>
          </p:grpSpPr>
          <p:cxnSp>
            <p:nvCxnSpPr>
              <p:cNvPr id="724" name="Google Shape;724;g36fc220c6c6_4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5" name="Google Shape;725;g36fc220c6c6_4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6" name="Google Shape;726;g36fc220c6c6_4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7" name="Google Shape;727;g36fc220c6c6_4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8" name="Google Shape;728;g36fc220c6c6_4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9" name="Google Shape;729;g36fc220c6c6_4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0" name="Google Shape;730;g36fc220c6c6_4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1" name="Google Shape;731;g36fc220c6c6_4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2" name="Google Shape;732;g36fc220c6c6_4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3" name="Google Shape;733;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4" name="Google Shape;734;g36fc220c6c6_4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5" name="Google Shape;735;g36fc220c6c6_4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6" name="Google Shape;736;g36fc220c6c6_4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7" name="Google Shape;737;g36fc220c6c6_4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8" name="Google Shape;738;g36fc220c6c6_4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739" name="Google Shape;739;g36fc220c6c6_4_45"/>
          <p:cNvPicPr preferRelativeResize="0"/>
          <p:nvPr/>
        </p:nvPicPr>
        <p:blipFill rotWithShape="1">
          <a:blip r:embed="rId3">
            <a:alphaModFix/>
          </a:blip>
          <a:srcRect b="0" l="0" r="0" t="0"/>
          <a:stretch/>
        </p:blipFill>
        <p:spPr>
          <a:xfrm>
            <a:off x="773050" y="688900"/>
            <a:ext cx="1261814" cy="311763"/>
          </a:xfrm>
          <a:prstGeom prst="rect">
            <a:avLst/>
          </a:prstGeom>
          <a:noFill/>
          <a:ln>
            <a:noFill/>
          </a:ln>
        </p:spPr>
      </p:pic>
      <p:sp>
        <p:nvSpPr>
          <p:cNvPr id="740" name="Google Shape;740;g36fc220c6c6_4_45"/>
          <p:cNvSpPr txBox="1"/>
          <p:nvPr/>
        </p:nvSpPr>
        <p:spPr>
          <a:xfrm>
            <a:off x="892725" y="1564150"/>
            <a:ext cx="4545600" cy="259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Daniela Andrade</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Nuestra Señora del Carmen</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2do año</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741" name="Google Shape;741;g36fc220c6c6_4_45"/>
          <p:cNvPicPr preferRelativeResize="0"/>
          <p:nvPr/>
        </p:nvPicPr>
        <p:blipFill rotWithShape="1">
          <a:blip r:embed="rId4">
            <a:alphaModFix/>
          </a:blip>
          <a:srcRect b="0" l="0" r="0" t="0"/>
          <a:stretch/>
        </p:blipFill>
        <p:spPr>
          <a:xfrm rot="9900001">
            <a:off x="7230101" y="3584218"/>
            <a:ext cx="3202795" cy="2692966"/>
          </a:xfrm>
          <a:prstGeom prst="rect">
            <a:avLst/>
          </a:prstGeom>
          <a:noFill/>
          <a:ln>
            <a:noFill/>
          </a:ln>
        </p:spPr>
      </p:pic>
      <p:grpSp>
        <p:nvGrpSpPr>
          <p:cNvPr id="742" name="Google Shape;742;g36fc220c6c6_4_45"/>
          <p:cNvGrpSpPr/>
          <p:nvPr/>
        </p:nvGrpSpPr>
        <p:grpSpPr>
          <a:xfrm>
            <a:off x="773068" y="2335197"/>
            <a:ext cx="119674" cy="125925"/>
            <a:chOff x="853100" y="2420550"/>
            <a:chExt cx="69000" cy="72600"/>
          </a:xfrm>
        </p:grpSpPr>
        <p:cxnSp>
          <p:nvCxnSpPr>
            <p:cNvPr id="743" name="Google Shape;743;g36fc220c6c6_4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44" name="Google Shape;744;g36fc220c6c6_4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745" name="Google Shape;745;g36fc220c6c6_4_45"/>
          <p:cNvGrpSpPr/>
          <p:nvPr/>
        </p:nvGrpSpPr>
        <p:grpSpPr>
          <a:xfrm>
            <a:off x="773068" y="1800035"/>
            <a:ext cx="119674" cy="125925"/>
            <a:chOff x="853100" y="2420550"/>
            <a:chExt cx="69000" cy="72600"/>
          </a:xfrm>
        </p:grpSpPr>
        <p:cxnSp>
          <p:nvCxnSpPr>
            <p:cNvPr id="746" name="Google Shape;746;g36fc220c6c6_4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47" name="Google Shape;747;g36fc220c6c6_4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748" name="Google Shape;748;g36fc220c6c6_4_45"/>
          <p:cNvGrpSpPr/>
          <p:nvPr/>
        </p:nvGrpSpPr>
        <p:grpSpPr>
          <a:xfrm>
            <a:off x="773063" y="3617150"/>
            <a:ext cx="119674" cy="125925"/>
            <a:chOff x="853100" y="2420550"/>
            <a:chExt cx="69000" cy="72600"/>
          </a:xfrm>
        </p:grpSpPr>
        <p:cxnSp>
          <p:nvCxnSpPr>
            <p:cNvPr id="749" name="Google Shape;749;g36fc220c6c6_4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50" name="Google Shape;750;g36fc220c6c6_4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751" name="Google Shape;751;g36fc220c6c6_4_45"/>
          <p:cNvSpPr txBox="1"/>
          <p:nvPr/>
        </p:nvSpPr>
        <p:spPr>
          <a:xfrm>
            <a:off x="691050" y="201400"/>
            <a:ext cx="3925500" cy="48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Un paseo por Bolivia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752" name="Google Shape;752;g36fc220c6c6_4_45"/>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753" name="Google Shape;753;g36fc220c6c6_4_45"/>
          <p:cNvGrpSpPr/>
          <p:nvPr/>
        </p:nvGrpSpPr>
        <p:grpSpPr>
          <a:xfrm flipH="1" rot="10800000">
            <a:off x="773113" y="2989902"/>
            <a:ext cx="119653" cy="125925"/>
            <a:chOff x="853100" y="2420550"/>
            <a:chExt cx="69000" cy="72600"/>
          </a:xfrm>
        </p:grpSpPr>
        <p:cxnSp>
          <p:nvCxnSpPr>
            <p:cNvPr id="754" name="Google Shape;754;g36fc220c6c6_4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55" name="Google Shape;755;g36fc220c6c6_4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756" name="Google Shape;756;g36fc220c6c6_4_45"/>
          <p:cNvPicPr preferRelativeResize="0"/>
          <p:nvPr/>
        </p:nvPicPr>
        <p:blipFill rotWithShape="1">
          <a:blip r:embed="rId6">
            <a:alphaModFix/>
          </a:blip>
          <a:srcRect b="0" l="0" r="0" t="0"/>
          <a:stretch/>
        </p:blipFill>
        <p:spPr>
          <a:xfrm>
            <a:off x="5800125" y="857250"/>
            <a:ext cx="2942399" cy="335852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1" name="Shape 5601"/>
        <p:cNvGrpSpPr/>
        <p:nvPr/>
      </p:nvGrpSpPr>
      <p:grpSpPr>
        <a:xfrm>
          <a:off x="0" y="0"/>
          <a:ext cx="0" cy="0"/>
          <a:chOff x="0" y="0"/>
          <a:chExt cx="0" cy="0"/>
        </a:xfrm>
      </p:grpSpPr>
      <p:pic>
        <p:nvPicPr>
          <p:cNvPr id="5602" name="Google Shape;5602;g3a223d00461_0_5811" title="20251028_113344.jpg"/>
          <p:cNvPicPr preferRelativeResize="0"/>
          <p:nvPr/>
        </p:nvPicPr>
        <p:blipFill>
          <a:blip r:embed="rId3">
            <a:alphaModFix/>
          </a:blip>
          <a:stretch>
            <a:fillRect/>
          </a:stretch>
        </p:blipFill>
        <p:spPr>
          <a:xfrm>
            <a:off x="427569" y="616125"/>
            <a:ext cx="3263604" cy="4351473"/>
          </a:xfrm>
          <a:prstGeom prst="rect">
            <a:avLst/>
          </a:prstGeom>
          <a:noFill/>
          <a:ln>
            <a:noFill/>
          </a:ln>
        </p:spPr>
      </p:pic>
      <p:pic>
        <p:nvPicPr>
          <p:cNvPr id="5603" name="Google Shape;5603;g3a223d00461_0_5811" title="20251028_113358.jpg"/>
          <p:cNvPicPr preferRelativeResize="0"/>
          <p:nvPr/>
        </p:nvPicPr>
        <p:blipFill>
          <a:blip r:embed="rId4">
            <a:alphaModFix/>
          </a:blip>
          <a:stretch>
            <a:fillRect/>
          </a:stretch>
        </p:blipFill>
        <p:spPr>
          <a:xfrm>
            <a:off x="5101527" y="152400"/>
            <a:ext cx="3629027" cy="4838702"/>
          </a:xfrm>
          <a:prstGeom prst="rect">
            <a:avLst/>
          </a:prstGeom>
          <a:noFill/>
          <a:ln>
            <a:noFill/>
          </a:ln>
        </p:spPr>
      </p:pic>
      <p:sp>
        <p:nvSpPr>
          <p:cNvPr id="5604" name="Google Shape;5604;g3a223d00461_0_5811"/>
          <p:cNvSpPr txBox="1"/>
          <p:nvPr/>
        </p:nvSpPr>
        <p:spPr>
          <a:xfrm>
            <a:off x="779675" y="114525"/>
            <a:ext cx="38757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1"/>
                </a:solidFill>
                <a:highlight>
                  <a:srgbClr val="B7DB20"/>
                </a:highlight>
              </a:rPr>
              <a:t>Toma de nota en los márgenes</a:t>
            </a:r>
            <a:endParaRPr b="1" sz="1800">
              <a:solidFill>
                <a:schemeClr val="dk1"/>
              </a:solidFill>
              <a:highlight>
                <a:srgbClr val="B7DB20"/>
              </a:highlight>
            </a:endParaRPr>
          </a:p>
        </p:txBody>
      </p:sp>
      <p:pic>
        <p:nvPicPr>
          <p:cNvPr descr="Mechanical pencil vector, Back to school filled style icon (proporcionado por Getty Images)" id="5605" name="Google Shape;5605;g3a223d00461_0_5811"/>
          <p:cNvPicPr preferRelativeResize="0"/>
          <p:nvPr/>
        </p:nvPicPr>
        <p:blipFill>
          <a:blip r:embed="rId5">
            <a:alphaModFix/>
          </a:blip>
          <a:stretch>
            <a:fillRect/>
          </a:stretch>
        </p:blipFill>
        <p:spPr>
          <a:xfrm>
            <a:off x="3874101" y="1998851"/>
            <a:ext cx="1044500" cy="10445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9" name="Shape 5609"/>
        <p:cNvGrpSpPr/>
        <p:nvPr/>
      </p:nvGrpSpPr>
      <p:grpSpPr>
        <a:xfrm>
          <a:off x="0" y="0"/>
          <a:ext cx="0" cy="0"/>
          <a:chOff x="0" y="0"/>
          <a:chExt cx="0" cy="0"/>
        </a:xfrm>
      </p:grpSpPr>
      <p:sp>
        <p:nvSpPr>
          <p:cNvPr id="5610" name="Google Shape;5610;g3a223d00461_0_5818"/>
          <p:cNvSpPr txBox="1"/>
          <p:nvPr/>
        </p:nvSpPr>
        <p:spPr>
          <a:xfrm>
            <a:off x="0" y="674100"/>
            <a:ext cx="7344300" cy="4491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s">
                <a:solidFill>
                  <a:schemeClr val="dk1"/>
                </a:solidFill>
              </a:rPr>
              <a:t>-</a:t>
            </a:r>
            <a:r>
              <a:rPr b="1" lang="es">
                <a:solidFill>
                  <a:schemeClr val="dk1"/>
                </a:solidFill>
                <a:extLst>
                  <a:ext uri="http://customooxmlschemas.google.com/">
                    <go:slidesCustomData xmlns:go="http://customooxmlschemas.google.com/" textRoundtripDataId="39"/>
                  </a:ext>
                </a:extLst>
              </a:rPr>
              <a:t>Elección de escenas para reescribir</a:t>
            </a:r>
            <a:r>
              <a:rPr lang="es">
                <a:solidFill>
                  <a:schemeClr val="dk1"/>
                </a:solidFill>
                <a:extLst>
                  <a:ext uri="http://customooxmlschemas.google.com/">
                    <go:slidesCustomData xmlns:go="http://customooxmlschemas.google.com/" textRoundtripDataId="40"/>
                  </a:ext>
                </a:extLst>
              </a:rPr>
              <a:t> por grupos, adaptadas a la actualidad: planificación, borrador y revisión grupal e individual utilizando papel y Drive (Classroom).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extLst>
                  <a:ext uri="http://customooxmlschemas.google.com/">
                    <go:slidesCustomData xmlns:go="http://customooxmlschemas.google.com/" textRoundtripDataId="41"/>
                  </a:ext>
                </a:extLst>
              </a:rPr>
              <a:t>- La </a:t>
            </a:r>
            <a:r>
              <a:rPr b="1" lang="es">
                <a:solidFill>
                  <a:schemeClr val="dk1"/>
                </a:solidFill>
                <a:extLst>
                  <a:ext uri="http://customooxmlschemas.google.com/">
                    <go:slidesCustomData xmlns:go="http://customooxmlschemas.google.com/" textRoundtripDataId="42"/>
                  </a:ext>
                </a:extLst>
              </a:rPr>
              <a:t>escritura del segundo borrador</a:t>
            </a:r>
            <a:r>
              <a:rPr lang="es">
                <a:solidFill>
                  <a:schemeClr val="dk1"/>
                </a:solidFill>
                <a:extLst>
                  <a:ext uri="http://customooxmlschemas.google.com/">
                    <go:slidesCustomData xmlns:go="http://customooxmlschemas.google.com/" textRoundtripDataId="43"/>
                  </a:ext>
                </a:extLst>
              </a:rPr>
              <a:t> se realiza con una grilla de corrección, que contempla todo lo visto durante el año.</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rPr>
              <a:t>-</a:t>
            </a:r>
            <a:r>
              <a:rPr b="1" lang="es">
                <a:solidFill>
                  <a:schemeClr val="dk1"/>
                </a:solidFill>
              </a:rPr>
              <a:t>Escritura en grupos de la presentación</a:t>
            </a:r>
            <a:r>
              <a:rPr lang="es">
                <a:solidFill>
                  <a:schemeClr val="dk1"/>
                </a:solidFill>
              </a:rPr>
              <a:t> de cada escena y escritura colectiva de la presentación general del Podcast y del final.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rPr>
              <a:t>-Sesiones de </a:t>
            </a:r>
            <a:r>
              <a:rPr b="1" lang="es">
                <a:solidFill>
                  <a:schemeClr val="dk1"/>
                </a:solidFill>
              </a:rPr>
              <a:t>lectura en voz alta para ensayar</a:t>
            </a:r>
            <a:r>
              <a:rPr lang="es">
                <a:solidFill>
                  <a:schemeClr val="dk1"/>
                </a:solidFill>
              </a:rPr>
              <a:t>. Nos grabamos para escucharnos.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rPr>
              <a:t>-</a:t>
            </a:r>
            <a:r>
              <a:rPr b="1" lang="es">
                <a:solidFill>
                  <a:schemeClr val="dk1"/>
                </a:solidFill>
              </a:rPr>
              <a:t>Elaboración de una grilla </a:t>
            </a:r>
            <a:r>
              <a:rPr lang="es">
                <a:solidFill>
                  <a:schemeClr val="dk1"/>
                </a:solidFill>
              </a:rPr>
              <a:t>colectiva con los estudiantes para evaluar la grabación de las escenas (previo a la grabación).</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a:solidFill>
                  <a:schemeClr val="dk1"/>
                </a:solidFill>
              </a:rPr>
              <a:t>-</a:t>
            </a:r>
            <a:r>
              <a:rPr b="1" lang="es">
                <a:solidFill>
                  <a:schemeClr val="dk1"/>
                </a:solidFill>
              </a:rPr>
              <a:t>Grabación final</a:t>
            </a:r>
            <a:r>
              <a:rPr lang="es">
                <a:solidFill>
                  <a:schemeClr val="dk1"/>
                </a:solidFill>
              </a:rPr>
              <a:t> de las escenas: nos guiamos con la propuesta de</a:t>
            </a:r>
            <a:r>
              <a:rPr lang="es">
                <a:solidFill>
                  <a:schemeClr val="dk1"/>
                </a:solidFill>
                <a:extLst>
                  <a:ext uri="http://customooxmlschemas.google.com/">
                    <go:slidesCustomData xmlns:go="http://customooxmlschemas.google.com/" textRoundtripDataId="44"/>
                  </a:ext>
                </a:extLst>
              </a:rPr>
              <a:t>l Yo amo aprender para grabar. </a:t>
            </a:r>
            <a:endParaRPr sz="1700">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sz="1300">
              <a:latin typeface="Archivo Light"/>
              <a:ea typeface="Archivo Light"/>
              <a:cs typeface="Archivo Light"/>
              <a:sym typeface="Archivo Light"/>
            </a:endParaRPr>
          </a:p>
        </p:txBody>
      </p:sp>
      <p:sp>
        <p:nvSpPr>
          <p:cNvPr id="5611" name="Google Shape;5611;g3a223d00461_0_5818"/>
          <p:cNvSpPr txBox="1"/>
          <p:nvPr/>
        </p:nvSpPr>
        <p:spPr>
          <a:xfrm>
            <a:off x="132725" y="88025"/>
            <a:ext cx="5740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Nunito ExtraBold"/>
                <a:ea typeface="Nunito ExtraBold"/>
                <a:cs typeface="Nunito ExtraBold"/>
                <a:sym typeface="Nunito ExtraBold"/>
              </a:rPr>
              <a:t>Organización del proyecto: segunda parte</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5612" name="Google Shape;5612;g3a223d00461_0_581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3" name="Google Shape;5613;g3a223d00461_0_5818"/>
          <p:cNvPicPr preferRelativeResize="0"/>
          <p:nvPr/>
        </p:nvPicPr>
        <p:blipFill rotWithShape="1">
          <a:blip r:embed="rId3">
            <a:alphaModFix/>
          </a:blip>
          <a:srcRect b="0" l="0" r="0" t="0"/>
          <a:stretch/>
        </p:blipFill>
        <p:spPr>
          <a:xfrm>
            <a:off x="6981975" y="195225"/>
            <a:ext cx="1460676" cy="206450"/>
          </a:xfrm>
          <a:prstGeom prst="rect">
            <a:avLst/>
          </a:prstGeom>
          <a:noFill/>
          <a:ln>
            <a:noFill/>
          </a:ln>
        </p:spPr>
      </p:pic>
      <p:pic>
        <p:nvPicPr>
          <p:cNvPr descr="Cropped image of attractive woman taking notes while sitting at the white working desk over comfortable living room as background. (proporcionado por Getty Images)" id="5614" name="Google Shape;5614;g3a223d00461_0_5818"/>
          <p:cNvPicPr preferRelativeResize="0"/>
          <p:nvPr/>
        </p:nvPicPr>
        <p:blipFill rotWithShape="1">
          <a:blip r:embed="rId4">
            <a:alphaModFix amt="35000"/>
          </a:blip>
          <a:srcRect b="0" l="35042" r="44368" t="0"/>
          <a:stretch/>
        </p:blipFill>
        <p:spPr>
          <a:xfrm>
            <a:off x="7462125" y="609938"/>
            <a:ext cx="1681874" cy="4084449"/>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8" name="Shape 5618"/>
        <p:cNvGrpSpPr/>
        <p:nvPr/>
      </p:nvGrpSpPr>
      <p:grpSpPr>
        <a:xfrm>
          <a:off x="0" y="0"/>
          <a:ext cx="0" cy="0"/>
          <a:chOff x="0" y="0"/>
          <a:chExt cx="0" cy="0"/>
        </a:xfrm>
      </p:grpSpPr>
      <p:pic>
        <p:nvPicPr>
          <p:cNvPr id="5619" name="Google Shape;5619;g3a223d00461_0_5826" title="20251027_101210.jpg"/>
          <p:cNvPicPr preferRelativeResize="0"/>
          <p:nvPr/>
        </p:nvPicPr>
        <p:blipFill rotWithShape="1">
          <a:blip r:embed="rId3">
            <a:alphaModFix/>
          </a:blip>
          <a:srcRect b="55465" l="13135" r="8587" t="7542"/>
          <a:stretch/>
        </p:blipFill>
        <p:spPr>
          <a:xfrm>
            <a:off x="72150" y="980900"/>
            <a:ext cx="5548600" cy="3496100"/>
          </a:xfrm>
          <a:prstGeom prst="rect">
            <a:avLst/>
          </a:prstGeom>
          <a:noFill/>
          <a:ln cap="flat" cmpd="sng" w="19050">
            <a:solidFill>
              <a:srgbClr val="6AA84F"/>
            </a:solidFill>
            <a:prstDash val="solid"/>
            <a:round/>
            <a:headEnd len="sm" w="sm" type="none"/>
            <a:tailEnd len="sm" w="sm" type="none"/>
          </a:ln>
        </p:spPr>
      </p:pic>
      <p:sp>
        <p:nvSpPr>
          <p:cNvPr id="5620" name="Google Shape;5620;g3a223d00461_0_5826"/>
          <p:cNvSpPr txBox="1"/>
          <p:nvPr/>
        </p:nvSpPr>
        <p:spPr>
          <a:xfrm>
            <a:off x="878625" y="288150"/>
            <a:ext cx="5933700" cy="6288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 sz="2400">
                <a:solidFill>
                  <a:schemeClr val="dk1"/>
                </a:solidFill>
                <a:highlight>
                  <a:srgbClr val="B7DB20"/>
                </a:highlight>
              </a:rPr>
              <a:t>Grilla de revisión de la escritura</a:t>
            </a:r>
            <a:endParaRPr b="1" sz="2400">
              <a:solidFill>
                <a:schemeClr val="dk1"/>
              </a:solidFill>
              <a:highlight>
                <a:srgbClr val="B7DB20"/>
              </a:highlight>
            </a:endParaRPr>
          </a:p>
          <a:p>
            <a:pPr indent="0" lvl="0" marL="0" rtl="0" algn="l">
              <a:spcBef>
                <a:spcPts val="0"/>
              </a:spcBef>
              <a:spcAft>
                <a:spcPts val="0"/>
              </a:spcAft>
              <a:buNone/>
            </a:pPr>
            <a:r>
              <a:t/>
            </a:r>
            <a:endParaRPr b="1" sz="2200">
              <a:solidFill>
                <a:schemeClr val="dk1"/>
              </a:solidFill>
            </a:endParaRPr>
          </a:p>
          <a:p>
            <a:pPr indent="0" lvl="0" marL="0" rtl="0" algn="l">
              <a:spcBef>
                <a:spcPts val="0"/>
              </a:spcBef>
              <a:spcAft>
                <a:spcPts val="0"/>
              </a:spcAft>
              <a:buNone/>
            </a:pPr>
            <a:r>
              <a:t/>
            </a:r>
            <a:endParaRPr b="1" sz="2200">
              <a:solidFill>
                <a:schemeClr val="dk1"/>
              </a:solidFill>
            </a:endParaRPr>
          </a:p>
        </p:txBody>
      </p:sp>
      <p:pic>
        <p:nvPicPr>
          <p:cNvPr descr="search   file  document (proporcionado por Getty Images)" id="5621" name="Google Shape;5621;g3a223d00461_0_5826"/>
          <p:cNvPicPr preferRelativeResize="0"/>
          <p:nvPr/>
        </p:nvPicPr>
        <p:blipFill>
          <a:blip r:embed="rId4">
            <a:alphaModFix/>
          </a:blip>
          <a:stretch>
            <a:fillRect/>
          </a:stretch>
        </p:blipFill>
        <p:spPr>
          <a:xfrm>
            <a:off x="7436107" y="100576"/>
            <a:ext cx="1281249" cy="1281249"/>
          </a:xfrm>
          <a:prstGeom prst="rect">
            <a:avLst/>
          </a:prstGeom>
          <a:noFill/>
          <a:ln>
            <a:noFill/>
          </a:ln>
        </p:spPr>
      </p:pic>
      <p:pic>
        <p:nvPicPr>
          <p:cNvPr id="5622" name="Google Shape;5622;g3a223d00461_0_5826" title="20251027_101210.jpg"/>
          <p:cNvPicPr preferRelativeResize="0"/>
          <p:nvPr/>
        </p:nvPicPr>
        <p:blipFill rotWithShape="1">
          <a:blip r:embed="rId5">
            <a:alphaModFix/>
          </a:blip>
          <a:srcRect b="15742" l="13137" r="31983" t="44534"/>
          <a:stretch/>
        </p:blipFill>
        <p:spPr>
          <a:xfrm>
            <a:off x="5269250" y="1520225"/>
            <a:ext cx="3675951" cy="3547827"/>
          </a:xfrm>
          <a:prstGeom prst="rect">
            <a:avLst/>
          </a:prstGeom>
          <a:noFill/>
          <a:ln cap="flat" cmpd="sng" w="19050">
            <a:solidFill>
              <a:srgbClr val="6AA84F"/>
            </a:solidFill>
            <a:prstDash val="solid"/>
            <a:round/>
            <a:headEnd len="sm" w="sm" type="none"/>
            <a:tailEnd len="sm" w="sm" type="none"/>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6" name="Shape 5626"/>
        <p:cNvGrpSpPr/>
        <p:nvPr/>
      </p:nvGrpSpPr>
      <p:grpSpPr>
        <a:xfrm>
          <a:off x="0" y="0"/>
          <a:ext cx="0" cy="0"/>
          <a:chOff x="0" y="0"/>
          <a:chExt cx="0" cy="0"/>
        </a:xfrm>
      </p:grpSpPr>
      <p:sp>
        <p:nvSpPr>
          <p:cNvPr id="5627" name="Google Shape;5627;g3a223d00461_0_5833"/>
          <p:cNvSpPr txBox="1"/>
          <p:nvPr/>
        </p:nvSpPr>
        <p:spPr>
          <a:xfrm>
            <a:off x="132725" y="88025"/>
            <a:ext cx="5740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Nunito ExtraBold"/>
                <a:ea typeface="Nunito ExtraBold"/>
                <a:cs typeface="Nunito ExtraBold"/>
                <a:sym typeface="Nunito ExtraBold"/>
              </a:rPr>
              <a:t>Secuencia del proyecto: tercera parte</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5628" name="Google Shape;5628;g3a223d00461_0_58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g3a223d00461_0_5833"/>
          <p:cNvSpPr txBox="1"/>
          <p:nvPr/>
        </p:nvSpPr>
        <p:spPr>
          <a:xfrm>
            <a:off x="238950" y="634400"/>
            <a:ext cx="5634000" cy="10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1"/>
                </a:solidFill>
              </a:rPr>
              <a:t>Ensayos </a:t>
            </a:r>
            <a:r>
              <a:rPr b="1" lang="es" sz="1800">
                <a:solidFill>
                  <a:schemeClr val="dk1"/>
                </a:solidFill>
                <a:extLst>
                  <a:ext uri="http://customooxmlschemas.google.com/">
                    <go:slidesCustomData xmlns:go="http://customooxmlschemas.google.com/" textRoundtripDataId="45"/>
                  </a:ext>
                </a:extLst>
              </a:rPr>
              <a:t>grabados</a:t>
            </a:r>
            <a:r>
              <a:rPr b="1" lang="es" sz="1800">
                <a:solidFill>
                  <a:schemeClr val="dk1"/>
                </a:solidFill>
              </a:rPr>
              <a:t>:</a:t>
            </a:r>
            <a:endParaRPr sz="1800">
              <a:solidFill>
                <a:schemeClr val="dk2"/>
              </a:solidFill>
            </a:endParaRPr>
          </a:p>
          <a:p>
            <a:pPr indent="0" lvl="0" marL="0" rtl="0" algn="l">
              <a:spcBef>
                <a:spcPts val="0"/>
              </a:spcBef>
              <a:spcAft>
                <a:spcPts val="0"/>
              </a:spcAft>
              <a:buNone/>
            </a:pPr>
            <a:r>
              <a:rPr lang="es" u="sng">
                <a:solidFill>
                  <a:schemeClr val="hlink"/>
                </a:solidFill>
                <a:hlinkClick r:id="rId3"/>
              </a:rPr>
              <a:t>https://drive.google.com/drive/folders/1umsLkksOu9HgPFr_aL19vt1gGdzRzQid?usp=sharing</a:t>
            </a:r>
            <a:endParaRPr>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5630" name="Google Shape;5630;g3a223d00461_0_5833" title="Ensayo 1 (1).mp3">
            <a:hlinkClick r:id="rId4"/>
          </p:cNvPr>
          <p:cNvPicPr preferRelativeResize="0"/>
          <p:nvPr/>
        </p:nvPicPr>
        <p:blipFill>
          <a:blip r:embed="rId5">
            <a:alphaModFix/>
          </a:blip>
          <a:stretch>
            <a:fillRect/>
          </a:stretch>
        </p:blipFill>
        <p:spPr>
          <a:xfrm>
            <a:off x="693175" y="2289550"/>
            <a:ext cx="1460675" cy="1460675"/>
          </a:xfrm>
          <a:prstGeom prst="rect">
            <a:avLst/>
          </a:prstGeom>
          <a:noFill/>
          <a:ln>
            <a:noFill/>
          </a:ln>
        </p:spPr>
      </p:pic>
      <p:pic>
        <p:nvPicPr>
          <p:cNvPr id="5631" name="Google Shape;5631;g3a223d00461_0_5833" title="Ensayo 2 (1).mp3">
            <a:hlinkClick r:id="rId6"/>
          </p:cNvPr>
          <p:cNvPicPr preferRelativeResize="0"/>
          <p:nvPr/>
        </p:nvPicPr>
        <p:blipFill>
          <a:blip r:embed="rId5">
            <a:alphaModFix/>
          </a:blip>
          <a:stretch>
            <a:fillRect/>
          </a:stretch>
        </p:blipFill>
        <p:spPr>
          <a:xfrm>
            <a:off x="3455150" y="2241550"/>
            <a:ext cx="1460675" cy="1460675"/>
          </a:xfrm>
          <a:prstGeom prst="rect">
            <a:avLst/>
          </a:prstGeom>
          <a:noFill/>
          <a:ln>
            <a:noFill/>
          </a:ln>
        </p:spPr>
      </p:pic>
      <p:pic>
        <p:nvPicPr>
          <p:cNvPr descr="the ear hears sound icon vector outline illustration (proporcionado por Getty Images)" id="5632" name="Google Shape;5632;g3a223d00461_0_5833"/>
          <p:cNvPicPr preferRelativeResize="0"/>
          <p:nvPr/>
        </p:nvPicPr>
        <p:blipFill>
          <a:blip r:embed="rId7">
            <a:alphaModFix/>
          </a:blip>
          <a:stretch>
            <a:fillRect/>
          </a:stretch>
        </p:blipFill>
        <p:spPr>
          <a:xfrm rot="-2000992">
            <a:off x="6757501" y="479038"/>
            <a:ext cx="1685152" cy="1685152"/>
          </a:xfrm>
          <a:prstGeom prst="rect">
            <a:avLst/>
          </a:prstGeom>
          <a:noFill/>
          <a:ln>
            <a:noFill/>
          </a:ln>
        </p:spPr>
      </p:pic>
      <p:pic>
        <p:nvPicPr>
          <p:cNvPr id="5633" name="Google Shape;5633;g3a223d00461_0_5833"/>
          <p:cNvPicPr preferRelativeResize="0"/>
          <p:nvPr/>
        </p:nvPicPr>
        <p:blipFill rotWithShape="1">
          <a:blip r:embed="rId8">
            <a:alphaModFix/>
          </a:blip>
          <a:srcRect b="0" l="0" r="0" t="0"/>
          <a:stretch/>
        </p:blipFill>
        <p:spPr>
          <a:xfrm>
            <a:off x="6981975" y="195225"/>
            <a:ext cx="1460676" cy="206450"/>
          </a:xfrm>
          <a:prstGeom prst="rect">
            <a:avLst/>
          </a:prstGeom>
          <a:noFill/>
          <a:ln>
            <a:noFill/>
          </a:ln>
        </p:spPr>
      </p:pic>
      <p:pic>
        <p:nvPicPr>
          <p:cNvPr id="5634" name="Google Shape;5634;g3a223d00461_0_5833" title="Ensayo 3 (1).mp3">
            <a:hlinkClick r:id="rId9"/>
          </p:cNvPr>
          <p:cNvPicPr preferRelativeResize="0"/>
          <p:nvPr/>
        </p:nvPicPr>
        <p:blipFill>
          <a:blip r:embed="rId5">
            <a:alphaModFix/>
          </a:blip>
          <a:stretch>
            <a:fillRect/>
          </a:stretch>
        </p:blipFill>
        <p:spPr>
          <a:xfrm>
            <a:off x="6469425" y="2241550"/>
            <a:ext cx="1460675" cy="1460675"/>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8" name="Shape 5638"/>
        <p:cNvGrpSpPr/>
        <p:nvPr/>
      </p:nvGrpSpPr>
      <p:grpSpPr>
        <a:xfrm>
          <a:off x="0" y="0"/>
          <a:ext cx="0" cy="0"/>
          <a:chOff x="0" y="0"/>
          <a:chExt cx="0" cy="0"/>
        </a:xfrm>
      </p:grpSpPr>
      <p:sp>
        <p:nvSpPr>
          <p:cNvPr id="5639" name="Google Shape;5639;g3a223d00461_0_5844"/>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g3a223d00461_0_5844"/>
          <p:cNvSpPr txBox="1"/>
          <p:nvPr/>
        </p:nvSpPr>
        <p:spPr>
          <a:xfrm>
            <a:off x="163200" y="156125"/>
            <a:ext cx="2991900" cy="95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La utilización de grillas para evaluar la oralidad</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5641" name="Google Shape;5641;g3a223d00461_0_5844"/>
          <p:cNvSpPr txBox="1"/>
          <p:nvPr/>
        </p:nvSpPr>
        <p:spPr>
          <a:xfrm>
            <a:off x="264125" y="1659550"/>
            <a:ext cx="23634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
                <a:solidFill>
                  <a:srgbClr val="424242"/>
                </a:solidFill>
                <a:latin typeface="Archivo"/>
                <a:ea typeface="Archivo"/>
                <a:cs typeface="Archivo"/>
                <a:sym typeface="Archivo"/>
              </a:rPr>
              <a:t>-El uso de una grilla de cotejo para la escritura de las reversiones permitió establecer relaciones entre la lectura y la escritura.</a:t>
            </a:r>
            <a:endParaRPr b="1">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b="1" lang="es">
                <a:solidFill>
                  <a:srgbClr val="424242"/>
                </a:solidFill>
                <a:latin typeface="Archivo"/>
                <a:ea typeface="Archivo"/>
                <a:cs typeface="Archivo"/>
                <a:sym typeface="Archivo"/>
              </a:rPr>
              <a:t>-La construcción con los estudiantes de grillas de evaluación de la lectura en voz alta permitió establecer relaciones entre la escritura y la oralidad.</a:t>
            </a:r>
            <a:endParaRPr b="1">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b="1" lang="es">
                <a:solidFill>
                  <a:srgbClr val="424242"/>
                </a:solidFill>
                <a:latin typeface="Archivo"/>
                <a:ea typeface="Archivo"/>
                <a:cs typeface="Archivo"/>
                <a:sym typeface="Archivo"/>
              </a:rPr>
              <a:t>  </a:t>
            </a:r>
            <a:endParaRPr b="1">
              <a:solidFill>
                <a:srgbClr val="424242"/>
              </a:solidFill>
              <a:latin typeface="Archivo"/>
              <a:ea typeface="Archivo"/>
              <a:cs typeface="Archivo"/>
              <a:sym typeface="Archivo"/>
            </a:endParaRPr>
          </a:p>
        </p:txBody>
      </p:sp>
      <p:cxnSp>
        <p:nvCxnSpPr>
          <p:cNvPr id="5642" name="Google Shape;5642;g3a223d00461_0_5844"/>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5643" name="Google Shape;5643;g3a223d00461_0_5844"/>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graphicFrame>
        <p:nvGraphicFramePr>
          <p:cNvPr id="5644" name="Google Shape;5644;g3a223d00461_0_5844"/>
          <p:cNvGraphicFramePr/>
          <p:nvPr/>
        </p:nvGraphicFramePr>
        <p:xfrm>
          <a:off x="3155100" y="920900"/>
          <a:ext cx="3000000" cy="3000000"/>
        </p:xfrm>
        <a:graphic>
          <a:graphicData uri="http://schemas.openxmlformats.org/drawingml/2006/table">
            <a:tbl>
              <a:tblPr>
                <a:noFill/>
                <a:tableStyleId>{E196F11B-C6DD-406B-9404-E8967214C665}</a:tableStyleId>
              </a:tblPr>
              <a:tblGrid>
                <a:gridCol w="3200400"/>
                <a:gridCol w="847725"/>
                <a:gridCol w="819150"/>
                <a:gridCol w="809625"/>
              </a:tblGrid>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Aspectos a revisar</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rPr lang="es" sz="1100">
                          <a:latin typeface="Comic Sans MS"/>
                          <a:ea typeface="Comic Sans MS"/>
                          <a:cs typeface="Comic Sans MS"/>
                          <a:sym typeface="Comic Sans MS"/>
                        </a:rPr>
                        <a:t>Poco logrado</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rPr lang="es" sz="1100">
                          <a:latin typeface="Comic Sans MS"/>
                          <a:ea typeface="Comic Sans MS"/>
                          <a:cs typeface="Comic Sans MS"/>
                          <a:sym typeface="Comic Sans MS"/>
                        </a:rPr>
                        <a:t>Logrado</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rPr lang="es" sz="1100">
                          <a:latin typeface="Comic Sans MS"/>
                          <a:ea typeface="Comic Sans MS"/>
                          <a:cs typeface="Comic Sans MS"/>
                          <a:sym typeface="Comic Sans MS"/>
                        </a:rPr>
                        <a:t>Muy logrado</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Respetar las comas y puntos al momento de leer.</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Leer de corrido.</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Respetar los signos de interrogación y exclamación</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Meterse en el papel del personaje.</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Agregarle la voz al personaje.</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No leer las acotaciones.</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Generar el ambiente de sonido.</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Leer con emoción,tonalidad y expresión.</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Leer el guión con anticipación para no trabarse.</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r h="12700">
                <a:tc>
                  <a:txBody>
                    <a:bodyPr/>
                    <a:lstStyle/>
                    <a:p>
                      <a:pPr indent="0" lvl="0" marL="0" rtl="0" algn="l">
                        <a:spcBef>
                          <a:spcPts val="0"/>
                        </a:spcBef>
                        <a:spcAft>
                          <a:spcPts val="0"/>
                        </a:spcAft>
                        <a:buNone/>
                      </a:pPr>
                      <a:r>
                        <a:rPr lang="es" sz="1100">
                          <a:latin typeface="Comic Sans MS"/>
                          <a:ea typeface="Comic Sans MS"/>
                          <a:cs typeface="Comic Sans MS"/>
                          <a:sym typeface="Comic Sans MS"/>
                        </a:rPr>
                        <a:t>Alargar palabras como “tranquiiiilo” y resaltar algunas.</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c>
                  <a:txBody>
                    <a:bodyPr/>
                    <a:lstStyle/>
                    <a:p>
                      <a:pPr indent="0" lvl="0" marL="0" rtl="0" algn="l">
                        <a:spcBef>
                          <a:spcPts val="0"/>
                        </a:spcBef>
                        <a:spcAft>
                          <a:spcPts val="0"/>
                        </a:spcAft>
                        <a:buNone/>
                      </a:pPr>
                      <a:r>
                        <a:t/>
                      </a:r>
                      <a:endParaRPr sz="1100">
                        <a:latin typeface="Comic Sans MS"/>
                        <a:ea typeface="Comic Sans MS"/>
                        <a:cs typeface="Comic Sans MS"/>
                        <a:sym typeface="Comic Sans MS"/>
                      </a:endParaRPr>
                    </a:p>
                  </a:txBody>
                  <a:tcPr marT="63500" marB="63500" marR="63500" marL="63500"/>
                </a:tc>
              </a:tr>
            </a:tbl>
          </a:graphicData>
        </a:graphic>
      </p:graphicFrame>
      <p:sp>
        <p:nvSpPr>
          <p:cNvPr id="5645" name="Google Shape;5645;g3a223d00461_0_5844"/>
          <p:cNvSpPr txBox="1"/>
          <p:nvPr/>
        </p:nvSpPr>
        <p:spPr>
          <a:xfrm>
            <a:off x="3225125" y="166825"/>
            <a:ext cx="49905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Instrumento realizado por 7° mediante Classroom entre ensayos y la grabación final</a:t>
            </a:r>
            <a:endParaRPr sz="1800">
              <a:solidFill>
                <a:schemeClr val="dk2"/>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9" name="Shape 5649"/>
        <p:cNvGrpSpPr/>
        <p:nvPr/>
      </p:nvGrpSpPr>
      <p:grpSpPr>
        <a:xfrm>
          <a:off x="0" y="0"/>
          <a:ext cx="0" cy="0"/>
          <a:chOff x="0" y="0"/>
          <a:chExt cx="0" cy="0"/>
        </a:xfrm>
      </p:grpSpPr>
      <p:sp>
        <p:nvSpPr>
          <p:cNvPr id="5650" name="Google Shape;5650;g3a223d00461_0_5854"/>
          <p:cNvSpPr txBox="1"/>
          <p:nvPr/>
        </p:nvSpPr>
        <p:spPr>
          <a:xfrm>
            <a:off x="375325" y="319725"/>
            <a:ext cx="6911700" cy="6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100">
                <a:solidFill>
                  <a:schemeClr val="dk1"/>
                </a:solidFill>
                <a:highlight>
                  <a:srgbClr val="B7DB20"/>
                </a:highlight>
                <a:extLst>
                  <a:ext uri="http://customooxmlschemas.google.com/">
                    <go:slidesCustomData xmlns:go="http://customooxmlschemas.google.com/" textRoundtripDataId="46"/>
                  </a:ext>
                </a:extLst>
              </a:rPr>
              <a:t>Decisiones</a:t>
            </a:r>
            <a:r>
              <a:rPr b="1" lang="es" sz="2100">
                <a:solidFill>
                  <a:schemeClr val="dk1"/>
                </a:solidFill>
                <a:highlight>
                  <a:srgbClr val="B7DB20"/>
                </a:highlight>
              </a:rPr>
              <a:t> en torno a la producción del Podcast</a:t>
            </a:r>
            <a:endParaRPr b="1" sz="2100">
              <a:solidFill>
                <a:schemeClr val="dk1"/>
              </a:solidFill>
              <a:highlight>
                <a:srgbClr val="B7DB20"/>
              </a:highlight>
            </a:endParaRPr>
          </a:p>
          <a:p>
            <a:pPr indent="0" lvl="0" marL="0" rtl="0" algn="l">
              <a:spcBef>
                <a:spcPts val="0"/>
              </a:spcBef>
              <a:spcAft>
                <a:spcPts val="0"/>
              </a:spcAft>
              <a:buNone/>
            </a:pPr>
            <a:r>
              <a:t/>
            </a:r>
            <a:endParaRPr sz="1800">
              <a:solidFill>
                <a:schemeClr val="dk2"/>
              </a:solidFill>
            </a:endParaRPr>
          </a:p>
        </p:txBody>
      </p:sp>
      <p:sp>
        <p:nvSpPr>
          <p:cNvPr id="5651" name="Google Shape;5651;g3a223d00461_0_5854"/>
          <p:cNvSpPr txBox="1"/>
          <p:nvPr/>
        </p:nvSpPr>
        <p:spPr>
          <a:xfrm>
            <a:off x="97225" y="1074150"/>
            <a:ext cx="8627100" cy="3663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s" sz="1800">
                <a:solidFill>
                  <a:schemeClr val="dk1"/>
                </a:solidFill>
              </a:rPr>
              <a:t>Darle tiempo a los ensayos en los que se lee en voz alta en el aula para trabajar las pausas, la entonación, la velocidad y el ritmo. </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Escuchar otros podcast para analizar el armado de los personajes. </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Pensar en qué momentos del diálogo pueden incluirse los efectos sonoros y cómo hacerlos.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b="1" lang="es" sz="1800">
                <a:solidFill>
                  <a:schemeClr val="dk1"/>
                </a:solidFill>
              </a:rPr>
              <a:t>Diversificación para escribir y leer:</a:t>
            </a:r>
            <a:r>
              <a:rPr lang="es" sz="1800">
                <a:solidFill>
                  <a:schemeClr val="dk1"/>
                </a:solidFill>
              </a:rPr>
              <a:t> el alumno con PPI escribió los nombres de los personajes. Para leer, ensayamos frases cortas de personajes con poco diálogo. </a:t>
            </a:r>
            <a:endParaRPr sz="1800">
              <a:solidFill>
                <a:schemeClr val="dk1"/>
              </a:solidFill>
            </a:endParaRPr>
          </a:p>
          <a:p>
            <a:pPr indent="-342900" lvl="0" marL="457200" rtl="0" algn="l">
              <a:spcBef>
                <a:spcPts val="0"/>
              </a:spcBef>
              <a:spcAft>
                <a:spcPts val="0"/>
              </a:spcAft>
              <a:buClr>
                <a:schemeClr val="dk1"/>
              </a:buClr>
              <a:buSzPts val="1800"/>
              <a:buChar char="●"/>
            </a:pPr>
            <a:r>
              <a:rPr b="1" lang="es" sz="1800">
                <a:solidFill>
                  <a:schemeClr val="dk1"/>
                </a:solidFill>
              </a:rPr>
              <a:t>Problemas encontrados en el camino: </a:t>
            </a:r>
            <a:r>
              <a:rPr lang="es" sz="1800">
                <a:solidFill>
                  <a:schemeClr val="dk1"/>
                </a:solidFill>
              </a:rPr>
              <a:t>la vergüenza de leer en voz alta con otro tono de voz nos llevó a grabar por separado cada uno su parlamento y luego editar al final todo. Por otro lado, fue necesario realizar algunos cambios a las escrituras finales, ya que había expresiones que no gustaban al momento de leerlas.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457200" rtl="0" algn="l">
              <a:spcBef>
                <a:spcPts val="0"/>
              </a:spcBef>
              <a:spcAft>
                <a:spcPts val="0"/>
              </a:spcAft>
              <a:buNone/>
            </a:pPr>
            <a:r>
              <a:t/>
            </a:r>
            <a:endParaRPr sz="1800">
              <a:solidFill>
                <a:schemeClr val="dk2"/>
              </a:solidFill>
            </a:endParaRPr>
          </a:p>
        </p:txBody>
      </p:sp>
      <p:pic>
        <p:nvPicPr>
          <p:cNvPr descr="Blue microphone technical error color icon. Sound recorder connection problem idea. Voice control mistake. Recording equipment. Speech recognition tool. Isolated vector illustration (proporcionado por Getty Images)" id="5652" name="Google Shape;5652;g3a223d00461_0_5854"/>
          <p:cNvPicPr preferRelativeResize="0"/>
          <p:nvPr/>
        </p:nvPicPr>
        <p:blipFill>
          <a:blip r:embed="rId3">
            <a:alphaModFix/>
          </a:blip>
          <a:stretch>
            <a:fillRect/>
          </a:stretch>
        </p:blipFill>
        <p:spPr>
          <a:xfrm rot="892463">
            <a:off x="7764277" y="69987"/>
            <a:ext cx="1148676" cy="1148676"/>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6" name="Shape 5656"/>
        <p:cNvGrpSpPr/>
        <p:nvPr/>
      </p:nvGrpSpPr>
      <p:grpSpPr>
        <a:xfrm>
          <a:off x="0" y="0"/>
          <a:ext cx="0" cy="0"/>
          <a:chOff x="0" y="0"/>
          <a:chExt cx="0" cy="0"/>
        </a:xfrm>
      </p:grpSpPr>
      <p:sp>
        <p:nvSpPr>
          <p:cNvPr id="5657" name="Google Shape;5657;g3a223d00461_0_5860"/>
          <p:cNvSpPr txBox="1"/>
          <p:nvPr/>
        </p:nvSpPr>
        <p:spPr>
          <a:xfrm>
            <a:off x="1315875" y="319725"/>
            <a:ext cx="6911700" cy="6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400">
                <a:solidFill>
                  <a:schemeClr val="dk1"/>
                </a:solidFill>
                <a:highlight>
                  <a:srgbClr val="B7DB20"/>
                </a:highlight>
              </a:rPr>
              <a:t>Momento de </a:t>
            </a:r>
            <a:r>
              <a:rPr b="1" lang="es" sz="2400">
                <a:solidFill>
                  <a:schemeClr val="dk1"/>
                </a:solidFill>
                <a:highlight>
                  <a:srgbClr val="B7DB20"/>
                </a:highlight>
                <a:extLst>
                  <a:ext uri="http://customooxmlschemas.google.com/">
                    <go:slidesCustomData xmlns:go="http://customooxmlschemas.google.com/" textRoundtripDataId="47"/>
                  </a:ext>
                </a:extLst>
              </a:rPr>
              <a:t>intercambio</a:t>
            </a:r>
            <a:endParaRPr b="1" sz="2400">
              <a:solidFill>
                <a:schemeClr val="dk1"/>
              </a:solidFill>
              <a:highlight>
                <a:srgbClr val="B7DB20"/>
              </a:highlight>
            </a:endParaRPr>
          </a:p>
          <a:p>
            <a:pPr indent="0" lvl="0" marL="0" rtl="0" algn="l">
              <a:spcBef>
                <a:spcPts val="0"/>
              </a:spcBef>
              <a:spcAft>
                <a:spcPts val="0"/>
              </a:spcAft>
              <a:buNone/>
            </a:pPr>
            <a:r>
              <a:t/>
            </a:r>
            <a:endParaRPr sz="1800">
              <a:solidFill>
                <a:schemeClr val="dk2"/>
              </a:solidFill>
            </a:endParaRPr>
          </a:p>
        </p:txBody>
      </p:sp>
      <p:sp>
        <p:nvSpPr>
          <p:cNvPr id="5658" name="Google Shape;5658;g3a223d00461_0_5860"/>
          <p:cNvSpPr txBox="1"/>
          <p:nvPr/>
        </p:nvSpPr>
        <p:spPr>
          <a:xfrm>
            <a:off x="97225" y="1074150"/>
            <a:ext cx="8627100" cy="3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1"/>
              </a:buClr>
              <a:buSzPts val="1800"/>
              <a:buChar char="-"/>
            </a:pPr>
            <a:r>
              <a:rPr lang="es" sz="1800">
                <a:solidFill>
                  <a:schemeClr val="dk1"/>
                </a:solidFill>
              </a:rPr>
              <a:t>Teniendo en cuenta las </a:t>
            </a:r>
            <a:r>
              <a:rPr b="1" lang="es" sz="1800">
                <a:solidFill>
                  <a:schemeClr val="dk1"/>
                </a:solidFill>
              </a:rPr>
              <a:t>condiciones didácticas </a:t>
            </a:r>
            <a:r>
              <a:rPr lang="es" sz="1800">
                <a:solidFill>
                  <a:schemeClr val="dk1"/>
                </a:solidFill>
              </a:rPr>
              <a:t>necesarias para llevar a cabo un proyecto de grabación de podcast en el aula, dale </a:t>
            </a:r>
            <a:r>
              <a:rPr b="1" lang="es" sz="1800">
                <a:solidFill>
                  <a:schemeClr val="dk1"/>
                </a:solidFill>
              </a:rPr>
              <a:t>3 consejos concretos y sintéticos</a:t>
            </a:r>
            <a:r>
              <a:rPr lang="es" sz="1800">
                <a:solidFill>
                  <a:schemeClr val="dk1"/>
                </a:solidFill>
              </a:rPr>
              <a:t> a un/a docente que va a embarcarse en dicha tarea. </a:t>
            </a:r>
            <a:endParaRPr sz="1800">
              <a:solidFill>
                <a:schemeClr val="dk1"/>
              </a:solidFill>
            </a:endParaRPr>
          </a:p>
        </p:txBody>
      </p:sp>
      <p:pic>
        <p:nvPicPr>
          <p:cNvPr descr="sound of saying people thoughts icon vector outline illustration (proporcionado por Getty Images)" id="5659" name="Google Shape;5659;g3a223d00461_0_5860"/>
          <p:cNvPicPr preferRelativeResize="0"/>
          <p:nvPr/>
        </p:nvPicPr>
        <p:blipFill>
          <a:blip r:embed="rId3">
            <a:alphaModFix/>
          </a:blip>
          <a:stretch>
            <a:fillRect/>
          </a:stretch>
        </p:blipFill>
        <p:spPr>
          <a:xfrm>
            <a:off x="7378775" y="-186375"/>
            <a:ext cx="1661399" cy="1661399"/>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5663" name="Shape 5663"/>
        <p:cNvGrpSpPr/>
        <p:nvPr/>
      </p:nvGrpSpPr>
      <p:grpSpPr>
        <a:xfrm>
          <a:off x="0" y="0"/>
          <a:ext cx="0" cy="0"/>
          <a:chOff x="0" y="0"/>
          <a:chExt cx="0" cy="0"/>
        </a:xfrm>
      </p:grpSpPr>
      <p:pic>
        <p:nvPicPr>
          <p:cNvPr id="5664" name="Google Shape;5664;g3a223d00461_0_586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5665" name="Google Shape;5665;g3a223d00461_0_5866"/>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5666" name="Google Shape;5666;g3a223d00461_0_5866"/>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5667" name="Google Shape;5667;g3a223d00461_0_5866"/>
          <p:cNvGrpSpPr/>
          <p:nvPr/>
        </p:nvGrpSpPr>
        <p:grpSpPr>
          <a:xfrm>
            <a:off x="5593901" y="630949"/>
            <a:ext cx="3189350" cy="1336365"/>
            <a:chOff x="5974609" y="421177"/>
            <a:chExt cx="3189350" cy="1336365"/>
          </a:xfrm>
        </p:grpSpPr>
        <p:grpSp>
          <p:nvGrpSpPr>
            <p:cNvPr id="5668" name="Google Shape;5668;g3a223d00461_0_5866"/>
            <p:cNvGrpSpPr/>
            <p:nvPr/>
          </p:nvGrpSpPr>
          <p:grpSpPr>
            <a:xfrm rot="5400000">
              <a:off x="7873551" y="-202767"/>
              <a:ext cx="666463" cy="1914351"/>
              <a:chOff x="2405075" y="2171775"/>
              <a:chExt cx="633400" cy="1900100"/>
            </a:xfrm>
          </p:grpSpPr>
          <p:cxnSp>
            <p:nvCxnSpPr>
              <p:cNvPr id="5669" name="Google Shape;5669;g3a223d00461_0_58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70" name="Google Shape;5670;g3a223d00461_0_58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71" name="Google Shape;5671;g3a223d00461_0_58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72" name="Google Shape;5672;g3a223d00461_0_58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73" name="Google Shape;5673;g3a223d00461_0_58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74" name="Google Shape;5674;g3a223d00461_0_58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675" name="Google Shape;5675;g3a223d00461_0_58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676" name="Google Shape;5676;g3a223d00461_0_58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677" name="Google Shape;5677;g3a223d00461_0_58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678" name="Google Shape;5678;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679" name="Google Shape;5679;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680" name="Google Shape;5680;g3a223d00461_0_58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681" name="Google Shape;5681;g3a223d00461_0_58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682" name="Google Shape;5682;g3a223d00461_0_58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683" name="Google Shape;5683;g3a223d00461_0_58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684" name="Google Shape;5684;g3a223d00461_0_5866"/>
            <p:cNvGrpSpPr/>
            <p:nvPr/>
          </p:nvGrpSpPr>
          <p:grpSpPr>
            <a:xfrm rot="5400000">
              <a:off x="7873551" y="467135"/>
              <a:ext cx="666463" cy="1914351"/>
              <a:chOff x="2405075" y="2171775"/>
              <a:chExt cx="633400" cy="1900100"/>
            </a:xfrm>
          </p:grpSpPr>
          <p:cxnSp>
            <p:nvCxnSpPr>
              <p:cNvPr id="5685" name="Google Shape;5685;g3a223d00461_0_58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86" name="Google Shape;5686;g3a223d00461_0_58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87" name="Google Shape;5687;g3a223d00461_0_58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88" name="Google Shape;5688;g3a223d00461_0_58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89" name="Google Shape;5689;g3a223d00461_0_58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690" name="Google Shape;5690;g3a223d00461_0_58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691" name="Google Shape;5691;g3a223d00461_0_58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692" name="Google Shape;5692;g3a223d00461_0_58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693" name="Google Shape;5693;g3a223d00461_0_58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694" name="Google Shape;5694;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695" name="Google Shape;5695;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696" name="Google Shape;5696;g3a223d00461_0_58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697" name="Google Shape;5697;g3a223d00461_0_58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698" name="Google Shape;5698;g3a223d00461_0_58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699" name="Google Shape;5699;g3a223d00461_0_58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700" name="Google Shape;5700;g3a223d00461_0_5866"/>
            <p:cNvGrpSpPr/>
            <p:nvPr/>
          </p:nvGrpSpPr>
          <p:grpSpPr>
            <a:xfrm rot="5400000">
              <a:off x="6598552" y="-202767"/>
              <a:ext cx="666463" cy="1914351"/>
              <a:chOff x="2405075" y="2171775"/>
              <a:chExt cx="633400" cy="1900100"/>
            </a:xfrm>
          </p:grpSpPr>
          <p:cxnSp>
            <p:nvCxnSpPr>
              <p:cNvPr id="5701" name="Google Shape;5701;g3a223d00461_0_58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02" name="Google Shape;5702;g3a223d00461_0_58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03" name="Google Shape;5703;g3a223d00461_0_58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04" name="Google Shape;5704;g3a223d00461_0_58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05" name="Google Shape;5705;g3a223d00461_0_58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06" name="Google Shape;5706;g3a223d00461_0_58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707" name="Google Shape;5707;g3a223d00461_0_58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708" name="Google Shape;5708;g3a223d00461_0_58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09" name="Google Shape;5709;g3a223d00461_0_58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710" name="Google Shape;5710;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11" name="Google Shape;5711;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12" name="Google Shape;5712;g3a223d00461_0_58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13" name="Google Shape;5713;g3a223d00461_0_58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714" name="Google Shape;5714;g3a223d00461_0_58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715" name="Google Shape;5715;g3a223d00461_0_58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716" name="Google Shape;5716;g3a223d00461_0_5866"/>
            <p:cNvGrpSpPr/>
            <p:nvPr/>
          </p:nvGrpSpPr>
          <p:grpSpPr>
            <a:xfrm rot="5400000">
              <a:off x="6598552" y="467135"/>
              <a:ext cx="666463" cy="1914351"/>
              <a:chOff x="2405075" y="2171775"/>
              <a:chExt cx="633400" cy="1900100"/>
            </a:xfrm>
          </p:grpSpPr>
          <p:cxnSp>
            <p:nvCxnSpPr>
              <p:cNvPr id="5717" name="Google Shape;5717;g3a223d00461_0_586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18" name="Google Shape;5718;g3a223d00461_0_586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19" name="Google Shape;5719;g3a223d00461_0_586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20" name="Google Shape;5720;g3a223d00461_0_586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21" name="Google Shape;5721;g3a223d00461_0_586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22" name="Google Shape;5722;g3a223d00461_0_586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723" name="Google Shape;5723;g3a223d00461_0_586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724" name="Google Shape;5724;g3a223d00461_0_586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25" name="Google Shape;5725;g3a223d00461_0_586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726" name="Google Shape;5726;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27" name="Google Shape;5727;g3a223d00461_0_586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28" name="Google Shape;5728;g3a223d00461_0_586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29" name="Google Shape;5729;g3a223d00461_0_586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730" name="Google Shape;5730;g3a223d00461_0_586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731" name="Google Shape;5731;g3a223d00461_0_586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732" name="Google Shape;5732;g3a223d00461_0_5866"/>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g3a223d00461_0_5866"/>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g3a223d00461_0_5866"/>
          <p:cNvSpPr txBox="1"/>
          <p:nvPr/>
        </p:nvSpPr>
        <p:spPr>
          <a:xfrm rot="-152977">
            <a:off x="2466667" y="1739146"/>
            <a:ext cx="4997247" cy="78490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1" lang="es" sz="3900">
                <a:solidFill>
                  <a:schemeClr val="dk1"/>
                </a:solidFill>
              </a:rPr>
              <a:t>¡Muchas gracias!</a:t>
            </a:r>
            <a:endParaRPr b="1" i="1" sz="3300">
              <a:solidFill>
                <a:schemeClr val="dk1"/>
              </a:solidFill>
            </a:endParaRPr>
          </a:p>
        </p:txBody>
      </p:sp>
      <p:cxnSp>
        <p:nvCxnSpPr>
          <p:cNvPr id="5735" name="Google Shape;5735;g3a223d00461_0_5866"/>
          <p:cNvCxnSpPr/>
          <p:nvPr/>
        </p:nvCxnSpPr>
        <p:spPr>
          <a:xfrm flipH="1" rot="10800000">
            <a:off x="2495216" y="2688271"/>
            <a:ext cx="4577700" cy="198000"/>
          </a:xfrm>
          <a:prstGeom prst="straightConnector1">
            <a:avLst/>
          </a:prstGeom>
          <a:noFill/>
          <a:ln cap="flat" cmpd="sng" w="9525">
            <a:solidFill>
              <a:schemeClr val="dk2"/>
            </a:solidFill>
            <a:prstDash val="solid"/>
            <a:round/>
            <a:headEnd len="sm" w="sm" type="none"/>
            <a:tailEnd len="sm" w="sm" type="none"/>
          </a:ln>
        </p:spPr>
      </p:cxnSp>
      <p:sp>
        <p:nvSpPr>
          <p:cNvPr id="5736" name="Google Shape;5736;g3a223d00461_0_5866"/>
          <p:cNvSpPr txBox="1"/>
          <p:nvPr/>
        </p:nvSpPr>
        <p:spPr>
          <a:xfrm rot="-129275">
            <a:off x="2475829" y="2864514"/>
            <a:ext cx="4444642" cy="1320639"/>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s" sz="1300">
                <a:solidFill>
                  <a:schemeClr val="dk1"/>
                </a:solidFill>
              </a:rPr>
              <a:t> Florencia Angarano</a:t>
            </a:r>
            <a:r>
              <a:rPr lang="es" sz="1300">
                <a:solidFill>
                  <a:srgbClr val="0000FF"/>
                </a:solidFill>
              </a:rPr>
              <a:t>  </a:t>
            </a:r>
            <a:endParaRPr b="1" sz="1300">
              <a:solidFill>
                <a:schemeClr val="dk1"/>
              </a:solidFill>
            </a:endParaRPr>
          </a:p>
          <a:p>
            <a:pPr indent="0" lvl="0" marL="457200" rtl="0" algn="l">
              <a:lnSpc>
                <a:spcPct val="115000"/>
              </a:lnSpc>
              <a:spcBef>
                <a:spcPts val="0"/>
              </a:spcBef>
              <a:spcAft>
                <a:spcPts val="0"/>
              </a:spcAft>
              <a:buNone/>
            </a:pPr>
            <a:r>
              <a:t/>
            </a:r>
            <a:endParaRPr b="1" sz="1300">
              <a:solidFill>
                <a:schemeClr val="dk1"/>
              </a:solidFill>
            </a:endParaRPr>
          </a:p>
          <a:p>
            <a:pPr indent="0" lvl="0" marL="457200" rtl="0" algn="l">
              <a:lnSpc>
                <a:spcPct val="115000"/>
              </a:lnSpc>
              <a:spcBef>
                <a:spcPts val="0"/>
              </a:spcBef>
              <a:spcAft>
                <a:spcPts val="0"/>
              </a:spcAft>
              <a:buNone/>
            </a:pPr>
            <a:r>
              <a:rPr b="1" lang="es" sz="1300">
                <a:solidFill>
                  <a:schemeClr val="dk1"/>
                </a:solidFill>
              </a:rPr>
              <a:t>Escuela 13 DE 14 “Provincia de Neuquén” - 7mo. grado</a:t>
            </a:r>
            <a:endParaRPr b="1" sz="1300">
              <a:solidFill>
                <a:schemeClr val="dk1"/>
              </a:solidFill>
            </a:endParaRPr>
          </a:p>
          <a:p>
            <a:pPr indent="0" lvl="0" marL="457200" rtl="0" algn="l">
              <a:lnSpc>
                <a:spcPct val="115000"/>
              </a:lnSpc>
              <a:spcBef>
                <a:spcPts val="0"/>
              </a:spcBef>
              <a:spcAft>
                <a:spcPts val="0"/>
              </a:spcAft>
              <a:buNone/>
            </a:pPr>
            <a:r>
              <a:t/>
            </a:r>
            <a:endParaRPr>
              <a:latin typeface="Archivo"/>
              <a:ea typeface="Archivo"/>
              <a:cs typeface="Archivo"/>
              <a:sym typeface="Archivo"/>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5740" name="Shape 5740"/>
        <p:cNvGrpSpPr/>
        <p:nvPr/>
      </p:nvGrpSpPr>
      <p:grpSpPr>
        <a:xfrm>
          <a:off x="0" y="0"/>
          <a:ext cx="0" cy="0"/>
          <a:chOff x="0" y="0"/>
          <a:chExt cx="0" cy="0"/>
        </a:xfrm>
      </p:grpSpPr>
      <p:pic>
        <p:nvPicPr>
          <p:cNvPr id="5741" name="Google Shape;5741;g3a223d00461_0_5942"/>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5742" name="Google Shape;5742;g3a223d00461_0_5942"/>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5743" name="Google Shape;5743;g3a223d00461_0_5942"/>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5744" name="Google Shape;5744;g3a223d00461_0_5942"/>
          <p:cNvGrpSpPr/>
          <p:nvPr/>
        </p:nvGrpSpPr>
        <p:grpSpPr>
          <a:xfrm>
            <a:off x="5593901" y="630949"/>
            <a:ext cx="3189350" cy="1336365"/>
            <a:chOff x="5974609" y="421177"/>
            <a:chExt cx="3189350" cy="1336365"/>
          </a:xfrm>
        </p:grpSpPr>
        <p:grpSp>
          <p:nvGrpSpPr>
            <p:cNvPr id="5745" name="Google Shape;5745;g3a223d00461_0_5942"/>
            <p:cNvGrpSpPr/>
            <p:nvPr/>
          </p:nvGrpSpPr>
          <p:grpSpPr>
            <a:xfrm rot="5400000">
              <a:off x="7873551" y="-202767"/>
              <a:ext cx="666463" cy="1914351"/>
              <a:chOff x="2405075" y="2171775"/>
              <a:chExt cx="633400" cy="1900100"/>
            </a:xfrm>
          </p:grpSpPr>
          <p:cxnSp>
            <p:nvCxnSpPr>
              <p:cNvPr id="5746" name="Google Shape;5746;g3a223d00461_0_594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47" name="Google Shape;5747;g3a223d00461_0_594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48" name="Google Shape;5748;g3a223d00461_0_594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49" name="Google Shape;5749;g3a223d00461_0_594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50" name="Google Shape;5750;g3a223d00461_0_594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51" name="Google Shape;5751;g3a223d00461_0_594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752" name="Google Shape;5752;g3a223d00461_0_594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753" name="Google Shape;5753;g3a223d00461_0_594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54" name="Google Shape;5754;g3a223d00461_0_594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755" name="Google Shape;5755;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56" name="Google Shape;5756;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57" name="Google Shape;5757;g3a223d00461_0_594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58" name="Google Shape;5758;g3a223d00461_0_594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759" name="Google Shape;5759;g3a223d00461_0_594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760" name="Google Shape;5760;g3a223d00461_0_594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761" name="Google Shape;5761;g3a223d00461_0_5942"/>
            <p:cNvGrpSpPr/>
            <p:nvPr/>
          </p:nvGrpSpPr>
          <p:grpSpPr>
            <a:xfrm rot="5400000">
              <a:off x="7873551" y="467135"/>
              <a:ext cx="666463" cy="1914351"/>
              <a:chOff x="2405075" y="2171775"/>
              <a:chExt cx="633400" cy="1900100"/>
            </a:xfrm>
          </p:grpSpPr>
          <p:cxnSp>
            <p:nvCxnSpPr>
              <p:cNvPr id="5762" name="Google Shape;5762;g3a223d00461_0_594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63" name="Google Shape;5763;g3a223d00461_0_594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64" name="Google Shape;5764;g3a223d00461_0_594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65" name="Google Shape;5765;g3a223d00461_0_594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66" name="Google Shape;5766;g3a223d00461_0_594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67" name="Google Shape;5767;g3a223d00461_0_594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768" name="Google Shape;5768;g3a223d00461_0_594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769" name="Google Shape;5769;g3a223d00461_0_594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70" name="Google Shape;5770;g3a223d00461_0_594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771" name="Google Shape;5771;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72" name="Google Shape;5772;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73" name="Google Shape;5773;g3a223d00461_0_594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74" name="Google Shape;5774;g3a223d00461_0_594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775" name="Google Shape;5775;g3a223d00461_0_594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776" name="Google Shape;5776;g3a223d00461_0_594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777" name="Google Shape;5777;g3a223d00461_0_5942"/>
            <p:cNvGrpSpPr/>
            <p:nvPr/>
          </p:nvGrpSpPr>
          <p:grpSpPr>
            <a:xfrm rot="5400000">
              <a:off x="6598552" y="-202767"/>
              <a:ext cx="666463" cy="1914351"/>
              <a:chOff x="2405075" y="2171775"/>
              <a:chExt cx="633400" cy="1900100"/>
            </a:xfrm>
          </p:grpSpPr>
          <p:cxnSp>
            <p:nvCxnSpPr>
              <p:cNvPr id="5778" name="Google Shape;5778;g3a223d00461_0_594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79" name="Google Shape;5779;g3a223d00461_0_594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80" name="Google Shape;5780;g3a223d00461_0_594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81" name="Google Shape;5781;g3a223d00461_0_594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82" name="Google Shape;5782;g3a223d00461_0_594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83" name="Google Shape;5783;g3a223d00461_0_594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784" name="Google Shape;5784;g3a223d00461_0_594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785" name="Google Shape;5785;g3a223d00461_0_594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86" name="Google Shape;5786;g3a223d00461_0_594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787" name="Google Shape;5787;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88" name="Google Shape;5788;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789" name="Google Shape;5789;g3a223d00461_0_594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790" name="Google Shape;5790;g3a223d00461_0_594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791" name="Google Shape;5791;g3a223d00461_0_594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792" name="Google Shape;5792;g3a223d00461_0_594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793" name="Google Shape;5793;g3a223d00461_0_5942"/>
            <p:cNvGrpSpPr/>
            <p:nvPr/>
          </p:nvGrpSpPr>
          <p:grpSpPr>
            <a:xfrm rot="5400000">
              <a:off x="6598552" y="467135"/>
              <a:ext cx="666463" cy="1914351"/>
              <a:chOff x="2405075" y="2171775"/>
              <a:chExt cx="633400" cy="1900100"/>
            </a:xfrm>
          </p:grpSpPr>
          <p:cxnSp>
            <p:nvCxnSpPr>
              <p:cNvPr id="5794" name="Google Shape;5794;g3a223d00461_0_594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95" name="Google Shape;5795;g3a223d00461_0_594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96" name="Google Shape;5796;g3a223d00461_0_594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97" name="Google Shape;5797;g3a223d00461_0_594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98" name="Google Shape;5798;g3a223d00461_0_594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799" name="Google Shape;5799;g3a223d00461_0_594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800" name="Google Shape;5800;g3a223d00461_0_594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801" name="Google Shape;5801;g3a223d00461_0_594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802" name="Google Shape;5802;g3a223d00461_0_594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803" name="Google Shape;5803;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804" name="Google Shape;5804;g3a223d00461_0_594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805" name="Google Shape;5805;g3a223d00461_0_594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806" name="Google Shape;5806;g3a223d00461_0_594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807" name="Google Shape;5807;g3a223d00461_0_594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808" name="Google Shape;5808;g3a223d00461_0_594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809" name="Google Shape;5809;g3a223d00461_0_5942"/>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g3a223d00461_0_5942"/>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g3a223d00461_0_5942"/>
          <p:cNvSpPr txBox="1"/>
          <p:nvPr/>
        </p:nvSpPr>
        <p:spPr>
          <a:xfrm rot="-152977">
            <a:off x="2290829" y="1985235"/>
            <a:ext cx="4997247" cy="138543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1" lang="es" sz="4000">
                <a:solidFill>
                  <a:schemeClr val="dk1"/>
                </a:solidFill>
                <a:latin typeface="Lobster"/>
                <a:ea typeface="Lobster"/>
                <a:cs typeface="Lobster"/>
                <a:sym typeface="Lobster"/>
              </a:rPr>
              <a:t>Cuentos con </a:t>
            </a:r>
            <a:r>
              <a:rPr b="1" lang="es" sz="4000">
                <a:solidFill>
                  <a:schemeClr val="dk1"/>
                </a:solidFill>
                <a:latin typeface="Lobster"/>
                <a:ea typeface="Lobster"/>
                <a:cs typeface="Lobster"/>
                <a:sym typeface="Lobster"/>
                <a:extLst>
                  <a:ext uri="http://customooxmlschemas.google.com/">
                    <go:slidesCustomData xmlns:go="http://customooxmlschemas.google.com/" textRoundtripDataId="48"/>
                  </a:ext>
                </a:extLst>
              </a:rPr>
              <a:t>deseos</a:t>
            </a:r>
            <a:endParaRPr b="1" i="0" sz="4000" u="none" cap="none" strike="noStrike">
              <a:solidFill>
                <a:srgbClr val="0000FF"/>
              </a:solidFill>
              <a:latin typeface="Lobster"/>
              <a:ea typeface="Lobster"/>
              <a:cs typeface="Lobster"/>
              <a:sym typeface="Lobster"/>
            </a:endParaRPr>
          </a:p>
          <a:p>
            <a:pPr indent="0" lvl="0" marL="0" marR="0" rtl="0" algn="l">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5812" name="Google Shape;5812;g3a223d00461_0_5942"/>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5813" name="Google Shape;5813;g3a223d00461_0_5942"/>
          <p:cNvSpPr txBox="1"/>
          <p:nvPr/>
        </p:nvSpPr>
        <p:spPr>
          <a:xfrm rot="-129245">
            <a:off x="254034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700">
                <a:latin typeface="Archivo"/>
                <a:ea typeface="Archivo"/>
                <a:cs typeface="Archivo"/>
                <a:sym typeface="Archivo"/>
              </a:rPr>
              <a:t>Escuela 24 d.E 14°- María Belén </a:t>
            </a:r>
            <a:r>
              <a:rPr lang="es" sz="1700">
                <a:solidFill>
                  <a:schemeClr val="dk1"/>
                </a:solidFill>
                <a:latin typeface="Archivo"/>
                <a:ea typeface="Archivo"/>
                <a:cs typeface="Archivo"/>
                <a:sym typeface="Archivo"/>
              </a:rPr>
              <a:t>Scarso</a:t>
            </a:r>
            <a:endParaRPr b="0" i="0" sz="1700" u="none" cap="none" strike="noStrike">
              <a:solidFill>
                <a:srgbClr val="000000"/>
              </a:solidFill>
              <a:latin typeface="Archivo"/>
              <a:ea typeface="Archivo"/>
              <a:cs typeface="Archivo"/>
              <a:sym typeface="Archivo"/>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7" name="Shape 5817"/>
        <p:cNvGrpSpPr/>
        <p:nvPr/>
      </p:nvGrpSpPr>
      <p:grpSpPr>
        <a:xfrm>
          <a:off x="0" y="0"/>
          <a:ext cx="0" cy="0"/>
          <a:chOff x="0" y="0"/>
          <a:chExt cx="0" cy="0"/>
        </a:xfrm>
      </p:grpSpPr>
      <p:sp>
        <p:nvSpPr>
          <p:cNvPr id="5818" name="Google Shape;5818;g3a223d00461_0_6018"/>
          <p:cNvSpPr/>
          <p:nvPr/>
        </p:nvSpPr>
        <p:spPr>
          <a:xfrm>
            <a:off x="4855450" y="2824775"/>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g3a223d00461_0_6018"/>
          <p:cNvSpPr/>
          <p:nvPr/>
        </p:nvSpPr>
        <p:spPr>
          <a:xfrm>
            <a:off x="4777750" y="980900"/>
            <a:ext cx="3294300" cy="26277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20" name="Google Shape;5820;g3a223d00461_0_6018"/>
          <p:cNvGrpSpPr/>
          <p:nvPr/>
        </p:nvGrpSpPr>
        <p:grpSpPr>
          <a:xfrm>
            <a:off x="-342233" y="3350399"/>
            <a:ext cx="3189350" cy="1336365"/>
            <a:chOff x="5974609" y="421177"/>
            <a:chExt cx="3189350" cy="1336365"/>
          </a:xfrm>
        </p:grpSpPr>
        <p:grpSp>
          <p:nvGrpSpPr>
            <p:cNvPr id="5821" name="Google Shape;5821;g3a223d00461_0_6018"/>
            <p:cNvGrpSpPr/>
            <p:nvPr/>
          </p:nvGrpSpPr>
          <p:grpSpPr>
            <a:xfrm rot="5400000">
              <a:off x="7873551" y="-202767"/>
              <a:ext cx="666463" cy="1914351"/>
              <a:chOff x="2405075" y="2171775"/>
              <a:chExt cx="633400" cy="1900100"/>
            </a:xfrm>
          </p:grpSpPr>
          <p:cxnSp>
            <p:nvCxnSpPr>
              <p:cNvPr id="5822" name="Google Shape;5822;g3a223d00461_0_60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3" name="Google Shape;5823;g3a223d00461_0_60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4" name="Google Shape;5824;g3a223d00461_0_60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5" name="Google Shape;5825;g3a223d00461_0_60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6" name="Google Shape;5826;g3a223d00461_0_60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7" name="Google Shape;5827;g3a223d00461_0_60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28" name="Google Shape;5828;g3a223d00461_0_60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29" name="Google Shape;5829;g3a223d00461_0_60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30" name="Google Shape;5830;g3a223d00461_0_60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31" name="Google Shape;5831;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32" name="Google Shape;5832;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33" name="Google Shape;5833;g3a223d00461_0_60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34" name="Google Shape;5834;g3a223d00461_0_60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35" name="Google Shape;5835;g3a223d00461_0_60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36" name="Google Shape;5836;g3a223d00461_0_60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837" name="Google Shape;5837;g3a223d00461_0_6018"/>
            <p:cNvGrpSpPr/>
            <p:nvPr/>
          </p:nvGrpSpPr>
          <p:grpSpPr>
            <a:xfrm rot="5400000">
              <a:off x="7873551" y="467135"/>
              <a:ext cx="666463" cy="1914351"/>
              <a:chOff x="2405075" y="2171775"/>
              <a:chExt cx="633400" cy="1900100"/>
            </a:xfrm>
          </p:grpSpPr>
          <p:cxnSp>
            <p:nvCxnSpPr>
              <p:cNvPr id="5838" name="Google Shape;5838;g3a223d00461_0_60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39" name="Google Shape;5839;g3a223d00461_0_60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40" name="Google Shape;5840;g3a223d00461_0_60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41" name="Google Shape;5841;g3a223d00461_0_60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42" name="Google Shape;5842;g3a223d00461_0_60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43" name="Google Shape;5843;g3a223d00461_0_60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44" name="Google Shape;5844;g3a223d00461_0_60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45" name="Google Shape;5845;g3a223d00461_0_60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46" name="Google Shape;5846;g3a223d00461_0_60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47" name="Google Shape;5847;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48" name="Google Shape;5848;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49" name="Google Shape;5849;g3a223d00461_0_60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50" name="Google Shape;5850;g3a223d00461_0_60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51" name="Google Shape;5851;g3a223d00461_0_60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52" name="Google Shape;5852;g3a223d00461_0_60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853" name="Google Shape;5853;g3a223d00461_0_6018"/>
            <p:cNvGrpSpPr/>
            <p:nvPr/>
          </p:nvGrpSpPr>
          <p:grpSpPr>
            <a:xfrm rot="5400000">
              <a:off x="6598552" y="-202767"/>
              <a:ext cx="666463" cy="1914351"/>
              <a:chOff x="2405075" y="2171775"/>
              <a:chExt cx="633400" cy="1900100"/>
            </a:xfrm>
          </p:grpSpPr>
          <p:cxnSp>
            <p:nvCxnSpPr>
              <p:cNvPr id="5854" name="Google Shape;5854;g3a223d00461_0_60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5" name="Google Shape;5855;g3a223d00461_0_60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6" name="Google Shape;5856;g3a223d00461_0_60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7" name="Google Shape;5857;g3a223d00461_0_60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8" name="Google Shape;5858;g3a223d00461_0_60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9" name="Google Shape;5859;g3a223d00461_0_60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60" name="Google Shape;5860;g3a223d00461_0_60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61" name="Google Shape;5861;g3a223d00461_0_60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62" name="Google Shape;5862;g3a223d00461_0_60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63" name="Google Shape;5863;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64" name="Google Shape;5864;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65" name="Google Shape;5865;g3a223d00461_0_60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66" name="Google Shape;5866;g3a223d00461_0_60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67" name="Google Shape;5867;g3a223d00461_0_60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68" name="Google Shape;5868;g3a223d00461_0_60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869" name="Google Shape;5869;g3a223d00461_0_6018"/>
            <p:cNvGrpSpPr/>
            <p:nvPr/>
          </p:nvGrpSpPr>
          <p:grpSpPr>
            <a:xfrm rot="5400000">
              <a:off x="6598552" y="467135"/>
              <a:ext cx="666463" cy="1914351"/>
              <a:chOff x="2405075" y="2171775"/>
              <a:chExt cx="633400" cy="1900100"/>
            </a:xfrm>
          </p:grpSpPr>
          <p:cxnSp>
            <p:nvCxnSpPr>
              <p:cNvPr id="5870" name="Google Shape;5870;g3a223d00461_0_60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71" name="Google Shape;5871;g3a223d00461_0_60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72" name="Google Shape;5872;g3a223d00461_0_60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73" name="Google Shape;5873;g3a223d00461_0_60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74" name="Google Shape;5874;g3a223d00461_0_60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75" name="Google Shape;5875;g3a223d00461_0_60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76" name="Google Shape;5876;g3a223d00461_0_60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77" name="Google Shape;5877;g3a223d00461_0_60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78" name="Google Shape;5878;g3a223d00461_0_60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79" name="Google Shape;5879;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80" name="Google Shape;5880;g3a223d00461_0_60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81" name="Google Shape;5881;g3a223d00461_0_60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82" name="Google Shape;5882;g3a223d00461_0_60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83" name="Google Shape;5883;g3a223d00461_0_60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84" name="Google Shape;5884;g3a223d00461_0_60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5885" name="Google Shape;5885;g3a223d00461_0_6018"/>
          <p:cNvSpPr/>
          <p:nvPr/>
        </p:nvSpPr>
        <p:spPr>
          <a:xfrm>
            <a:off x="-46625" y="4915226"/>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6" name="Google Shape;5886;g3a223d00461_0_6018"/>
          <p:cNvSpPr txBox="1"/>
          <p:nvPr/>
        </p:nvSpPr>
        <p:spPr>
          <a:xfrm>
            <a:off x="38825" y="398075"/>
            <a:ext cx="466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2300">
                <a:highlight>
                  <a:srgbClr val="B7DB20"/>
                </a:highlight>
                <a:latin typeface="Archivo ExtraBold"/>
                <a:ea typeface="Archivo ExtraBold"/>
                <a:cs typeface="Archivo ExtraBold"/>
                <a:sym typeface="Archivo ExtraBold"/>
              </a:rPr>
              <a:t>Condiciones didácticas</a:t>
            </a:r>
            <a:endParaRPr b="0" i="0" sz="23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887" name="Google Shape;5887;g3a223d00461_0_6018"/>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5888" name="Google Shape;5888;g3a223d00461_0_6018"/>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5889" name="Google Shape;5889;g3a223d00461_0_6018"/>
          <p:cNvSpPr txBox="1"/>
          <p:nvPr/>
        </p:nvSpPr>
        <p:spPr>
          <a:xfrm>
            <a:off x="4700050" y="1348230"/>
            <a:ext cx="3449700" cy="2339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424242"/>
              </a:buClr>
              <a:buSzPts val="1800"/>
              <a:buFont typeface="Archivo"/>
              <a:buChar char="-"/>
            </a:pPr>
            <a:r>
              <a:rPr b="1" lang="es" sz="1800">
                <a:solidFill>
                  <a:srgbClr val="424242"/>
                </a:solidFill>
                <a:latin typeface="Archivo"/>
                <a:ea typeface="Archivo"/>
                <a:cs typeface="Archivo"/>
                <a:sym typeface="Archivo"/>
              </a:rPr>
              <a:t>Comenzar con la lectura de un texto ya conocido.</a:t>
            </a:r>
            <a:endParaRPr b="1" sz="1800">
              <a:solidFill>
                <a:srgbClr val="424242"/>
              </a:solidFill>
              <a:latin typeface="Archivo"/>
              <a:ea typeface="Archivo"/>
              <a:cs typeface="Archivo"/>
              <a:sym typeface="Archivo"/>
            </a:endParaRPr>
          </a:p>
          <a:p>
            <a:pPr indent="-342900" lvl="0" marL="457200" marR="0" rtl="0" algn="l">
              <a:lnSpc>
                <a:spcPct val="100000"/>
              </a:lnSpc>
              <a:spcBef>
                <a:spcPts val="0"/>
              </a:spcBef>
              <a:spcAft>
                <a:spcPts val="0"/>
              </a:spcAft>
              <a:buClr>
                <a:srgbClr val="424242"/>
              </a:buClr>
              <a:buSzPts val="1800"/>
              <a:buFont typeface="Archivo"/>
              <a:buChar char="-"/>
            </a:pPr>
            <a:r>
              <a:rPr b="1" lang="es" sz="1800">
                <a:solidFill>
                  <a:srgbClr val="424242"/>
                </a:solidFill>
                <a:latin typeface="Archivo"/>
                <a:ea typeface="Archivo"/>
                <a:cs typeface="Archivo"/>
                <a:sym typeface="Archivo"/>
              </a:rPr>
              <a:t>Sesiones de lectura. </a:t>
            </a:r>
            <a:endParaRPr b="1" sz="1800">
              <a:solidFill>
                <a:srgbClr val="424242"/>
              </a:solidFill>
              <a:latin typeface="Archivo"/>
              <a:ea typeface="Archivo"/>
              <a:cs typeface="Archivo"/>
              <a:sym typeface="Archivo"/>
            </a:endParaRPr>
          </a:p>
          <a:p>
            <a:pPr indent="-342900" lvl="0" marL="457200" marR="0" rtl="0" algn="l">
              <a:lnSpc>
                <a:spcPct val="100000"/>
              </a:lnSpc>
              <a:spcBef>
                <a:spcPts val="0"/>
              </a:spcBef>
              <a:spcAft>
                <a:spcPts val="0"/>
              </a:spcAft>
              <a:buClr>
                <a:srgbClr val="424242"/>
              </a:buClr>
              <a:buSzPts val="1800"/>
              <a:buFont typeface="Archivo"/>
              <a:buChar char="-"/>
            </a:pPr>
            <a:r>
              <a:rPr b="1" lang="es" sz="1800">
                <a:solidFill>
                  <a:srgbClr val="424242"/>
                </a:solidFill>
                <a:latin typeface="Archivo"/>
                <a:ea typeface="Archivo"/>
                <a:cs typeface="Archivo"/>
                <a:sym typeface="Archivo"/>
              </a:rPr>
              <a:t>Intercambios orales</a:t>
            </a:r>
            <a:endParaRPr b="1" sz="1800">
              <a:solidFill>
                <a:srgbClr val="424242"/>
              </a:solidFill>
              <a:latin typeface="Archivo"/>
              <a:ea typeface="Archivo"/>
              <a:cs typeface="Archivo"/>
              <a:sym typeface="Archivo"/>
            </a:endParaRPr>
          </a:p>
          <a:p>
            <a:pPr indent="-342900" lvl="0" marL="457200" marR="0" rtl="0" algn="l">
              <a:lnSpc>
                <a:spcPct val="100000"/>
              </a:lnSpc>
              <a:spcBef>
                <a:spcPts val="0"/>
              </a:spcBef>
              <a:spcAft>
                <a:spcPts val="0"/>
              </a:spcAft>
              <a:buClr>
                <a:srgbClr val="424242"/>
              </a:buClr>
              <a:buSzPts val="1800"/>
              <a:buFont typeface="Archivo"/>
              <a:buChar char="-"/>
            </a:pPr>
            <a:r>
              <a:rPr b="1" lang="es" sz="1800">
                <a:solidFill>
                  <a:srgbClr val="424242"/>
                </a:solidFill>
                <a:latin typeface="Archivo"/>
                <a:ea typeface="Archivo"/>
                <a:cs typeface="Archivo"/>
                <a:sym typeface="Archivo"/>
              </a:rPr>
              <a:t>Completar cuadro  con información  sobre el talismán</a:t>
            </a:r>
            <a:endParaRPr b="1" sz="1800">
              <a:solidFill>
                <a:srgbClr val="424242"/>
              </a:solidFill>
              <a:latin typeface="Archivo"/>
              <a:ea typeface="Archivo"/>
              <a:cs typeface="Archivo"/>
              <a:sym typeface="Archivo"/>
            </a:endParaRPr>
          </a:p>
          <a:p>
            <a:pPr indent="0" lvl="0" marL="0" marR="0" rtl="0" algn="l">
              <a:lnSpc>
                <a:spcPct val="100000"/>
              </a:lnSpc>
              <a:spcBef>
                <a:spcPts val="0"/>
              </a:spcBef>
              <a:spcAft>
                <a:spcPts val="0"/>
              </a:spcAft>
              <a:buNone/>
            </a:pPr>
            <a:r>
              <a:t/>
            </a:r>
            <a:endParaRPr b="1">
              <a:solidFill>
                <a:srgbClr val="424242"/>
              </a:solidFill>
              <a:latin typeface="Archivo"/>
              <a:ea typeface="Archivo"/>
              <a:cs typeface="Archivo"/>
              <a:sym typeface="Archivo"/>
            </a:endParaRPr>
          </a:p>
        </p:txBody>
      </p:sp>
      <p:sp>
        <p:nvSpPr>
          <p:cNvPr id="5890" name="Google Shape;5890;g3a223d00461_0_6018"/>
          <p:cNvSpPr txBox="1"/>
          <p:nvPr/>
        </p:nvSpPr>
        <p:spPr>
          <a:xfrm>
            <a:off x="2427524" y="4148850"/>
            <a:ext cx="3449700" cy="3324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400"/>
              <a:buFont typeface="Arial"/>
              <a:buNone/>
            </a:pPr>
            <a:r>
              <a:rPr lang="es" sz="1200">
                <a:solidFill>
                  <a:schemeClr val="dk1"/>
                </a:solidFill>
              </a:rPr>
              <a:t>“La pata de mono” W.W Jacobs</a:t>
            </a:r>
            <a:endParaRPr sz="1200">
              <a:solidFill>
                <a:schemeClr val="dk1"/>
              </a:solidFill>
            </a:endParaRPr>
          </a:p>
        </p:txBody>
      </p:sp>
      <p:pic>
        <p:nvPicPr>
          <p:cNvPr id="5891" name="Google Shape;5891;g3a223d00461_0_6018" title="WhatsApp Image 2025-11-02 at 22.55.25.jpeg"/>
          <p:cNvPicPr preferRelativeResize="0"/>
          <p:nvPr/>
        </p:nvPicPr>
        <p:blipFill>
          <a:blip r:embed="rId4">
            <a:alphaModFix/>
          </a:blip>
          <a:stretch>
            <a:fillRect/>
          </a:stretch>
        </p:blipFill>
        <p:spPr>
          <a:xfrm>
            <a:off x="1095550" y="1055237"/>
            <a:ext cx="2427476" cy="3033026"/>
          </a:xfrm>
          <a:prstGeom prst="rect">
            <a:avLst/>
          </a:prstGeom>
          <a:solidFill>
            <a:srgbClr val="EEEEEE"/>
          </a:solidFill>
          <a:ln cap="flat" cmpd="sng" w="9525">
            <a:solidFill>
              <a:srgbClr val="595959"/>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pic>
        <p:nvPicPr>
          <p:cNvPr id="761" name="Google Shape;761;g36fc220c6c6_4_132"/>
          <p:cNvPicPr preferRelativeResize="0"/>
          <p:nvPr/>
        </p:nvPicPr>
        <p:blipFill rotWithShape="1">
          <a:blip r:embed="rId3">
            <a:alphaModFix/>
          </a:blip>
          <a:srcRect b="0" l="0" r="0" t="0"/>
          <a:stretch/>
        </p:blipFill>
        <p:spPr>
          <a:xfrm rot="9899998">
            <a:off x="7544963" y="3785254"/>
            <a:ext cx="2914400" cy="2450490"/>
          </a:xfrm>
          <a:prstGeom prst="rect">
            <a:avLst/>
          </a:prstGeom>
          <a:noFill/>
          <a:ln>
            <a:noFill/>
          </a:ln>
        </p:spPr>
      </p:pic>
      <p:sp>
        <p:nvSpPr>
          <p:cNvPr id="762" name="Google Shape;762;g36fc220c6c6_4_132"/>
          <p:cNvSpPr txBox="1"/>
          <p:nvPr/>
        </p:nvSpPr>
        <p:spPr>
          <a:xfrm>
            <a:off x="158425" y="842275"/>
            <a:ext cx="7726500" cy="4095300"/>
          </a:xfrm>
          <a:prstGeom prst="rect">
            <a:avLst/>
          </a:prstGeom>
          <a:noFill/>
          <a:ln cap="flat" cmpd="sng" w="38100">
            <a:solidFill>
              <a:srgbClr val="B7DB20"/>
            </a:solidFill>
            <a:prstDash val="dot"/>
            <a:round/>
            <a:headEnd len="sm" w="sm" type="none"/>
            <a:tailEnd len="sm" w="sm" type="none"/>
          </a:ln>
        </p:spPr>
        <p:txBody>
          <a:bodyPr anchorCtr="0" anchor="t" bIns="0" lIns="91425" spcFirstLastPara="1" rIns="91425" wrap="square" tIns="0">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a:t>
            </a:r>
            <a:r>
              <a:rPr b="1" i="0" lang="es" sz="1100" u="none" cap="none" strike="noStrike">
                <a:solidFill>
                  <a:schemeClr val="dk1"/>
                </a:solidFill>
                <a:highlight>
                  <a:schemeClr val="lt1"/>
                </a:highlight>
                <a:latin typeface="Archivo"/>
                <a:ea typeface="Archivo"/>
                <a:cs typeface="Archivo"/>
                <a:sym typeface="Archivo"/>
              </a:rPr>
              <a:t> un cuatrimestre</a:t>
            </a:r>
            <a:endParaRPr b="0" i="0" sz="11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1100"/>
              </a:spcBef>
              <a:spcAft>
                <a:spcPts val="0"/>
              </a:spcAft>
              <a:buClr>
                <a:srgbClr val="000000"/>
              </a:buClr>
              <a:buSzPts val="1300"/>
              <a:buFont typeface="Arial"/>
              <a:buNone/>
            </a:pPr>
            <a:r>
              <a:rPr b="0" i="0" lang="es" sz="1100" u="none" cap="none" strike="noStrike">
                <a:solidFill>
                  <a:schemeClr val="dk1"/>
                </a:solidFill>
                <a:latin typeface="Arial"/>
                <a:ea typeface="Arial"/>
                <a:cs typeface="Arial"/>
                <a:sym typeface="Arial"/>
                <a:extLst>
                  <a:ext uri="http://customooxmlschemas.google.com/">
                    <go:slidesCustomData xmlns:go="http://customooxmlschemas.google.com/" textRoundtripDataId="2"/>
                  </a:ext>
                </a:extLst>
              </a:rPr>
              <a:t>La información fue recuperada a partir de actividades de lectura con la novela “La dama de Blanco” de Berrantes. Hubo </a:t>
            </a:r>
            <a:r>
              <a:rPr b="0" i="0" lang="es" sz="1100" u="none" cap="none" strike="noStrike">
                <a:solidFill>
                  <a:schemeClr val="dk1"/>
                </a:solidFill>
                <a:latin typeface="Arial"/>
                <a:ea typeface="Arial"/>
                <a:cs typeface="Arial"/>
                <a:sym typeface="Arial"/>
                <a:extLst>
                  <a:ext uri="http://customooxmlschemas.google.com/">
                    <go:slidesCustomData xmlns:go="http://customooxmlschemas.google.com/" textRoundtripDataId="3"/>
                  </a:ext>
                </a:extLst>
              </a:rPr>
              <a:t>actividades</a:t>
            </a:r>
            <a:r>
              <a:rPr b="0" i="0" lang="es" sz="1100" u="none" cap="none" strike="noStrike">
                <a:solidFill>
                  <a:schemeClr val="dk1"/>
                </a:solidFill>
                <a:latin typeface="Arial"/>
                <a:ea typeface="Arial"/>
                <a:cs typeface="Arial"/>
                <a:sym typeface="Arial"/>
                <a:extLst>
                  <a:ext uri="http://customooxmlschemas.google.com/">
                    <go:slidesCustomData xmlns:go="http://customooxmlschemas.google.com/" textRoundtripDataId="4"/>
                  </a:ext>
                </a:extLst>
              </a:rPr>
              <a:t> de lectura individual y compartida, actividades escritas y orales (Cuestionarios, unir con flechas los hechos con los protagonistas, línea del tiempo de hechos importantes, etc).</a:t>
            </a:r>
            <a:r>
              <a:rPr b="0" i="0" lang="es" sz="1100" u="none" cap="none" strike="noStrike">
                <a:solidFill>
                  <a:schemeClr val="dk1"/>
                </a:solidFill>
                <a:latin typeface="Arial"/>
                <a:ea typeface="Arial"/>
                <a:cs typeface="Arial"/>
                <a:sym typeface="Arial"/>
              </a:rPr>
              <a:t> L</a:t>
            </a:r>
            <a:r>
              <a:rPr b="0" i="0" lang="es" sz="1100" u="none" cap="none" strike="noStrike">
                <a:solidFill>
                  <a:schemeClr val="dk1"/>
                </a:solidFill>
                <a:latin typeface="Arial"/>
                <a:ea typeface="Arial"/>
                <a:cs typeface="Arial"/>
                <a:sym typeface="Arial"/>
                <a:extLst>
                  <a:ext uri="http://customooxmlschemas.google.com/">
                    <go:slidesCustomData xmlns:go="http://customooxmlschemas.google.com/" textRoundtripDataId="5"/>
                  </a:ext>
                </a:extLst>
              </a:rPr>
              <a:t>os estudiantes de segundo año lograron localizar y jerarquizar información explícita en el texto en un 100%, pero les costó poder recuperar información implícita y realizar inferencias, alrededor del 50% presentaba esta dificultad</a:t>
            </a:r>
            <a:r>
              <a:rPr b="0" i="0" lang="es" sz="1100" u="none" cap="none" strike="noStrike">
                <a:solidFill>
                  <a:schemeClr val="dk1"/>
                </a:solidFill>
                <a:latin typeface="Arial"/>
                <a:ea typeface="Arial"/>
                <a:cs typeface="Arial"/>
                <a:sym typeface="Arial"/>
              </a:rPr>
              <a:t>.</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1" i="0" sz="1500" u="none" cap="none" strike="noStrike">
              <a:solidFill>
                <a:schemeClr val="dk1"/>
              </a:solidFill>
              <a:latin typeface="Arial"/>
              <a:ea typeface="Arial"/>
              <a:cs typeface="Arial"/>
              <a:sym typeface="Arial"/>
            </a:endParaRPr>
          </a:p>
          <a:p>
            <a:pPr indent="-298450" lvl="0" marL="457200" marR="0" rtl="0" algn="l">
              <a:lnSpc>
                <a:spcPct val="115000"/>
              </a:lnSpc>
              <a:spcBef>
                <a:spcPts val="1200"/>
              </a:spcBef>
              <a:spcAft>
                <a:spcPts val="0"/>
              </a:spcAft>
              <a:buClr>
                <a:srgbClr val="38761D"/>
              </a:buClr>
              <a:buSzPts val="1100"/>
              <a:buFont typeface="Arial"/>
              <a:buChar char="➔"/>
            </a:pPr>
            <a:r>
              <a:rPr b="0" i="0" lang="es" sz="1100" u="none" cap="none" strike="noStrike">
                <a:solidFill>
                  <a:srgbClr val="000000"/>
                </a:solidFill>
                <a:latin typeface="Arial"/>
                <a:ea typeface="Arial"/>
                <a:cs typeface="Arial"/>
                <a:sym typeface="Arial"/>
              </a:rPr>
              <a:t>Lograr autonomía en la lectura de textos literarios y no literarios.</a:t>
            </a:r>
            <a:endParaRPr b="0" i="0" sz="1100" u="none" cap="none" strike="noStrike">
              <a:solidFill>
                <a:srgbClr val="000000"/>
              </a:solidFill>
              <a:latin typeface="Arial"/>
              <a:ea typeface="Arial"/>
              <a:cs typeface="Arial"/>
              <a:sym typeface="Arial"/>
            </a:endParaRPr>
          </a:p>
          <a:p>
            <a:pPr indent="-298450" lvl="0" marL="457200" marR="0" rtl="0" algn="l">
              <a:lnSpc>
                <a:spcPct val="115000"/>
              </a:lnSpc>
              <a:spcBef>
                <a:spcPts val="1000"/>
              </a:spcBef>
              <a:spcAft>
                <a:spcPts val="0"/>
              </a:spcAft>
              <a:buClr>
                <a:srgbClr val="38761D"/>
              </a:buClr>
              <a:buSzPts val="1100"/>
              <a:buFont typeface="Arial"/>
              <a:buChar char="➔"/>
            </a:pPr>
            <a:r>
              <a:rPr b="0" i="0" lang="es" sz="1100" u="none" cap="none" strike="noStrike">
                <a:solidFill>
                  <a:srgbClr val="000000"/>
                </a:solidFill>
                <a:latin typeface="Arial"/>
                <a:ea typeface="Arial"/>
                <a:cs typeface="Arial"/>
                <a:sym typeface="Arial"/>
              </a:rPr>
              <a:t>Localizar  información implícita con un propósito.</a:t>
            </a:r>
            <a:endParaRPr b="0" i="0" sz="1100" u="none" cap="none" strike="noStrike">
              <a:solidFill>
                <a:srgbClr val="000000"/>
              </a:solidFill>
              <a:latin typeface="Arial"/>
              <a:ea typeface="Arial"/>
              <a:cs typeface="Arial"/>
              <a:sym typeface="Arial"/>
            </a:endParaRPr>
          </a:p>
          <a:p>
            <a:pPr indent="-298450" lvl="0" marL="457200" marR="0" rtl="0" algn="l">
              <a:lnSpc>
                <a:spcPct val="115000"/>
              </a:lnSpc>
              <a:spcBef>
                <a:spcPts val="1000"/>
              </a:spcBef>
              <a:spcAft>
                <a:spcPts val="0"/>
              </a:spcAft>
              <a:buClr>
                <a:srgbClr val="38761D"/>
              </a:buClr>
              <a:buSzPts val="1100"/>
              <a:buFont typeface="Arial"/>
              <a:buChar char="➔"/>
            </a:pPr>
            <a:r>
              <a:rPr b="0" i="0" lang="es" sz="1100" u="none" cap="none" strike="noStrike">
                <a:solidFill>
                  <a:srgbClr val="000000"/>
                </a:solidFill>
                <a:latin typeface="Arial"/>
                <a:ea typeface="Arial"/>
                <a:cs typeface="Arial"/>
                <a:sym typeface="Arial"/>
              </a:rPr>
              <a:t>Elaborar apuntes propios de forma autónoma.</a:t>
            </a:r>
            <a:endParaRPr b="0" i="0" sz="1100" u="none" cap="none" strike="noStrike">
              <a:solidFill>
                <a:srgbClr val="000000"/>
              </a:solidFill>
              <a:latin typeface="Arial"/>
              <a:ea typeface="Arial"/>
              <a:cs typeface="Arial"/>
              <a:sym typeface="Arial"/>
            </a:endParaRPr>
          </a:p>
          <a:p>
            <a:pPr indent="-298450" lvl="0" marL="457200" marR="0" rtl="0" algn="just">
              <a:lnSpc>
                <a:spcPct val="115000"/>
              </a:lnSpc>
              <a:spcBef>
                <a:spcPts val="1200"/>
              </a:spcBef>
              <a:spcAft>
                <a:spcPts val="1000"/>
              </a:spcAft>
              <a:buClr>
                <a:srgbClr val="38761D"/>
              </a:buClr>
              <a:buSzPts val="1100"/>
              <a:buFont typeface="Archivo"/>
              <a:buChar char="➔"/>
            </a:pPr>
            <a:r>
              <a:rPr b="1" i="0" lang="es" sz="1100" u="none" cap="none" strike="noStrike">
                <a:solidFill>
                  <a:schemeClr val="dk1"/>
                </a:solidFill>
                <a:latin typeface="Archivo"/>
                <a:ea typeface="Archivo"/>
                <a:cs typeface="Archivo"/>
                <a:sym typeface="Archivo"/>
              </a:rPr>
              <a:t>La secuencia que se presenta a continuación estuvo pensada para trabajar la lectura de forma autónoma, haciendo foco en los desempeños que presentaron mayor dificultad. Se centró en  la novela  “La tierra de las papas”. Se leyeron textos no literarios sobre las cholitas para profundizar en la lectura literaria y luego realizar una infografía. Hacia el final de la secuencia se sumaron actividades de escritura.</a:t>
            </a:r>
            <a:endParaRPr b="1" i="0" sz="1100" u="none" cap="none" strike="noStrike">
              <a:solidFill>
                <a:schemeClr val="dk1"/>
              </a:solidFill>
              <a:latin typeface="Archivo"/>
              <a:ea typeface="Archivo"/>
              <a:cs typeface="Archivo"/>
              <a:sym typeface="Archivo"/>
            </a:endParaRPr>
          </a:p>
        </p:txBody>
      </p:sp>
      <p:grpSp>
        <p:nvGrpSpPr>
          <p:cNvPr id="763" name="Google Shape;763;g36fc220c6c6_4_132"/>
          <p:cNvGrpSpPr/>
          <p:nvPr/>
        </p:nvGrpSpPr>
        <p:grpSpPr>
          <a:xfrm>
            <a:off x="158423" y="1255408"/>
            <a:ext cx="119674" cy="125925"/>
            <a:chOff x="853100" y="2420550"/>
            <a:chExt cx="69000" cy="72600"/>
          </a:xfrm>
        </p:grpSpPr>
        <p:cxnSp>
          <p:nvCxnSpPr>
            <p:cNvPr id="764" name="Google Shape;764;g36fc220c6c6_4_13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65" name="Google Shape;765;g36fc220c6c6_4_13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766" name="Google Shape;766;g36fc220c6c6_4_132"/>
          <p:cNvPicPr preferRelativeResize="0"/>
          <p:nvPr/>
        </p:nvPicPr>
        <p:blipFill rotWithShape="1">
          <a:blip r:embed="rId4">
            <a:alphaModFix/>
          </a:blip>
          <a:srcRect b="0" l="0" r="0" t="0"/>
          <a:stretch/>
        </p:blipFill>
        <p:spPr>
          <a:xfrm>
            <a:off x="7567700" y="150725"/>
            <a:ext cx="1460676" cy="206450"/>
          </a:xfrm>
          <a:prstGeom prst="rect">
            <a:avLst/>
          </a:prstGeom>
          <a:noFill/>
          <a:ln>
            <a:noFill/>
          </a:ln>
        </p:spPr>
      </p:pic>
      <p:grpSp>
        <p:nvGrpSpPr>
          <p:cNvPr id="767" name="Google Shape;767;g36fc220c6c6_4_132"/>
          <p:cNvGrpSpPr/>
          <p:nvPr/>
        </p:nvGrpSpPr>
        <p:grpSpPr>
          <a:xfrm>
            <a:off x="158418" y="2852623"/>
            <a:ext cx="119674" cy="125925"/>
            <a:chOff x="853100" y="2420550"/>
            <a:chExt cx="69000" cy="72600"/>
          </a:xfrm>
        </p:grpSpPr>
        <p:cxnSp>
          <p:nvCxnSpPr>
            <p:cNvPr id="768" name="Google Shape;768;g36fc220c6c6_4_13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69" name="Google Shape;769;g36fc220c6c6_4_13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770" name="Google Shape;770;g36fc220c6c6_4_132"/>
          <p:cNvSpPr txBox="1"/>
          <p:nvPr/>
        </p:nvSpPr>
        <p:spPr>
          <a:xfrm>
            <a:off x="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5" name="Shape 5895"/>
        <p:cNvGrpSpPr/>
        <p:nvPr/>
      </p:nvGrpSpPr>
      <p:grpSpPr>
        <a:xfrm>
          <a:off x="0" y="0"/>
          <a:ext cx="0" cy="0"/>
          <a:chOff x="0" y="0"/>
          <a:chExt cx="0" cy="0"/>
        </a:xfrm>
      </p:grpSpPr>
      <p:grpSp>
        <p:nvGrpSpPr>
          <p:cNvPr id="5896" name="Google Shape;5896;g3a223d00461_0_6095"/>
          <p:cNvGrpSpPr/>
          <p:nvPr/>
        </p:nvGrpSpPr>
        <p:grpSpPr>
          <a:xfrm rot="5400000">
            <a:off x="4746823" y="1034148"/>
            <a:ext cx="3189350" cy="1336365"/>
            <a:chOff x="5974609" y="421177"/>
            <a:chExt cx="3189350" cy="1336365"/>
          </a:xfrm>
        </p:grpSpPr>
        <p:grpSp>
          <p:nvGrpSpPr>
            <p:cNvPr id="5897" name="Google Shape;5897;g3a223d00461_0_6095"/>
            <p:cNvGrpSpPr/>
            <p:nvPr/>
          </p:nvGrpSpPr>
          <p:grpSpPr>
            <a:xfrm rot="5400000">
              <a:off x="7873551" y="-202767"/>
              <a:ext cx="666463" cy="1914351"/>
              <a:chOff x="2405075" y="2171775"/>
              <a:chExt cx="633400" cy="1900100"/>
            </a:xfrm>
          </p:grpSpPr>
          <p:cxnSp>
            <p:nvCxnSpPr>
              <p:cNvPr id="5898" name="Google Shape;5898;g3a223d00461_0_60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99" name="Google Shape;5899;g3a223d00461_0_60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00" name="Google Shape;5900;g3a223d00461_0_60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01" name="Google Shape;5901;g3a223d00461_0_60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02" name="Google Shape;5902;g3a223d00461_0_60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03" name="Google Shape;5903;g3a223d00461_0_60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04" name="Google Shape;5904;g3a223d00461_0_60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05" name="Google Shape;5905;g3a223d00461_0_60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06" name="Google Shape;5906;g3a223d00461_0_60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07" name="Google Shape;5907;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08" name="Google Shape;5908;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09" name="Google Shape;5909;g3a223d00461_0_60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10" name="Google Shape;5910;g3a223d00461_0_60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11" name="Google Shape;5911;g3a223d00461_0_60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12" name="Google Shape;5912;g3a223d00461_0_60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913" name="Google Shape;5913;g3a223d00461_0_6095"/>
            <p:cNvGrpSpPr/>
            <p:nvPr/>
          </p:nvGrpSpPr>
          <p:grpSpPr>
            <a:xfrm rot="5400000">
              <a:off x="7873551" y="467135"/>
              <a:ext cx="666463" cy="1914351"/>
              <a:chOff x="2405075" y="2171775"/>
              <a:chExt cx="633400" cy="1900100"/>
            </a:xfrm>
          </p:grpSpPr>
          <p:cxnSp>
            <p:nvCxnSpPr>
              <p:cNvPr id="5914" name="Google Shape;5914;g3a223d00461_0_60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5" name="Google Shape;5915;g3a223d00461_0_60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6" name="Google Shape;5916;g3a223d00461_0_60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7" name="Google Shape;5917;g3a223d00461_0_60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8" name="Google Shape;5918;g3a223d00461_0_60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9" name="Google Shape;5919;g3a223d00461_0_60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0" name="Google Shape;5920;g3a223d00461_0_60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21" name="Google Shape;5921;g3a223d00461_0_60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22" name="Google Shape;5922;g3a223d00461_0_60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3" name="Google Shape;5923;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4" name="Google Shape;5924;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5" name="Google Shape;5925;g3a223d00461_0_60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26" name="Google Shape;5926;g3a223d00461_0_60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27" name="Google Shape;5927;g3a223d00461_0_60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8" name="Google Shape;5928;g3a223d00461_0_60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929" name="Google Shape;5929;g3a223d00461_0_6095"/>
            <p:cNvGrpSpPr/>
            <p:nvPr/>
          </p:nvGrpSpPr>
          <p:grpSpPr>
            <a:xfrm rot="5400000">
              <a:off x="6598552" y="-202767"/>
              <a:ext cx="666463" cy="1914351"/>
              <a:chOff x="2405075" y="2171775"/>
              <a:chExt cx="633400" cy="1900100"/>
            </a:xfrm>
          </p:grpSpPr>
          <p:cxnSp>
            <p:nvCxnSpPr>
              <p:cNvPr id="5930" name="Google Shape;5930;g3a223d00461_0_60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31" name="Google Shape;5931;g3a223d00461_0_60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32" name="Google Shape;5932;g3a223d00461_0_60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33" name="Google Shape;5933;g3a223d00461_0_60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34" name="Google Shape;5934;g3a223d00461_0_60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35" name="Google Shape;5935;g3a223d00461_0_60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36" name="Google Shape;5936;g3a223d00461_0_60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37" name="Google Shape;5937;g3a223d00461_0_60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38" name="Google Shape;5938;g3a223d00461_0_60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39" name="Google Shape;5939;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40" name="Google Shape;5940;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41" name="Google Shape;5941;g3a223d00461_0_60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42" name="Google Shape;5942;g3a223d00461_0_60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43" name="Google Shape;5943;g3a223d00461_0_60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44" name="Google Shape;5944;g3a223d00461_0_60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945" name="Google Shape;5945;g3a223d00461_0_6095"/>
            <p:cNvGrpSpPr/>
            <p:nvPr/>
          </p:nvGrpSpPr>
          <p:grpSpPr>
            <a:xfrm rot="5400000">
              <a:off x="6598552" y="467135"/>
              <a:ext cx="666463" cy="1914351"/>
              <a:chOff x="2405075" y="2171775"/>
              <a:chExt cx="633400" cy="1900100"/>
            </a:xfrm>
          </p:grpSpPr>
          <p:cxnSp>
            <p:nvCxnSpPr>
              <p:cNvPr id="5946" name="Google Shape;5946;g3a223d00461_0_609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47" name="Google Shape;5947;g3a223d00461_0_609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48" name="Google Shape;5948;g3a223d00461_0_609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49" name="Google Shape;5949;g3a223d00461_0_609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50" name="Google Shape;5950;g3a223d00461_0_609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51" name="Google Shape;5951;g3a223d00461_0_609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52" name="Google Shape;5952;g3a223d00461_0_609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53" name="Google Shape;5953;g3a223d00461_0_609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54" name="Google Shape;5954;g3a223d00461_0_609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55" name="Google Shape;5955;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56" name="Google Shape;5956;g3a223d00461_0_609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57" name="Google Shape;5957;g3a223d00461_0_609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58" name="Google Shape;5958;g3a223d00461_0_609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59" name="Google Shape;5959;g3a223d00461_0_609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60" name="Google Shape;5960;g3a223d00461_0_609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5961" name="Google Shape;5961;g3a223d00461_0_609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5962" name="Google Shape;5962;g3a223d00461_0_6095"/>
          <p:cNvSpPr txBox="1"/>
          <p:nvPr/>
        </p:nvSpPr>
        <p:spPr>
          <a:xfrm>
            <a:off x="479625" y="1625275"/>
            <a:ext cx="5799300" cy="102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s" sz="1800">
                <a:solidFill>
                  <a:schemeClr val="dk1"/>
                </a:solidFill>
              </a:rPr>
              <a:t>“EL pez de oro” de Aleksandr Nikolaievich Afanasiev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800">
                <a:solidFill>
                  <a:schemeClr val="dk1"/>
                </a:solidFill>
              </a:rPr>
              <a:t> “Los deseos ridículos” de Charles Perrault.</a:t>
            </a:r>
            <a:endParaRPr sz="1800">
              <a:solidFill>
                <a:schemeClr val="dk1"/>
              </a:solidFill>
            </a:endParaRPr>
          </a:p>
          <a:p>
            <a:pPr indent="0" lvl="0" marL="0" marR="0" rtl="0" algn="just">
              <a:lnSpc>
                <a:spcPct val="100000"/>
              </a:lnSpc>
              <a:spcBef>
                <a:spcPts val="0"/>
              </a:spcBef>
              <a:spcAft>
                <a:spcPts val="0"/>
              </a:spcAft>
              <a:buClr>
                <a:srgbClr val="000000"/>
              </a:buClr>
              <a:buSzPts val="1300"/>
              <a:buFont typeface="Arial"/>
              <a:buNone/>
            </a:pPr>
            <a:r>
              <a:t/>
            </a:r>
            <a:endParaRPr sz="1300">
              <a:latin typeface="Archivo Light"/>
              <a:ea typeface="Archivo Light"/>
              <a:cs typeface="Archivo Light"/>
              <a:sym typeface="Archivo Light"/>
            </a:endParaRPr>
          </a:p>
        </p:txBody>
      </p:sp>
      <p:pic>
        <p:nvPicPr>
          <p:cNvPr id="5963" name="Google Shape;5963;g3a223d00461_0_6095"/>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5964" name="Google Shape;5964;g3a223d00461_0_6095"/>
          <p:cNvGrpSpPr/>
          <p:nvPr/>
        </p:nvGrpSpPr>
        <p:grpSpPr>
          <a:xfrm>
            <a:off x="240278" y="2834530"/>
            <a:ext cx="119674" cy="125925"/>
            <a:chOff x="853100" y="2420550"/>
            <a:chExt cx="69000" cy="72600"/>
          </a:xfrm>
        </p:grpSpPr>
        <p:cxnSp>
          <p:nvCxnSpPr>
            <p:cNvPr id="5965" name="Google Shape;5965;g3a223d00461_0_609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966" name="Google Shape;5966;g3a223d00461_0_609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5967" name="Google Shape;5967;g3a223d00461_0_6095"/>
          <p:cNvGrpSpPr/>
          <p:nvPr/>
        </p:nvGrpSpPr>
        <p:grpSpPr>
          <a:xfrm>
            <a:off x="240278" y="1889155"/>
            <a:ext cx="119674" cy="125925"/>
            <a:chOff x="853100" y="2420550"/>
            <a:chExt cx="69000" cy="72600"/>
          </a:xfrm>
        </p:grpSpPr>
        <p:cxnSp>
          <p:nvCxnSpPr>
            <p:cNvPr id="5968" name="Google Shape;5968;g3a223d00461_0_609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969" name="Google Shape;5969;g3a223d00461_0_609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5970" name="Google Shape;5970;g3a223d00461_0_6095"/>
          <p:cNvSpPr txBox="1"/>
          <p:nvPr/>
        </p:nvSpPr>
        <p:spPr>
          <a:xfrm>
            <a:off x="646425" y="50502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Lectura de otros cuentos con deseos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971" name="Google Shape;5971;g3a223d00461_0_6095"/>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
        <p:nvSpPr>
          <p:cNvPr id="5972" name="Google Shape;5972;g3a223d00461_0_6095"/>
          <p:cNvSpPr txBox="1"/>
          <p:nvPr/>
        </p:nvSpPr>
        <p:spPr>
          <a:xfrm>
            <a:off x="906775" y="2571750"/>
            <a:ext cx="4582500" cy="20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rPr>
              <a:t>Registrar en un cuadro, similitudes y diferencias entre las tres historias: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Descripción de los personajes</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¿Qué deseos se piden?</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¿Cómo se cumplen?</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¿Cómo termina la historia</a:t>
            </a:r>
            <a:r>
              <a:rPr lang="es" sz="1800">
                <a:solidFill>
                  <a:schemeClr val="dk1"/>
                </a:solidFill>
                <a:extLst>
                  <a:ext uri="http://customooxmlschemas.google.com/">
                    <go:slidesCustomData xmlns:go="http://customooxmlschemas.google.com/" textRoundtripDataId="49"/>
                  </a:ext>
                </a:extLst>
              </a:rPr>
              <a:t>?</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5973" name="Google Shape;5973;g3a223d00461_0_6095" title="WhatsApp Image 2025-11-02 at 23.20.37.jpeg"/>
          <p:cNvPicPr preferRelativeResize="0"/>
          <p:nvPr/>
        </p:nvPicPr>
        <p:blipFill>
          <a:blip r:embed="rId6">
            <a:alphaModFix/>
          </a:blip>
          <a:stretch>
            <a:fillRect/>
          </a:stretch>
        </p:blipFill>
        <p:spPr>
          <a:xfrm>
            <a:off x="6036110" y="882092"/>
            <a:ext cx="3079940" cy="3932701"/>
          </a:xfrm>
          <a:prstGeom prst="rect">
            <a:avLst/>
          </a:prstGeom>
          <a:solidFill>
            <a:schemeClr val="lt2"/>
          </a:solidFill>
          <a:ln cap="flat" cmpd="sng" w="9525">
            <a:solidFill>
              <a:schemeClr val="dk2"/>
            </a:solidFill>
            <a:prstDash val="solid"/>
            <a:round/>
            <a:headEnd len="sm" w="sm" type="none"/>
            <a:tailEnd len="sm" w="sm" type="none"/>
          </a:ln>
        </p:spPr>
      </p:pic>
      <p:sp>
        <p:nvSpPr>
          <p:cNvPr id="5974" name="Google Shape;5974;g3a223d00461_0_6095"/>
          <p:cNvSpPr/>
          <p:nvPr/>
        </p:nvSpPr>
        <p:spPr>
          <a:xfrm>
            <a:off x="-46625" y="4927802"/>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78" name="Shape 5978"/>
        <p:cNvGrpSpPr/>
        <p:nvPr/>
      </p:nvGrpSpPr>
      <p:grpSpPr>
        <a:xfrm>
          <a:off x="0" y="0"/>
          <a:ext cx="0" cy="0"/>
          <a:chOff x="0" y="0"/>
          <a:chExt cx="0" cy="0"/>
        </a:xfrm>
      </p:grpSpPr>
      <p:pic>
        <p:nvPicPr>
          <p:cNvPr id="5979" name="Google Shape;5979;g3a223d00461_0_6177"/>
          <p:cNvPicPr preferRelativeResize="0"/>
          <p:nvPr/>
        </p:nvPicPr>
        <p:blipFill rotWithShape="1">
          <a:blip r:embed="rId3">
            <a:alphaModFix/>
          </a:blip>
          <a:srcRect b="0" l="0" r="0" t="0"/>
          <a:stretch/>
        </p:blipFill>
        <p:spPr>
          <a:xfrm rot="9900001">
            <a:off x="6717777" y="3257113"/>
            <a:ext cx="3672048" cy="3087523"/>
          </a:xfrm>
          <a:prstGeom prst="rect">
            <a:avLst/>
          </a:prstGeom>
          <a:noFill/>
          <a:ln>
            <a:noFill/>
          </a:ln>
        </p:spPr>
      </p:pic>
      <p:sp>
        <p:nvSpPr>
          <p:cNvPr id="5980" name="Google Shape;5980;g3a223d00461_0_6177"/>
          <p:cNvSpPr txBox="1"/>
          <p:nvPr/>
        </p:nvSpPr>
        <p:spPr>
          <a:xfrm>
            <a:off x="646425" y="505025"/>
            <a:ext cx="4673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Lectura de otros cuentos con deseos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981" name="Google Shape;5981;g3a223d00461_0_6177" title="WhatsApp Image 2025-11-02 at 23.20.37.jpeg"/>
          <p:cNvPicPr preferRelativeResize="0"/>
          <p:nvPr/>
        </p:nvPicPr>
        <p:blipFill rotWithShape="1">
          <a:blip r:embed="rId4">
            <a:alphaModFix/>
          </a:blip>
          <a:srcRect b="0" l="4494" r="12428" t="59953"/>
          <a:stretch/>
        </p:blipFill>
        <p:spPr>
          <a:xfrm>
            <a:off x="4678200" y="1422550"/>
            <a:ext cx="4288600" cy="2639425"/>
          </a:xfrm>
          <a:prstGeom prst="rect">
            <a:avLst/>
          </a:prstGeom>
          <a:solidFill>
            <a:schemeClr val="lt2"/>
          </a:solidFill>
          <a:ln cap="flat" cmpd="sng" w="9525">
            <a:solidFill>
              <a:schemeClr val="dk2"/>
            </a:solidFill>
            <a:prstDash val="solid"/>
            <a:round/>
            <a:headEnd len="sm" w="sm" type="none"/>
            <a:tailEnd len="sm" w="sm" type="none"/>
          </a:ln>
        </p:spPr>
      </p:pic>
      <p:pic>
        <p:nvPicPr>
          <p:cNvPr id="5982" name="Google Shape;5982;g3a223d00461_0_6177" title="WhatsApp Image 2025-11-02 at 23.20.37.jpeg"/>
          <p:cNvPicPr preferRelativeResize="0"/>
          <p:nvPr/>
        </p:nvPicPr>
        <p:blipFill rotWithShape="1">
          <a:blip r:embed="rId5">
            <a:alphaModFix/>
          </a:blip>
          <a:srcRect b="40405" l="5573" r="6937" t="6218"/>
          <a:stretch/>
        </p:blipFill>
        <p:spPr>
          <a:xfrm>
            <a:off x="152225" y="1245025"/>
            <a:ext cx="4346051" cy="3385799"/>
          </a:xfrm>
          <a:prstGeom prst="rect">
            <a:avLst/>
          </a:prstGeom>
          <a:solidFill>
            <a:schemeClr val="lt2"/>
          </a:solidFill>
          <a:ln cap="flat" cmpd="sng" w="9525">
            <a:solidFill>
              <a:schemeClr val="dk2"/>
            </a:solidFill>
            <a:prstDash val="solid"/>
            <a:round/>
            <a:headEnd len="sm" w="sm" type="none"/>
            <a:tailEnd len="sm" w="sm" type="none"/>
          </a:ln>
        </p:spPr>
      </p:pic>
      <p:sp>
        <p:nvSpPr>
          <p:cNvPr id="5983" name="Google Shape;5983;g3a223d00461_0_617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87" name="Shape 5987"/>
        <p:cNvGrpSpPr/>
        <p:nvPr/>
      </p:nvGrpSpPr>
      <p:grpSpPr>
        <a:xfrm>
          <a:off x="0" y="0"/>
          <a:ext cx="0" cy="0"/>
          <a:chOff x="0" y="0"/>
          <a:chExt cx="0" cy="0"/>
        </a:xfrm>
      </p:grpSpPr>
      <p:pic>
        <p:nvPicPr>
          <p:cNvPr id="5988" name="Google Shape;5988;g3a223d00461_0_6185"/>
          <p:cNvPicPr preferRelativeResize="0"/>
          <p:nvPr/>
        </p:nvPicPr>
        <p:blipFill rotWithShape="1">
          <a:blip r:embed="rId3">
            <a:alphaModFix/>
          </a:blip>
          <a:srcRect b="0" l="0" r="0" t="0"/>
          <a:stretch/>
        </p:blipFill>
        <p:spPr>
          <a:xfrm>
            <a:off x="0" y="1062000"/>
            <a:ext cx="1261814" cy="311763"/>
          </a:xfrm>
          <a:prstGeom prst="rect">
            <a:avLst/>
          </a:prstGeom>
          <a:noFill/>
          <a:ln>
            <a:noFill/>
          </a:ln>
        </p:spPr>
      </p:pic>
      <p:sp>
        <p:nvSpPr>
          <p:cNvPr id="5989" name="Google Shape;5989;g3a223d00461_0_6185"/>
          <p:cNvSpPr txBox="1"/>
          <p:nvPr/>
        </p:nvSpPr>
        <p:spPr>
          <a:xfrm>
            <a:off x="836025" y="1432095"/>
            <a:ext cx="6334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 sz="1800">
                <a:solidFill>
                  <a:schemeClr val="dk2"/>
                </a:solidFill>
              </a:rPr>
              <a:t>Estas son algunas conclusiones y reflexiones orales que registramos en un pequeño texto en la carpeta.</a:t>
            </a:r>
            <a:endParaRPr b="0" i="0" sz="1300" u="none" cap="none" strike="noStrike">
              <a:solidFill>
                <a:srgbClr val="000000"/>
              </a:solidFill>
              <a:latin typeface="Archivo Light"/>
              <a:ea typeface="Archivo Light"/>
              <a:cs typeface="Archivo Light"/>
              <a:sym typeface="Archivo Light"/>
            </a:endParaRPr>
          </a:p>
        </p:txBody>
      </p:sp>
      <p:grpSp>
        <p:nvGrpSpPr>
          <p:cNvPr id="5990" name="Google Shape;5990;g3a223d00461_0_6185"/>
          <p:cNvGrpSpPr/>
          <p:nvPr/>
        </p:nvGrpSpPr>
        <p:grpSpPr>
          <a:xfrm>
            <a:off x="646428" y="1564924"/>
            <a:ext cx="119674" cy="125925"/>
            <a:chOff x="853100" y="2420550"/>
            <a:chExt cx="69000" cy="72600"/>
          </a:xfrm>
        </p:grpSpPr>
        <p:cxnSp>
          <p:nvCxnSpPr>
            <p:cNvPr id="5991" name="Google Shape;5991;g3a223d00461_0_618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992" name="Google Shape;5992;g3a223d00461_0_618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5993" name="Google Shape;5993;g3a223d00461_0_6185"/>
          <p:cNvGrpSpPr/>
          <p:nvPr/>
        </p:nvGrpSpPr>
        <p:grpSpPr>
          <a:xfrm>
            <a:off x="1495728" y="2899587"/>
            <a:ext cx="119674" cy="125925"/>
            <a:chOff x="853100" y="2420550"/>
            <a:chExt cx="69000" cy="72600"/>
          </a:xfrm>
        </p:grpSpPr>
        <p:cxnSp>
          <p:nvCxnSpPr>
            <p:cNvPr id="5994" name="Google Shape;5994;g3a223d00461_0_618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995" name="Google Shape;5995;g3a223d00461_0_618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5996" name="Google Shape;5996;g3a223d00461_0_6185"/>
          <p:cNvGrpSpPr/>
          <p:nvPr/>
        </p:nvGrpSpPr>
        <p:grpSpPr>
          <a:xfrm>
            <a:off x="1495728" y="3428237"/>
            <a:ext cx="119674" cy="125925"/>
            <a:chOff x="853100" y="2420550"/>
            <a:chExt cx="69000" cy="72600"/>
          </a:xfrm>
        </p:grpSpPr>
        <p:cxnSp>
          <p:nvCxnSpPr>
            <p:cNvPr id="5997" name="Google Shape;5997;g3a223d00461_0_618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998" name="Google Shape;5998;g3a223d00461_0_618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5999" name="Google Shape;5999;g3a223d00461_0_6185"/>
          <p:cNvSpPr txBox="1"/>
          <p:nvPr/>
        </p:nvSpPr>
        <p:spPr>
          <a:xfrm>
            <a:off x="646425" y="263225"/>
            <a:ext cx="4824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Nunito ExtraBold"/>
                <a:ea typeface="Nunito ExtraBold"/>
                <a:cs typeface="Nunito ExtraBold"/>
                <a:sym typeface="Nunito ExtraBold"/>
              </a:rPr>
              <a:t>Reflexiones y conclusiones  de los y las estudiantes sobre las historias </a:t>
            </a:r>
            <a:endParaRPr b="0" i="0" sz="21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000" name="Google Shape;6000;g3a223d00461_0_618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01" name="Google Shape;6001;g3a223d00461_0_6185"/>
          <p:cNvGrpSpPr/>
          <p:nvPr/>
        </p:nvGrpSpPr>
        <p:grpSpPr>
          <a:xfrm>
            <a:off x="-302993" y="4317805"/>
            <a:ext cx="2799007" cy="584818"/>
            <a:chOff x="-302993" y="4101830"/>
            <a:chExt cx="2799007" cy="584818"/>
          </a:xfrm>
        </p:grpSpPr>
        <p:grpSp>
          <p:nvGrpSpPr>
            <p:cNvPr id="6002" name="Google Shape;6002;g3a223d00461_0_6185"/>
            <p:cNvGrpSpPr/>
            <p:nvPr/>
          </p:nvGrpSpPr>
          <p:grpSpPr>
            <a:xfrm rot="5400000">
              <a:off x="1363571" y="3554205"/>
              <a:ext cx="584818" cy="1680068"/>
              <a:chOff x="2405075" y="2171775"/>
              <a:chExt cx="633400" cy="1900100"/>
            </a:xfrm>
          </p:grpSpPr>
          <p:cxnSp>
            <p:nvCxnSpPr>
              <p:cNvPr id="6003" name="Google Shape;6003;g3a223d00461_0_618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4" name="Google Shape;6004;g3a223d00461_0_618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5" name="Google Shape;6005;g3a223d00461_0_618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6" name="Google Shape;6006;g3a223d00461_0_618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7" name="Google Shape;6007;g3a223d00461_0_618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8" name="Google Shape;6008;g3a223d00461_0_618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09" name="Google Shape;6009;g3a223d00461_0_618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10" name="Google Shape;6010;g3a223d00461_0_618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11" name="Google Shape;6011;g3a223d00461_0_618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12" name="Google Shape;6012;g3a223d00461_0_61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13" name="Google Shape;6013;g3a223d00461_0_61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14" name="Google Shape;6014;g3a223d00461_0_618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15" name="Google Shape;6015;g3a223d00461_0_618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16" name="Google Shape;6016;g3a223d00461_0_618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17" name="Google Shape;6017;g3a223d00461_0_618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018" name="Google Shape;6018;g3a223d00461_0_6185"/>
            <p:cNvGrpSpPr/>
            <p:nvPr/>
          </p:nvGrpSpPr>
          <p:grpSpPr>
            <a:xfrm rot="5400000">
              <a:off x="244632" y="3554205"/>
              <a:ext cx="584818" cy="1680068"/>
              <a:chOff x="2405075" y="2171775"/>
              <a:chExt cx="633400" cy="1900100"/>
            </a:xfrm>
          </p:grpSpPr>
          <p:cxnSp>
            <p:nvCxnSpPr>
              <p:cNvPr id="6019" name="Google Shape;6019;g3a223d00461_0_618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0" name="Google Shape;6020;g3a223d00461_0_618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1" name="Google Shape;6021;g3a223d00461_0_618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2" name="Google Shape;6022;g3a223d00461_0_618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3" name="Google Shape;6023;g3a223d00461_0_618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4" name="Google Shape;6024;g3a223d00461_0_618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25" name="Google Shape;6025;g3a223d00461_0_618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26" name="Google Shape;6026;g3a223d00461_0_618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27" name="Google Shape;6027;g3a223d00461_0_618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28" name="Google Shape;6028;g3a223d00461_0_61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29" name="Google Shape;6029;g3a223d00461_0_61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30" name="Google Shape;6030;g3a223d00461_0_618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31" name="Google Shape;6031;g3a223d00461_0_618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32" name="Google Shape;6032;g3a223d00461_0_618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33" name="Google Shape;6033;g3a223d00461_0_618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6034" name="Google Shape;6034;g3a223d00461_0_6185"/>
          <p:cNvPicPr preferRelativeResize="0"/>
          <p:nvPr/>
        </p:nvPicPr>
        <p:blipFill rotWithShape="1">
          <a:blip r:embed="rId4">
            <a:alphaModFix/>
          </a:blip>
          <a:srcRect b="0" l="0" r="0" t="0"/>
          <a:stretch/>
        </p:blipFill>
        <p:spPr>
          <a:xfrm>
            <a:off x="6969400" y="371300"/>
            <a:ext cx="1460676" cy="206450"/>
          </a:xfrm>
          <a:prstGeom prst="rect">
            <a:avLst/>
          </a:prstGeom>
          <a:noFill/>
          <a:ln>
            <a:noFill/>
          </a:ln>
        </p:spPr>
      </p:pic>
      <p:pic>
        <p:nvPicPr>
          <p:cNvPr id="6035" name="Google Shape;6035;g3a223d00461_0_6185" title="WhatsApp Image 2025-11-02 at 23.32.18.jpeg"/>
          <p:cNvPicPr preferRelativeResize="0"/>
          <p:nvPr/>
        </p:nvPicPr>
        <p:blipFill rotWithShape="1">
          <a:blip r:embed="rId5">
            <a:alphaModFix/>
          </a:blip>
          <a:srcRect b="4696" l="0" r="0" t="5164"/>
          <a:stretch/>
        </p:blipFill>
        <p:spPr>
          <a:xfrm rot="-5400000">
            <a:off x="3304737" y="-718762"/>
            <a:ext cx="2534525" cy="8511174"/>
          </a:xfrm>
          <a:prstGeom prst="rect">
            <a:avLst/>
          </a:prstGeom>
          <a:noFill/>
          <a:ln>
            <a:noFill/>
          </a:ln>
        </p:spPr>
      </p:pic>
      <p:pic>
        <p:nvPicPr>
          <p:cNvPr descr="Doodle cute miniature scene about creativity (proporcionado por Getty Images)" id="6036" name="Google Shape;6036;g3a223d00461_0_6185"/>
          <p:cNvPicPr preferRelativeResize="0"/>
          <p:nvPr/>
        </p:nvPicPr>
        <p:blipFill>
          <a:blip r:embed="rId6">
            <a:alphaModFix/>
          </a:blip>
          <a:stretch>
            <a:fillRect/>
          </a:stretch>
        </p:blipFill>
        <p:spPr>
          <a:xfrm>
            <a:off x="6969400" y="703494"/>
            <a:ext cx="1460676" cy="1703557"/>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0" name="Shape 6040"/>
        <p:cNvGrpSpPr/>
        <p:nvPr/>
      </p:nvGrpSpPr>
      <p:grpSpPr>
        <a:xfrm>
          <a:off x="0" y="0"/>
          <a:ext cx="0" cy="0"/>
          <a:chOff x="0" y="0"/>
          <a:chExt cx="0" cy="0"/>
        </a:xfrm>
      </p:grpSpPr>
      <p:sp>
        <p:nvSpPr>
          <p:cNvPr id="6041" name="Google Shape;6041;g3a223d00461_0_6237"/>
          <p:cNvSpPr/>
          <p:nvPr/>
        </p:nvSpPr>
        <p:spPr>
          <a:xfrm>
            <a:off x="0" y="4188475"/>
            <a:ext cx="9144000" cy="954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g3a223d00461_0_6237"/>
          <p:cNvSpPr txBox="1"/>
          <p:nvPr/>
        </p:nvSpPr>
        <p:spPr>
          <a:xfrm>
            <a:off x="570975" y="295625"/>
            <a:ext cx="34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Objetos - Talismanes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043" name="Google Shape;6043;g3a223d00461_0_6237"/>
          <p:cNvSpPr txBox="1"/>
          <p:nvPr/>
        </p:nvSpPr>
        <p:spPr>
          <a:xfrm>
            <a:off x="234550" y="784725"/>
            <a:ext cx="5897700" cy="4079100"/>
          </a:xfrm>
          <a:prstGeom prst="rect">
            <a:avLst/>
          </a:prstGeom>
          <a:noFill/>
          <a:ln>
            <a:noFill/>
          </a:ln>
        </p:spPr>
        <p:txBody>
          <a:bodyPr anchorCtr="0" anchor="t" bIns="91425" lIns="91425" spcFirstLastPara="1" rIns="91425" wrap="square" tIns="91425">
            <a:spAutoFit/>
          </a:bodyPr>
          <a:lstStyle/>
          <a:p>
            <a:pPr indent="180340" lvl="0" marL="0" rtl="0" algn="just">
              <a:spcBef>
                <a:spcPts val="450"/>
              </a:spcBef>
              <a:spcAft>
                <a:spcPts val="0"/>
              </a:spcAft>
              <a:buClr>
                <a:schemeClr val="dk1"/>
              </a:buClr>
              <a:buSzPts val="1100"/>
              <a:buFont typeface="Arial"/>
              <a:buNone/>
            </a:pPr>
            <a:r>
              <a:rPr i="1" lang="es" sz="1100">
                <a:solidFill>
                  <a:schemeClr val="dk1"/>
                </a:solidFill>
              </a:rPr>
              <a:t>¨</a:t>
            </a:r>
            <a:r>
              <a:rPr i="1" lang="es" sz="1700">
                <a:solidFill>
                  <a:schemeClr val="dk1"/>
                </a:solidFill>
              </a:rPr>
              <a:t>Los objetos “hablan” acerca de las culturas en las cuales han tenido o tienen lugar, un valor, un sentido; expresan necesidades, creencias, costumbres, procesos, problemas e interacciones. Por lo tanto, los mensajes que contienen emergen de la peculiar relación que existe entre ellos y su contexto: los objetos contribuyen a configurarlo, y éste, a su vez, les otorga su significado pleno. </a:t>
            </a:r>
            <a:endParaRPr i="1" sz="1700">
              <a:solidFill>
                <a:schemeClr val="dk1"/>
              </a:solidFill>
            </a:endParaRPr>
          </a:p>
          <a:p>
            <a:pPr indent="180340" lvl="0" marL="0" rtl="0" algn="just">
              <a:spcBef>
                <a:spcPts val="450"/>
              </a:spcBef>
              <a:spcAft>
                <a:spcPts val="0"/>
              </a:spcAft>
              <a:buClr>
                <a:schemeClr val="dk1"/>
              </a:buClr>
              <a:buSzPts val="1100"/>
              <a:buFont typeface="Arial"/>
              <a:buNone/>
            </a:pPr>
            <a:r>
              <a:rPr i="1" lang="es" sz="1700">
                <a:solidFill>
                  <a:schemeClr val="dk1"/>
                </a:solidFill>
              </a:rPr>
              <a:t>La capacidad informativa de los objetos, el valor comunicativo del patrimonio, surge del hecho de constituir testimonios materiales de una determinada trama de relaciones sociales, culturales y económicas.¨</a:t>
            </a:r>
            <a:endParaRPr i="1" sz="1700">
              <a:solidFill>
                <a:schemeClr val="dk1"/>
              </a:solidFill>
            </a:endParaRPr>
          </a:p>
          <a:p>
            <a:pPr indent="180340" lvl="0" marL="0" rtl="0" algn="r">
              <a:spcBef>
                <a:spcPts val="450"/>
              </a:spcBef>
              <a:spcAft>
                <a:spcPts val="0"/>
              </a:spcAft>
              <a:buClr>
                <a:schemeClr val="dk1"/>
              </a:buClr>
              <a:buSzPts val="1100"/>
              <a:buFont typeface="Arial"/>
              <a:buNone/>
            </a:pPr>
            <a:r>
              <a:rPr i="1" lang="es" sz="1700">
                <a:solidFill>
                  <a:schemeClr val="dk1"/>
                </a:solidFill>
              </a:rPr>
              <a:t> </a:t>
            </a:r>
            <a:endParaRPr i="1" sz="1700">
              <a:solidFill>
                <a:schemeClr val="dk1"/>
              </a:solidFill>
            </a:endParaRPr>
          </a:p>
          <a:p>
            <a:pPr indent="180340" lvl="0" marL="0" rtl="0" algn="r">
              <a:spcBef>
                <a:spcPts val="450"/>
              </a:spcBef>
              <a:spcAft>
                <a:spcPts val="0"/>
              </a:spcAft>
              <a:buClr>
                <a:schemeClr val="dk1"/>
              </a:buClr>
              <a:buSzPts val="1100"/>
              <a:buFont typeface="Arial"/>
              <a:buNone/>
            </a:pPr>
            <a:r>
              <a:t/>
            </a:r>
            <a:endParaRPr i="1" sz="1700">
              <a:solidFill>
                <a:schemeClr val="dk1"/>
              </a:solidFill>
            </a:endParaRPr>
          </a:p>
          <a:p>
            <a:pPr indent="180340" lvl="0" marL="0" rtl="0" algn="r">
              <a:spcBef>
                <a:spcPts val="450"/>
              </a:spcBef>
              <a:spcAft>
                <a:spcPts val="0"/>
              </a:spcAft>
              <a:buClr>
                <a:schemeClr val="dk1"/>
              </a:buClr>
              <a:buSzPts val="1100"/>
              <a:buFont typeface="Arial"/>
              <a:buNone/>
            </a:pPr>
            <a:r>
              <a:rPr i="1" lang="es" sz="1700">
                <a:solidFill>
                  <a:schemeClr val="dk1"/>
                </a:solidFill>
              </a:rPr>
              <a:t>Fragmento de “Un objeto, un mundo” de Débora Kantor</a:t>
            </a:r>
            <a:endParaRPr b="1" sz="2000">
              <a:solidFill>
                <a:srgbClr val="424242"/>
              </a:solidFill>
              <a:latin typeface="Archivo"/>
              <a:ea typeface="Archivo"/>
              <a:cs typeface="Archivo"/>
              <a:sym typeface="Archivo"/>
            </a:endParaRPr>
          </a:p>
        </p:txBody>
      </p:sp>
      <p:sp>
        <p:nvSpPr>
          <p:cNvPr id="6044" name="Google Shape;6044;g3a223d00461_0_6237"/>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cxnSp>
        <p:nvCxnSpPr>
          <p:cNvPr id="6045" name="Google Shape;6045;g3a223d00461_0_6237"/>
          <p:cNvCxnSpPr/>
          <p:nvPr/>
        </p:nvCxnSpPr>
        <p:spPr>
          <a:xfrm>
            <a:off x="-139850" y="1327525"/>
            <a:ext cx="1235400" cy="0"/>
          </a:xfrm>
          <a:prstGeom prst="straightConnector1">
            <a:avLst/>
          </a:prstGeom>
          <a:noFill/>
          <a:ln cap="flat" cmpd="sng" w="19050">
            <a:solidFill>
              <a:srgbClr val="CCCCCC"/>
            </a:solidFill>
            <a:prstDash val="dash"/>
            <a:round/>
            <a:headEnd len="sm" w="sm" type="none"/>
            <a:tailEnd len="sm" w="sm" type="none"/>
          </a:ln>
        </p:spPr>
      </p:cxnSp>
      <p:pic>
        <p:nvPicPr>
          <p:cNvPr id="6046" name="Google Shape;6046;g3a223d00461_0_6237"/>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047" name="Google Shape;6047;g3a223d00461_0_6237"/>
          <p:cNvSpPr txBox="1"/>
          <p:nvPr/>
        </p:nvSpPr>
        <p:spPr>
          <a:xfrm>
            <a:off x="5046175" y="3104550"/>
            <a:ext cx="413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048" name="Google Shape;6048;g3a223d00461_0_6237"/>
          <p:cNvSpPr txBox="1"/>
          <p:nvPr/>
        </p:nvSpPr>
        <p:spPr>
          <a:xfrm>
            <a:off x="5271575" y="3186500"/>
            <a:ext cx="390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049" name="Google Shape;6049;g3a223d00461_0_6237"/>
          <p:cNvSpPr txBox="1"/>
          <p:nvPr/>
        </p:nvSpPr>
        <p:spPr>
          <a:xfrm>
            <a:off x="6808475" y="3514375"/>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6050" name="Google Shape;6050;g3a223d00461_0_6237" title="WhatsApp Image 2025-11-04 at 18.02.27.jpeg"/>
          <p:cNvPicPr preferRelativeResize="0"/>
          <p:nvPr/>
        </p:nvPicPr>
        <p:blipFill>
          <a:blip r:embed="rId4">
            <a:alphaModFix amt="57000"/>
          </a:blip>
          <a:stretch>
            <a:fillRect/>
          </a:stretch>
        </p:blipFill>
        <p:spPr>
          <a:xfrm>
            <a:off x="6273864" y="985410"/>
            <a:ext cx="2527535" cy="2707724"/>
          </a:xfrm>
          <a:prstGeom prst="rect">
            <a:avLst/>
          </a:prstGeom>
          <a:noFill/>
          <a:ln>
            <a:noFill/>
          </a:ln>
        </p:spPr>
      </p:pic>
      <p:sp>
        <p:nvSpPr>
          <p:cNvPr id="6051" name="Google Shape;6051;g3a223d00461_0_623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5" name="Shape 6055"/>
        <p:cNvGrpSpPr/>
        <p:nvPr/>
      </p:nvGrpSpPr>
      <p:grpSpPr>
        <a:xfrm>
          <a:off x="0" y="0"/>
          <a:ext cx="0" cy="0"/>
          <a:chOff x="0" y="0"/>
          <a:chExt cx="0" cy="0"/>
        </a:xfrm>
      </p:grpSpPr>
      <p:sp>
        <p:nvSpPr>
          <p:cNvPr id="6056" name="Google Shape;6056;g3a223d00461_0_6251"/>
          <p:cNvSpPr/>
          <p:nvPr/>
        </p:nvSpPr>
        <p:spPr>
          <a:xfrm>
            <a:off x="4145149" y="836145"/>
            <a:ext cx="2316000" cy="4133400"/>
          </a:xfrm>
          <a:prstGeom prst="roundRect">
            <a:avLst>
              <a:gd fmla="val 4744" name="adj"/>
            </a:avLst>
          </a:prstGeom>
          <a:gradFill>
            <a:gsLst>
              <a:gs pos="0">
                <a:srgbClr val="D5EE28"/>
              </a:gs>
              <a:gs pos="100000">
                <a:srgbClr val="086151"/>
              </a:gs>
            </a:gsLst>
            <a:lin ang="18900044" scaled="0"/>
          </a:gra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57" name="Google Shape;6057;g3a223d00461_0_6251"/>
          <p:cNvSpPr/>
          <p:nvPr/>
        </p:nvSpPr>
        <p:spPr>
          <a:xfrm>
            <a:off x="4021047" y="693511"/>
            <a:ext cx="2171100" cy="4133400"/>
          </a:xfrm>
          <a:prstGeom prst="roundRect">
            <a:avLst>
              <a:gd fmla="val 4744" name="adj"/>
            </a:avLst>
          </a:prstGeom>
          <a:solidFill>
            <a:schemeClr val="lt1"/>
          </a:solidFill>
          <a:ln cap="flat" cmpd="sng" w="11225">
            <a:solidFill>
              <a:srgbClr val="CCCCCC"/>
            </a:solidFill>
            <a:prstDash val="solid"/>
            <a:round/>
            <a:headEnd len="sm" w="sm" type="none"/>
            <a:tailEnd len="sm" w="sm" type="none"/>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58" name="Google Shape;6058;g3a223d00461_0_6251"/>
          <p:cNvSpPr/>
          <p:nvPr/>
        </p:nvSpPr>
        <p:spPr>
          <a:xfrm>
            <a:off x="4181765" y="537889"/>
            <a:ext cx="1876800" cy="357000"/>
          </a:xfrm>
          <a:prstGeom prst="roundRect">
            <a:avLst>
              <a:gd fmla="val 50000" name="adj"/>
            </a:avLst>
          </a:prstGeom>
          <a:solidFill>
            <a:srgbClr val="B7DB20"/>
          </a:soli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59" name="Google Shape;6059;g3a223d00461_0_6251"/>
          <p:cNvSpPr/>
          <p:nvPr/>
        </p:nvSpPr>
        <p:spPr>
          <a:xfrm>
            <a:off x="4181765" y="977301"/>
            <a:ext cx="1336500" cy="357000"/>
          </a:xfrm>
          <a:prstGeom prst="roundRect">
            <a:avLst>
              <a:gd fmla="val 50000" name="adj"/>
            </a:avLst>
          </a:prstGeom>
          <a:solidFill>
            <a:srgbClr val="B7DB20"/>
          </a:soli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60" name="Google Shape;6060;g3a223d00461_0_6251"/>
          <p:cNvSpPr/>
          <p:nvPr/>
        </p:nvSpPr>
        <p:spPr>
          <a:xfrm>
            <a:off x="6781769" y="836129"/>
            <a:ext cx="2316000" cy="3645600"/>
          </a:xfrm>
          <a:prstGeom prst="roundRect">
            <a:avLst>
              <a:gd fmla="val 4744" name="adj"/>
            </a:avLst>
          </a:prstGeom>
          <a:gradFill>
            <a:gsLst>
              <a:gs pos="0">
                <a:srgbClr val="D5EE28"/>
              </a:gs>
              <a:gs pos="100000">
                <a:srgbClr val="086151"/>
              </a:gs>
            </a:gsLst>
            <a:lin ang="18900044" scaled="0"/>
          </a:gra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61" name="Google Shape;6061;g3a223d00461_0_6251"/>
          <p:cNvSpPr/>
          <p:nvPr/>
        </p:nvSpPr>
        <p:spPr>
          <a:xfrm>
            <a:off x="6657666" y="693511"/>
            <a:ext cx="2316000" cy="3645600"/>
          </a:xfrm>
          <a:prstGeom prst="roundRect">
            <a:avLst>
              <a:gd fmla="val 4744" name="adj"/>
            </a:avLst>
          </a:prstGeom>
          <a:solidFill>
            <a:schemeClr val="lt1"/>
          </a:solidFill>
          <a:ln cap="flat" cmpd="sng" w="11225">
            <a:solidFill>
              <a:srgbClr val="CCCCCC"/>
            </a:solidFill>
            <a:prstDash val="solid"/>
            <a:round/>
            <a:headEnd len="sm" w="sm" type="none"/>
            <a:tailEnd len="sm" w="sm" type="none"/>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62" name="Google Shape;6062;g3a223d00461_0_6251"/>
          <p:cNvSpPr/>
          <p:nvPr/>
        </p:nvSpPr>
        <p:spPr>
          <a:xfrm>
            <a:off x="6818384" y="537889"/>
            <a:ext cx="1876800" cy="357000"/>
          </a:xfrm>
          <a:prstGeom prst="roundRect">
            <a:avLst>
              <a:gd fmla="val 50000" name="adj"/>
            </a:avLst>
          </a:prstGeom>
          <a:solidFill>
            <a:srgbClr val="B7DB20"/>
          </a:soli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63" name="Google Shape;6063;g3a223d00461_0_6251"/>
          <p:cNvSpPr/>
          <p:nvPr/>
        </p:nvSpPr>
        <p:spPr>
          <a:xfrm>
            <a:off x="6818384" y="977301"/>
            <a:ext cx="1336500" cy="357000"/>
          </a:xfrm>
          <a:prstGeom prst="roundRect">
            <a:avLst>
              <a:gd fmla="val 50000" name="adj"/>
            </a:avLst>
          </a:prstGeom>
          <a:solidFill>
            <a:srgbClr val="B7DB20"/>
          </a:solidFill>
          <a:ln>
            <a:noFill/>
          </a:ln>
        </p:spPr>
        <p:txBody>
          <a:bodyPr anchorCtr="0" anchor="ctr" bIns="107725" lIns="107725" spcFirstLastPara="1" rIns="107725" wrap="square" tIns="107725">
            <a:noAutofit/>
          </a:bodyPr>
          <a:lstStyle/>
          <a:p>
            <a:pPr indent="0" lvl="0" marL="0" marR="0" rtl="0" algn="ctr">
              <a:lnSpc>
                <a:spcPct val="100000"/>
              </a:lnSpc>
              <a:spcBef>
                <a:spcPts val="0"/>
              </a:spcBef>
              <a:spcAft>
                <a:spcPts val="0"/>
              </a:spcAft>
              <a:buClr>
                <a:srgbClr val="000000"/>
              </a:buClr>
              <a:buSzPts val="1650"/>
              <a:buFont typeface="Arial"/>
              <a:buNone/>
            </a:pPr>
            <a:r>
              <a:t/>
            </a:r>
            <a:endParaRPr b="0" i="0" sz="1649" u="none" cap="none" strike="noStrike">
              <a:solidFill>
                <a:srgbClr val="000000"/>
              </a:solidFill>
              <a:latin typeface="Arial"/>
              <a:ea typeface="Arial"/>
              <a:cs typeface="Arial"/>
              <a:sym typeface="Arial"/>
            </a:endParaRPr>
          </a:p>
        </p:txBody>
      </p:sp>
      <p:sp>
        <p:nvSpPr>
          <p:cNvPr id="6064" name="Google Shape;6064;g3a223d00461_0_6251"/>
          <p:cNvSpPr txBox="1"/>
          <p:nvPr/>
        </p:nvSpPr>
        <p:spPr>
          <a:xfrm>
            <a:off x="332025" y="29562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Objetos - Talismanes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065" name="Google Shape;6065;g3a223d00461_0_6251"/>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cxnSp>
        <p:nvCxnSpPr>
          <p:cNvPr id="6066" name="Google Shape;6066;g3a223d00461_0_6251"/>
          <p:cNvCxnSpPr/>
          <p:nvPr/>
        </p:nvCxnSpPr>
        <p:spPr>
          <a:xfrm>
            <a:off x="808050" y="3457475"/>
            <a:ext cx="520500" cy="0"/>
          </a:xfrm>
          <a:prstGeom prst="straightConnector1">
            <a:avLst/>
          </a:prstGeom>
          <a:noFill/>
          <a:ln cap="flat" cmpd="sng" w="19050">
            <a:solidFill>
              <a:schemeClr val="dk2"/>
            </a:solidFill>
            <a:prstDash val="solid"/>
            <a:round/>
            <a:headEnd len="sm" w="sm" type="none"/>
            <a:tailEnd len="sm" w="sm" type="none"/>
          </a:ln>
        </p:spPr>
      </p:cxnSp>
      <p:sp>
        <p:nvSpPr>
          <p:cNvPr id="6067" name="Google Shape;6067;g3a223d00461_0_6251"/>
          <p:cNvSpPr txBox="1"/>
          <p:nvPr/>
        </p:nvSpPr>
        <p:spPr>
          <a:xfrm>
            <a:off x="4270961" y="480625"/>
            <a:ext cx="1816200" cy="471600"/>
          </a:xfrm>
          <a:prstGeom prst="rect">
            <a:avLst/>
          </a:prstGeom>
          <a:noFill/>
          <a:ln>
            <a:noFill/>
          </a:ln>
        </p:spPr>
        <p:txBody>
          <a:bodyPr anchorCtr="0" anchor="t" bIns="107725" lIns="107725" spcFirstLastPara="1" rIns="107725" wrap="square" tIns="107725">
            <a:spAutoFit/>
          </a:bodyPr>
          <a:lstStyle/>
          <a:p>
            <a:pPr indent="0" lvl="0" marL="0" marR="0" rtl="0" algn="l">
              <a:lnSpc>
                <a:spcPct val="100000"/>
              </a:lnSpc>
              <a:spcBef>
                <a:spcPts val="0"/>
              </a:spcBef>
              <a:spcAft>
                <a:spcPts val="0"/>
              </a:spcAft>
              <a:buClr>
                <a:srgbClr val="000000"/>
              </a:buClr>
              <a:buSzPts val="1650"/>
              <a:buFont typeface="Arial"/>
              <a:buNone/>
            </a:pPr>
            <a:r>
              <a:rPr b="1" lang="es" sz="1649">
                <a:solidFill>
                  <a:schemeClr val="dk1"/>
                </a:solidFill>
                <a:latin typeface="Archivo"/>
                <a:ea typeface="Archivo"/>
                <a:cs typeface="Archivo"/>
                <a:sym typeface="Archivo"/>
              </a:rPr>
              <a:t>Preguntas a los </a:t>
            </a:r>
            <a:endParaRPr b="1" i="0" sz="1649" u="none" cap="none" strike="noStrike">
              <a:solidFill>
                <a:srgbClr val="000000"/>
              </a:solidFill>
              <a:latin typeface="Archivo"/>
              <a:ea typeface="Archivo"/>
              <a:cs typeface="Archivo"/>
              <a:sym typeface="Archivo"/>
            </a:endParaRPr>
          </a:p>
        </p:txBody>
      </p:sp>
      <p:sp>
        <p:nvSpPr>
          <p:cNvPr id="6068" name="Google Shape;6068;g3a223d00461_0_6251"/>
          <p:cNvSpPr txBox="1"/>
          <p:nvPr/>
        </p:nvSpPr>
        <p:spPr>
          <a:xfrm>
            <a:off x="4270961" y="920037"/>
            <a:ext cx="1128300" cy="471600"/>
          </a:xfrm>
          <a:prstGeom prst="rect">
            <a:avLst/>
          </a:prstGeom>
          <a:noFill/>
          <a:ln>
            <a:noFill/>
          </a:ln>
        </p:spPr>
        <p:txBody>
          <a:bodyPr anchorCtr="0" anchor="t" bIns="107725" lIns="107725" spcFirstLastPara="1" rIns="107725" wrap="square" tIns="107725">
            <a:spAutoFit/>
          </a:bodyPr>
          <a:lstStyle/>
          <a:p>
            <a:pPr indent="0" lvl="0" marL="0" marR="0" rtl="0" algn="l">
              <a:lnSpc>
                <a:spcPct val="100000"/>
              </a:lnSpc>
              <a:spcBef>
                <a:spcPts val="0"/>
              </a:spcBef>
              <a:spcAft>
                <a:spcPts val="0"/>
              </a:spcAft>
              <a:buClr>
                <a:srgbClr val="000000"/>
              </a:buClr>
              <a:buSzPts val="1650"/>
              <a:buFont typeface="Arial"/>
              <a:buNone/>
            </a:pPr>
            <a:r>
              <a:rPr b="1" i="0" lang="es" sz="1649" u="none" cap="none" strike="noStrike">
                <a:solidFill>
                  <a:schemeClr val="dk1"/>
                </a:solidFill>
                <a:latin typeface="Archivo"/>
                <a:ea typeface="Archivo"/>
                <a:cs typeface="Archivo"/>
                <a:sym typeface="Archivo"/>
              </a:rPr>
              <a:t> objetos</a:t>
            </a:r>
            <a:endParaRPr b="1" i="0" sz="1649" u="none" cap="none" strike="noStrike">
              <a:solidFill>
                <a:srgbClr val="000000"/>
              </a:solidFill>
              <a:latin typeface="Archivo"/>
              <a:ea typeface="Archivo"/>
              <a:cs typeface="Archivo"/>
              <a:sym typeface="Archivo"/>
            </a:endParaRPr>
          </a:p>
        </p:txBody>
      </p:sp>
      <p:sp>
        <p:nvSpPr>
          <p:cNvPr id="6069" name="Google Shape;6069;g3a223d00461_0_6251"/>
          <p:cNvSpPr txBox="1"/>
          <p:nvPr/>
        </p:nvSpPr>
        <p:spPr>
          <a:xfrm>
            <a:off x="6907580" y="480625"/>
            <a:ext cx="1816200" cy="471600"/>
          </a:xfrm>
          <a:prstGeom prst="rect">
            <a:avLst/>
          </a:prstGeom>
          <a:noFill/>
          <a:ln>
            <a:noFill/>
          </a:ln>
        </p:spPr>
        <p:txBody>
          <a:bodyPr anchorCtr="0" anchor="t" bIns="107725" lIns="107725" spcFirstLastPara="1" rIns="107725" wrap="square" tIns="107725">
            <a:spAutoFit/>
          </a:bodyPr>
          <a:lstStyle/>
          <a:p>
            <a:pPr indent="0" lvl="0" marL="0" marR="0" rtl="0" algn="l">
              <a:lnSpc>
                <a:spcPct val="100000"/>
              </a:lnSpc>
              <a:spcBef>
                <a:spcPts val="0"/>
              </a:spcBef>
              <a:spcAft>
                <a:spcPts val="0"/>
              </a:spcAft>
              <a:buClr>
                <a:srgbClr val="000000"/>
              </a:buClr>
              <a:buSzPts val="1650"/>
              <a:buFont typeface="Arial"/>
              <a:buNone/>
            </a:pPr>
            <a:r>
              <a:rPr b="1" lang="es" sz="1649">
                <a:solidFill>
                  <a:schemeClr val="dk1"/>
                </a:solidFill>
                <a:latin typeface="Archivo"/>
                <a:ea typeface="Archivo"/>
                <a:cs typeface="Archivo"/>
                <a:sym typeface="Archivo"/>
              </a:rPr>
              <a:t>Objetos </a:t>
            </a:r>
            <a:endParaRPr b="1" i="0" sz="1649" u="none" cap="none" strike="noStrike">
              <a:solidFill>
                <a:srgbClr val="000000"/>
              </a:solidFill>
              <a:latin typeface="Archivo"/>
              <a:ea typeface="Archivo"/>
              <a:cs typeface="Archivo"/>
              <a:sym typeface="Archivo"/>
            </a:endParaRPr>
          </a:p>
        </p:txBody>
      </p:sp>
      <p:sp>
        <p:nvSpPr>
          <p:cNvPr id="6070" name="Google Shape;6070;g3a223d00461_0_6251"/>
          <p:cNvSpPr txBox="1"/>
          <p:nvPr/>
        </p:nvSpPr>
        <p:spPr>
          <a:xfrm>
            <a:off x="6907580" y="920037"/>
            <a:ext cx="1455600" cy="471600"/>
          </a:xfrm>
          <a:prstGeom prst="rect">
            <a:avLst/>
          </a:prstGeom>
          <a:noFill/>
          <a:ln>
            <a:noFill/>
          </a:ln>
        </p:spPr>
        <p:txBody>
          <a:bodyPr anchorCtr="0" anchor="t" bIns="107725" lIns="107725" spcFirstLastPara="1" rIns="107725" wrap="square" tIns="107725">
            <a:spAutoFit/>
          </a:bodyPr>
          <a:lstStyle/>
          <a:p>
            <a:pPr indent="0" lvl="0" marL="0" marR="0" rtl="0" algn="l">
              <a:lnSpc>
                <a:spcPct val="100000"/>
              </a:lnSpc>
              <a:spcBef>
                <a:spcPts val="0"/>
              </a:spcBef>
              <a:spcAft>
                <a:spcPts val="0"/>
              </a:spcAft>
              <a:buClr>
                <a:srgbClr val="000000"/>
              </a:buClr>
              <a:buSzPts val="1650"/>
              <a:buFont typeface="Arial"/>
              <a:buNone/>
            </a:pPr>
            <a:r>
              <a:rPr b="1" lang="es" sz="1649">
                <a:solidFill>
                  <a:schemeClr val="dk1"/>
                </a:solidFill>
                <a:latin typeface="Archivo"/>
                <a:ea typeface="Archivo"/>
                <a:cs typeface="Archivo"/>
                <a:sym typeface="Archivo"/>
              </a:rPr>
              <a:t>Talismanes</a:t>
            </a:r>
            <a:endParaRPr b="1" i="0" sz="1649" u="none" cap="none" strike="noStrike">
              <a:solidFill>
                <a:srgbClr val="000000"/>
              </a:solidFill>
              <a:latin typeface="Archivo"/>
              <a:ea typeface="Archivo"/>
              <a:cs typeface="Archivo"/>
              <a:sym typeface="Archivo"/>
            </a:endParaRPr>
          </a:p>
        </p:txBody>
      </p:sp>
      <p:cxnSp>
        <p:nvCxnSpPr>
          <p:cNvPr id="6071" name="Google Shape;6071;g3a223d00461_0_6251"/>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sp>
        <p:nvSpPr>
          <p:cNvPr id="6072" name="Google Shape;6072;g3a223d00461_0_6251"/>
          <p:cNvSpPr txBox="1"/>
          <p:nvPr/>
        </p:nvSpPr>
        <p:spPr>
          <a:xfrm>
            <a:off x="4270961" y="1416705"/>
            <a:ext cx="1816200" cy="972000"/>
          </a:xfrm>
          <a:prstGeom prst="rect">
            <a:avLst/>
          </a:prstGeom>
          <a:noFill/>
          <a:ln>
            <a:noFill/>
          </a:ln>
        </p:spPr>
        <p:txBody>
          <a:bodyPr anchorCtr="0" anchor="t" bIns="107725" lIns="107725" spcFirstLastPara="1" rIns="107725" wrap="square" tIns="107725">
            <a:spAutoFit/>
          </a:bodyPr>
          <a:lstStyle/>
          <a:p>
            <a:pPr indent="0" lvl="0" marL="0" marR="0" rtl="0" algn="l">
              <a:lnSpc>
                <a:spcPct val="80000"/>
              </a:lnSpc>
              <a:spcBef>
                <a:spcPts val="0"/>
              </a:spcBef>
              <a:spcAft>
                <a:spcPts val="0"/>
              </a:spcAft>
              <a:buClr>
                <a:srgbClr val="000000"/>
              </a:buClr>
              <a:buSzPts val="1532"/>
              <a:buFont typeface="Arial"/>
              <a:buNone/>
            </a:pPr>
            <a:r>
              <a:rPr lang="es" sz="1531">
                <a:solidFill>
                  <a:srgbClr val="424242"/>
                </a:solidFill>
                <a:latin typeface="Archivo"/>
                <a:ea typeface="Archivo"/>
                <a:cs typeface="Archivo"/>
                <a:sym typeface="Archivo"/>
              </a:rPr>
              <a:t>Lista de pronombres interrogativos y preposiciones </a:t>
            </a:r>
            <a:endParaRPr b="0" i="0" sz="1531" u="none" cap="none" strike="noStrike">
              <a:solidFill>
                <a:srgbClr val="424242"/>
              </a:solidFill>
              <a:latin typeface="Archivo"/>
              <a:ea typeface="Archivo"/>
              <a:cs typeface="Archivo"/>
              <a:sym typeface="Archivo"/>
            </a:endParaRPr>
          </a:p>
        </p:txBody>
      </p:sp>
      <p:sp>
        <p:nvSpPr>
          <p:cNvPr id="6073" name="Google Shape;6073;g3a223d00461_0_6251"/>
          <p:cNvSpPr txBox="1"/>
          <p:nvPr/>
        </p:nvSpPr>
        <p:spPr>
          <a:xfrm>
            <a:off x="6585378" y="1406329"/>
            <a:ext cx="2423400" cy="2103900"/>
          </a:xfrm>
          <a:prstGeom prst="rect">
            <a:avLst/>
          </a:prstGeom>
          <a:noFill/>
          <a:ln>
            <a:noFill/>
          </a:ln>
        </p:spPr>
        <p:txBody>
          <a:bodyPr anchorCtr="0" anchor="t" bIns="107725" lIns="107725" spcFirstLastPara="1" rIns="107725" wrap="square" tIns="107725">
            <a:spAutoFit/>
          </a:bodyPr>
          <a:lstStyle/>
          <a:p>
            <a:pPr indent="-366624" lvl="0" marL="538712" marR="0" rtl="0" algn="l">
              <a:lnSpc>
                <a:spcPct val="80000"/>
              </a:lnSpc>
              <a:spcBef>
                <a:spcPts val="0"/>
              </a:spcBef>
              <a:spcAft>
                <a:spcPts val="0"/>
              </a:spcAft>
              <a:buClr>
                <a:srgbClr val="424242"/>
              </a:buClr>
              <a:buSzPts val="1532"/>
              <a:buFont typeface="Archivo"/>
              <a:buChar char="●"/>
            </a:pPr>
            <a:r>
              <a:rPr lang="es" sz="1531">
                <a:solidFill>
                  <a:srgbClr val="424242"/>
                </a:solidFill>
                <a:latin typeface="Archivo"/>
                <a:ea typeface="Archivo"/>
                <a:cs typeface="Archivo"/>
                <a:sym typeface="Archivo"/>
              </a:rPr>
              <a:t>¿Cómo es?</a:t>
            </a:r>
            <a:endParaRPr sz="1531">
              <a:solidFill>
                <a:srgbClr val="424242"/>
              </a:solidFill>
              <a:latin typeface="Archivo"/>
              <a:ea typeface="Archivo"/>
              <a:cs typeface="Archivo"/>
              <a:sym typeface="Archivo"/>
            </a:endParaRPr>
          </a:p>
          <a:p>
            <a:pPr indent="0" lvl="0" marL="538712" marR="0" rtl="0" algn="l">
              <a:lnSpc>
                <a:spcPct val="80000"/>
              </a:lnSpc>
              <a:spcBef>
                <a:spcPts val="0"/>
              </a:spcBef>
              <a:spcAft>
                <a:spcPts val="0"/>
              </a:spcAft>
              <a:buNone/>
            </a:pPr>
            <a:r>
              <a:t/>
            </a:r>
            <a:endParaRPr sz="1531">
              <a:solidFill>
                <a:srgbClr val="424242"/>
              </a:solidFill>
              <a:latin typeface="Archivo"/>
              <a:ea typeface="Archivo"/>
              <a:cs typeface="Archivo"/>
              <a:sym typeface="Archivo"/>
            </a:endParaRPr>
          </a:p>
          <a:p>
            <a:pPr indent="-366624" lvl="0" marL="538712" marR="0" rtl="0" algn="l">
              <a:lnSpc>
                <a:spcPct val="80000"/>
              </a:lnSpc>
              <a:spcBef>
                <a:spcPts val="0"/>
              </a:spcBef>
              <a:spcAft>
                <a:spcPts val="0"/>
              </a:spcAft>
              <a:buClr>
                <a:srgbClr val="424242"/>
              </a:buClr>
              <a:buSzPts val="1532"/>
              <a:buFont typeface="Archivo"/>
              <a:buChar char="●"/>
            </a:pPr>
            <a:r>
              <a:rPr lang="es" sz="1531">
                <a:solidFill>
                  <a:srgbClr val="424242"/>
                </a:solidFill>
                <a:latin typeface="Archivo"/>
                <a:ea typeface="Archivo"/>
                <a:cs typeface="Archivo"/>
                <a:sym typeface="Archivo"/>
              </a:rPr>
              <a:t>¿Quien la hechizó?</a:t>
            </a:r>
            <a:endParaRPr sz="1531">
              <a:solidFill>
                <a:srgbClr val="424242"/>
              </a:solidFill>
              <a:latin typeface="Archivo"/>
              <a:ea typeface="Archivo"/>
              <a:cs typeface="Archivo"/>
              <a:sym typeface="Archivo"/>
            </a:endParaRPr>
          </a:p>
          <a:p>
            <a:pPr indent="0" lvl="0" marL="538712" marR="0" rtl="0" algn="l">
              <a:lnSpc>
                <a:spcPct val="80000"/>
              </a:lnSpc>
              <a:spcBef>
                <a:spcPts val="0"/>
              </a:spcBef>
              <a:spcAft>
                <a:spcPts val="0"/>
              </a:spcAft>
              <a:buNone/>
            </a:pPr>
            <a:r>
              <a:t/>
            </a:r>
            <a:endParaRPr sz="1531">
              <a:solidFill>
                <a:srgbClr val="424242"/>
              </a:solidFill>
              <a:latin typeface="Archivo"/>
              <a:ea typeface="Archivo"/>
              <a:cs typeface="Archivo"/>
              <a:sym typeface="Archivo"/>
            </a:endParaRPr>
          </a:p>
          <a:p>
            <a:pPr indent="-366624" lvl="0" marL="538712" marR="0" rtl="0" algn="l">
              <a:lnSpc>
                <a:spcPct val="80000"/>
              </a:lnSpc>
              <a:spcBef>
                <a:spcPts val="0"/>
              </a:spcBef>
              <a:spcAft>
                <a:spcPts val="0"/>
              </a:spcAft>
              <a:buClr>
                <a:srgbClr val="424242"/>
              </a:buClr>
              <a:buSzPts val="1532"/>
              <a:buFont typeface="Archivo"/>
              <a:buChar char="●"/>
            </a:pPr>
            <a:r>
              <a:rPr lang="es" sz="1531">
                <a:solidFill>
                  <a:srgbClr val="424242"/>
                </a:solidFill>
                <a:latin typeface="Archivo"/>
                <a:ea typeface="Archivo"/>
                <a:cs typeface="Archivo"/>
                <a:sym typeface="Archivo"/>
              </a:rPr>
              <a:t>¿Con qué propósito fue hechizada?</a:t>
            </a:r>
            <a:endParaRPr sz="1531">
              <a:solidFill>
                <a:srgbClr val="424242"/>
              </a:solidFill>
              <a:latin typeface="Archivo"/>
              <a:ea typeface="Archivo"/>
              <a:cs typeface="Archivo"/>
              <a:sym typeface="Archivo"/>
            </a:endParaRPr>
          </a:p>
          <a:p>
            <a:pPr indent="0" lvl="0" marL="538712" marR="0" rtl="0" algn="l">
              <a:lnSpc>
                <a:spcPct val="80000"/>
              </a:lnSpc>
              <a:spcBef>
                <a:spcPts val="0"/>
              </a:spcBef>
              <a:spcAft>
                <a:spcPts val="0"/>
              </a:spcAft>
              <a:buNone/>
            </a:pPr>
            <a:r>
              <a:t/>
            </a:r>
            <a:endParaRPr sz="1531">
              <a:solidFill>
                <a:srgbClr val="424242"/>
              </a:solidFill>
              <a:latin typeface="Archivo"/>
              <a:ea typeface="Archivo"/>
              <a:cs typeface="Archivo"/>
              <a:sym typeface="Archivo"/>
            </a:endParaRPr>
          </a:p>
          <a:p>
            <a:pPr indent="-366624" lvl="0" marL="538712" marR="0" rtl="0" algn="l">
              <a:lnSpc>
                <a:spcPct val="80000"/>
              </a:lnSpc>
              <a:spcBef>
                <a:spcPts val="0"/>
              </a:spcBef>
              <a:spcAft>
                <a:spcPts val="0"/>
              </a:spcAft>
              <a:buClr>
                <a:srgbClr val="424242"/>
              </a:buClr>
              <a:buSzPts val="1532"/>
              <a:buFont typeface="Archivo"/>
              <a:buChar char="●"/>
            </a:pPr>
            <a:r>
              <a:rPr lang="es" sz="1531">
                <a:solidFill>
                  <a:srgbClr val="424242"/>
                </a:solidFill>
                <a:latin typeface="Archivo"/>
                <a:ea typeface="Archivo"/>
                <a:cs typeface="Archivo"/>
                <a:sym typeface="Archivo"/>
              </a:rPr>
              <a:t>¿Que poderes tiene?</a:t>
            </a:r>
            <a:endParaRPr sz="1531">
              <a:solidFill>
                <a:srgbClr val="424242"/>
              </a:solidFill>
              <a:latin typeface="Archivo"/>
              <a:ea typeface="Archivo"/>
              <a:cs typeface="Archivo"/>
              <a:sym typeface="Archivo"/>
            </a:endParaRPr>
          </a:p>
        </p:txBody>
      </p:sp>
      <p:pic>
        <p:nvPicPr>
          <p:cNvPr id="6074" name="Google Shape;6074;g3a223d00461_0_6251"/>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075" name="Google Shape;6075;g3a223d00461_0_6251"/>
          <p:cNvSpPr txBox="1"/>
          <p:nvPr/>
        </p:nvSpPr>
        <p:spPr>
          <a:xfrm>
            <a:off x="4242375" y="2285919"/>
            <a:ext cx="1816200" cy="2519400"/>
          </a:xfrm>
          <a:prstGeom prst="rect">
            <a:avLst/>
          </a:prstGeom>
          <a:noFill/>
          <a:ln>
            <a:noFill/>
          </a:ln>
        </p:spPr>
        <p:txBody>
          <a:bodyPr anchorCtr="0" anchor="t" bIns="107725" lIns="107725" spcFirstLastPara="1" rIns="107725" wrap="square" tIns="107725">
            <a:noAutofit/>
          </a:bodyPr>
          <a:lstStyle/>
          <a:p>
            <a:pPr indent="0" lvl="0" marL="0" rtl="0" algn="l">
              <a:spcBef>
                <a:spcPts val="530"/>
              </a:spcBef>
              <a:spcAft>
                <a:spcPts val="0"/>
              </a:spcAft>
              <a:buNone/>
            </a:pPr>
            <a:r>
              <a:rPr lang="es" sz="1531">
                <a:solidFill>
                  <a:schemeClr val="dk1"/>
                </a:solidFill>
              </a:rPr>
              <a:t>A partir de la combinación del pronombre interrogativo y preposición, la propuesta será hacerle preguntas a estos objetos para saber más sobre ellos.</a:t>
            </a:r>
            <a:endParaRPr b="1" sz="2238">
              <a:solidFill>
                <a:schemeClr val="dk2"/>
              </a:solidFill>
            </a:endParaRPr>
          </a:p>
        </p:txBody>
      </p:sp>
      <p:pic>
        <p:nvPicPr>
          <p:cNvPr id="6076" name="Google Shape;6076;g3a223d00461_0_6251" title="WhatsApp Image 2025-11-02 at 23.54.03.jpeg"/>
          <p:cNvPicPr preferRelativeResize="0"/>
          <p:nvPr/>
        </p:nvPicPr>
        <p:blipFill rotWithShape="1">
          <a:blip r:embed="rId4">
            <a:alphaModFix/>
          </a:blip>
          <a:srcRect b="5294" l="0" r="0" t="0"/>
          <a:stretch/>
        </p:blipFill>
        <p:spPr>
          <a:xfrm>
            <a:off x="193250" y="1266875"/>
            <a:ext cx="3631274" cy="3323775"/>
          </a:xfrm>
          <a:prstGeom prst="rect">
            <a:avLst/>
          </a:prstGeom>
          <a:noFill/>
          <a:ln>
            <a:noFill/>
          </a:ln>
        </p:spPr>
      </p:pic>
      <p:sp>
        <p:nvSpPr>
          <p:cNvPr id="6077" name="Google Shape;6077;g3a223d00461_0_6251"/>
          <p:cNvSpPr txBox="1"/>
          <p:nvPr/>
        </p:nvSpPr>
        <p:spPr>
          <a:xfrm>
            <a:off x="5189600" y="4805375"/>
            <a:ext cx="399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81" name="Shape 6081"/>
        <p:cNvGrpSpPr/>
        <p:nvPr/>
      </p:nvGrpSpPr>
      <p:grpSpPr>
        <a:xfrm>
          <a:off x="0" y="0"/>
          <a:ext cx="0" cy="0"/>
          <a:chOff x="0" y="0"/>
          <a:chExt cx="0" cy="0"/>
        </a:xfrm>
      </p:grpSpPr>
      <p:sp>
        <p:nvSpPr>
          <p:cNvPr id="6082" name="Google Shape;6082;g3a223d00461_0_6276"/>
          <p:cNvSpPr txBox="1"/>
          <p:nvPr/>
        </p:nvSpPr>
        <p:spPr>
          <a:xfrm>
            <a:off x="422400" y="295625"/>
            <a:ext cx="38307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000">
                <a:highlight>
                  <a:srgbClr val="B7DB20"/>
                </a:highlight>
                <a:latin typeface="Archivo ExtraBold"/>
                <a:ea typeface="Archivo ExtraBold"/>
                <a:cs typeface="Archivo ExtraBold"/>
                <a:sym typeface="Archivo ExtraBold"/>
                <a:extLst>
                  <a:ext uri="http://customooxmlschemas.google.com/">
                    <go:slidesCustomData xmlns:go="http://customooxmlschemas.google.com/" textRoundtripDataId="50"/>
                  </a:ext>
                </a:extLst>
              </a:rPr>
              <a:t>Producciones escritas </a:t>
            </a:r>
            <a:endParaRPr b="0" i="0" sz="20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083" name="Google Shape;6083;g3a223d00461_0_6276"/>
          <p:cNvSpPr txBox="1"/>
          <p:nvPr/>
        </p:nvSpPr>
        <p:spPr>
          <a:xfrm>
            <a:off x="232200" y="784725"/>
            <a:ext cx="4872000" cy="1231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180340" lvl="0" marL="0" rtl="0" algn="l">
              <a:spcBef>
                <a:spcPts val="450"/>
              </a:spcBef>
              <a:spcAft>
                <a:spcPts val="0"/>
              </a:spcAft>
              <a:buClr>
                <a:schemeClr val="dk1"/>
              </a:buClr>
              <a:buSzPts val="1100"/>
              <a:buFont typeface="Arial"/>
              <a:buNone/>
            </a:pPr>
            <a:r>
              <a:rPr i="1" lang="es" sz="1700">
                <a:solidFill>
                  <a:schemeClr val="dk1"/>
                </a:solidFill>
              </a:rPr>
              <a:t>A partir de la información que registraron sobre esos objetos, la propuesta fue pensar en ellos como talismanes y escribir descripciones, pensando en una posible presentación oral. </a:t>
            </a:r>
            <a:endParaRPr i="1" sz="1700">
              <a:solidFill>
                <a:schemeClr val="dk1"/>
              </a:solidFill>
            </a:endParaRPr>
          </a:p>
        </p:txBody>
      </p:sp>
      <p:pic>
        <p:nvPicPr>
          <p:cNvPr id="6084" name="Google Shape;6084;g3a223d00461_0_6276"/>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085" name="Google Shape;6085;g3a223d00461_0_6276"/>
          <p:cNvSpPr txBox="1"/>
          <p:nvPr/>
        </p:nvSpPr>
        <p:spPr>
          <a:xfrm>
            <a:off x="6808475" y="3452899"/>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descr="Time for drawing. (proporcionado por Getty Images)" id="6086" name="Google Shape;6086;g3a223d00461_0_6276"/>
          <p:cNvPicPr preferRelativeResize="0"/>
          <p:nvPr/>
        </p:nvPicPr>
        <p:blipFill rotWithShape="1">
          <a:blip r:embed="rId4">
            <a:alphaModFix amt="60000"/>
          </a:blip>
          <a:srcRect b="0" l="16480" r="37368" t="0"/>
          <a:stretch/>
        </p:blipFill>
        <p:spPr>
          <a:xfrm>
            <a:off x="5585050" y="0"/>
            <a:ext cx="3558948" cy="5143499"/>
          </a:xfrm>
          <a:prstGeom prst="rect">
            <a:avLst/>
          </a:prstGeom>
          <a:noFill/>
          <a:ln>
            <a:noFill/>
          </a:ln>
        </p:spPr>
      </p:pic>
      <p:sp>
        <p:nvSpPr>
          <p:cNvPr id="6087" name="Google Shape;6087;g3a223d00461_0_62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g3a223d00461_0_6276"/>
          <p:cNvSpPr txBox="1"/>
          <p:nvPr/>
        </p:nvSpPr>
        <p:spPr>
          <a:xfrm>
            <a:off x="22500" y="2374575"/>
            <a:ext cx="5291400" cy="23310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1800" u="sng">
                <a:solidFill>
                  <a:schemeClr val="dk2"/>
                </a:solidFill>
              </a:rPr>
              <a:t> </a:t>
            </a:r>
            <a:r>
              <a:rPr lang="es" sz="1800" u="sng">
                <a:solidFill>
                  <a:schemeClr val="dk1"/>
                </a:solidFill>
              </a:rPr>
              <a:t>Realizamos varias correcciones:</a:t>
            </a:r>
            <a:endParaRPr sz="1800" u="sng">
              <a:solidFill>
                <a:schemeClr val="dk1"/>
              </a:solidFill>
            </a:endParaRPr>
          </a:p>
          <a:p>
            <a:pPr indent="0" lvl="0" marL="0" rtl="0" algn="l">
              <a:spcBef>
                <a:spcPts val="0"/>
              </a:spcBef>
              <a:spcAft>
                <a:spcPts val="0"/>
              </a:spcAft>
              <a:buNone/>
            </a:pPr>
            <a:r>
              <a:rPr lang="es" sz="1800">
                <a:solidFill>
                  <a:schemeClr val="dk1"/>
                </a:solidFill>
              </a:rPr>
              <a:t> </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¿Que queremos contar?</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dividir la información en párrafos</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trabajar sobre las repeticiones (Usamos material de progresiones).</a:t>
            </a:r>
            <a:endParaRPr sz="1800">
              <a:solidFill>
                <a:schemeClr val="dk1"/>
              </a:solidFill>
            </a:endParaRPr>
          </a:p>
          <a:p>
            <a:pPr indent="-342900" lvl="0" marL="457200" rtl="0" algn="l">
              <a:spcBef>
                <a:spcPts val="0"/>
              </a:spcBef>
              <a:spcAft>
                <a:spcPts val="0"/>
              </a:spcAft>
              <a:buClr>
                <a:schemeClr val="dk1"/>
              </a:buClr>
              <a:buSzPts val="1800"/>
              <a:buChar char="-"/>
            </a:pPr>
            <a:r>
              <a:rPr lang="es" sz="1800">
                <a:solidFill>
                  <a:schemeClr val="dk1"/>
                </a:solidFill>
              </a:rPr>
              <a:t>Realizar anotaciones en los textos sobre las expresiones de la oralidad</a:t>
            </a:r>
            <a:endParaRPr sz="1800">
              <a:solidFill>
                <a:schemeClr val="dk1"/>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2" name="Shape 6092"/>
        <p:cNvGrpSpPr/>
        <p:nvPr/>
      </p:nvGrpSpPr>
      <p:grpSpPr>
        <a:xfrm>
          <a:off x="0" y="0"/>
          <a:ext cx="0" cy="0"/>
          <a:chOff x="0" y="0"/>
          <a:chExt cx="0" cy="0"/>
        </a:xfrm>
      </p:grpSpPr>
      <p:sp>
        <p:nvSpPr>
          <p:cNvPr id="6093" name="Google Shape;6093;g3a223d00461_0_6286"/>
          <p:cNvSpPr txBox="1"/>
          <p:nvPr/>
        </p:nvSpPr>
        <p:spPr>
          <a:xfrm>
            <a:off x="335425" y="2173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Algunas producciones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094" name="Google Shape;6094;g3a223d00461_0_6286"/>
          <p:cNvSpPr txBox="1"/>
          <p:nvPr/>
        </p:nvSpPr>
        <p:spPr>
          <a:xfrm>
            <a:off x="5271575" y="106250"/>
            <a:ext cx="3481200" cy="2895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s">
                <a:solidFill>
                  <a:schemeClr val="dk1"/>
                </a:solidFill>
              </a:rPr>
              <a:t>El abanico mágico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s" sz="1200">
                <a:solidFill>
                  <a:schemeClr val="dk1"/>
                </a:solidFill>
              </a:rPr>
              <a:t>Este abanico de la plata o la vida  fue encontrado por un señor en su antigua casa. Es un abanico  negro y tiene un diseño mas o menos de mandalas. En la parte de arriba tiene flores.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rPr>
              <a:t>Se dice que cuando lo agitas te quita un año de vida pero también te da 10 millones de pesos. Fue creado para ver si las personas preferían la plata o su vida.</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s" sz="1200">
                <a:solidFill>
                  <a:schemeClr val="dk1"/>
                </a:solidFill>
              </a:rPr>
              <a:t>Matilda 6°</a:t>
            </a:r>
            <a:endParaRPr i="1" sz="1700">
              <a:solidFill>
                <a:schemeClr val="dk1"/>
              </a:solidFill>
            </a:endParaRPr>
          </a:p>
        </p:txBody>
      </p:sp>
      <p:cxnSp>
        <p:nvCxnSpPr>
          <p:cNvPr id="6095" name="Google Shape;6095;g3a223d00461_0_6286"/>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6096" name="Google Shape;6096;g3a223d00461_0_6286"/>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097" name="Google Shape;6097;g3a223d00461_0_6286"/>
          <p:cNvSpPr txBox="1"/>
          <p:nvPr/>
        </p:nvSpPr>
        <p:spPr>
          <a:xfrm>
            <a:off x="5046175" y="3104550"/>
            <a:ext cx="413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098" name="Google Shape;6098;g3a223d00461_0_6286"/>
          <p:cNvSpPr txBox="1"/>
          <p:nvPr/>
        </p:nvSpPr>
        <p:spPr>
          <a:xfrm>
            <a:off x="6808475" y="3452899"/>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099" name="Google Shape;6099;g3a223d00461_0_6286"/>
          <p:cNvSpPr txBox="1"/>
          <p:nvPr/>
        </p:nvSpPr>
        <p:spPr>
          <a:xfrm>
            <a:off x="211675" y="982675"/>
            <a:ext cx="4722600" cy="2149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sz="1200" u="sng">
                <a:solidFill>
                  <a:schemeClr val="dk1"/>
                </a:solidFill>
              </a:rPr>
              <a:t>Las Piedras</a:t>
            </a:r>
            <a:endParaRPr b="1" sz="1200"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rPr>
              <a:t>Un día encontraron unas 12 piedras, estas estaban en un saco. Estas piedras conceden deseos. La primera te da super fuerza pero tus piernas son muy débiles,tanto que no podes caminar. La segunda te da invisibilidad pero pero los únicos que no te pueden ver son los animales….</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rPr>
              <a:t>¿Quieres saber más?  Busca a </a:t>
            </a:r>
            <a:r>
              <a:rPr b="1" lang="es" sz="1200">
                <a:solidFill>
                  <a:schemeClr val="dk1"/>
                </a:solidFill>
              </a:rPr>
              <a:t>Joaquin de 6°</a:t>
            </a:r>
            <a:endParaRPr sz="1800">
              <a:solidFill>
                <a:schemeClr val="dk2"/>
              </a:solidFill>
            </a:endParaRPr>
          </a:p>
        </p:txBody>
      </p:sp>
      <p:sp>
        <p:nvSpPr>
          <p:cNvPr id="6100" name="Google Shape;6100;g3a223d00461_0_6286"/>
          <p:cNvSpPr txBox="1"/>
          <p:nvPr/>
        </p:nvSpPr>
        <p:spPr>
          <a:xfrm>
            <a:off x="490450" y="3223075"/>
            <a:ext cx="7696500" cy="1845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a:solidFill>
                  <a:schemeClr val="dk1"/>
                </a:solidFill>
              </a:rPr>
              <a:t>EL BOMBO MÁGICO</a:t>
            </a:r>
            <a:r>
              <a:rPr lang="es" sz="1100">
                <a:solidFill>
                  <a:schemeClr val="dk1"/>
                </a:solidFill>
              </a:rPr>
              <a:t> </a:t>
            </a:r>
            <a:endParaRPr sz="1100">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s" sz="1300">
                <a:solidFill>
                  <a:schemeClr val="dk1"/>
                </a:solidFill>
              </a:rPr>
              <a:t>Es un bombo que fue encontrado hace mucho mucho tiempo en Santiago del Estero y lo llevaron a Buenos Aires,el bombo tiene cuerdas negras y marrones. </a:t>
            </a:r>
            <a:endParaRPr sz="1300">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s" sz="1300">
                <a:solidFill>
                  <a:schemeClr val="dk1"/>
                </a:solidFill>
              </a:rPr>
              <a:t>Tiene el poder de que si lo tocas te predice el futuro pero tiene la consecuencia de que podes saber algo malo del futuro tuyo. </a:t>
            </a:r>
            <a:endParaRPr sz="1300">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s" sz="1300">
                <a:solidFill>
                  <a:schemeClr val="dk1"/>
                </a:solidFill>
              </a:rPr>
              <a:t>El bombo fue creado con el propósito de tocar ritmos que a la gente le guste y le parezca bueno.  </a:t>
            </a:r>
            <a:r>
              <a:rPr b="1" lang="es" sz="1300">
                <a:solidFill>
                  <a:schemeClr val="dk1"/>
                </a:solidFill>
              </a:rPr>
              <a:t>Aldo 6°</a:t>
            </a:r>
            <a:r>
              <a:rPr lang="es" sz="1300">
                <a:solidFill>
                  <a:schemeClr val="dk1"/>
                </a:solidFill>
              </a:rPr>
              <a:t>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2"/>
              </a:solidFill>
            </a:endParaRPr>
          </a:p>
        </p:txBody>
      </p:sp>
      <p:pic>
        <p:nvPicPr>
          <p:cNvPr descr="a pencil with a pink eraser on the end (proporcionado por Tenor)" id="6101" name="Google Shape;6101;g3a223d00461_0_6286"/>
          <p:cNvPicPr preferRelativeResize="0"/>
          <p:nvPr/>
        </p:nvPicPr>
        <p:blipFill>
          <a:blip r:embed="rId4">
            <a:alphaModFix/>
          </a:blip>
          <a:stretch>
            <a:fillRect/>
          </a:stretch>
        </p:blipFill>
        <p:spPr>
          <a:xfrm rot="3026739">
            <a:off x="3522398" y="9393"/>
            <a:ext cx="983731" cy="1246561"/>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5" name="Shape 6105"/>
        <p:cNvGrpSpPr/>
        <p:nvPr/>
      </p:nvGrpSpPr>
      <p:grpSpPr>
        <a:xfrm>
          <a:off x="0" y="0"/>
          <a:ext cx="0" cy="0"/>
          <a:chOff x="0" y="0"/>
          <a:chExt cx="0" cy="0"/>
        </a:xfrm>
      </p:grpSpPr>
      <p:sp>
        <p:nvSpPr>
          <p:cNvPr id="6106" name="Google Shape;6106;g3a223d00461_0_6298"/>
          <p:cNvSpPr txBox="1"/>
          <p:nvPr/>
        </p:nvSpPr>
        <p:spPr>
          <a:xfrm>
            <a:off x="1481850" y="167075"/>
            <a:ext cx="3347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200">
                <a:highlight>
                  <a:srgbClr val="B7DB20"/>
                </a:highlight>
                <a:latin typeface="Archivo ExtraBold"/>
                <a:ea typeface="Archivo ExtraBold"/>
                <a:cs typeface="Archivo ExtraBold"/>
                <a:sym typeface="Archivo ExtraBold"/>
              </a:rPr>
              <a:t>Aladino y la lámpara maravillosa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107" name="Google Shape;6107;g3a223d00461_0_6298"/>
          <p:cNvSpPr txBox="1"/>
          <p:nvPr/>
        </p:nvSpPr>
        <p:spPr>
          <a:xfrm>
            <a:off x="5208700" y="167075"/>
            <a:ext cx="3657300" cy="2455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300">
                <a:solidFill>
                  <a:schemeClr val="dk1"/>
                </a:solidFill>
              </a:rPr>
              <a:t>Realización de una lista de personajes.</a:t>
            </a:r>
            <a:endParaRPr b="1" sz="1300">
              <a:solidFill>
                <a:schemeClr val="dk1"/>
              </a:solidFill>
            </a:endParaRPr>
          </a:p>
          <a:p>
            <a:pPr indent="0" lvl="0" marL="0" rtl="0" algn="l">
              <a:lnSpc>
                <a:spcPct val="115000"/>
              </a:lnSpc>
              <a:spcBef>
                <a:spcPts val="0"/>
              </a:spcBef>
              <a:spcAft>
                <a:spcPts val="0"/>
              </a:spcAft>
              <a:buNone/>
            </a:pPr>
            <a:r>
              <a:rPr b="1" lang="es" sz="1300">
                <a:solidFill>
                  <a:schemeClr val="dk1"/>
                </a:solidFill>
              </a:rPr>
              <a:t> Para cada uno de ellos pensamos en:</a:t>
            </a:r>
            <a:endParaRPr b="1" sz="1300">
              <a:solidFill>
                <a:schemeClr val="dk1"/>
              </a:solidFill>
            </a:endParaRPr>
          </a:p>
          <a:p>
            <a:pPr indent="0" lvl="0" marL="0" rtl="0" algn="l">
              <a:lnSpc>
                <a:spcPct val="115000"/>
              </a:lnSpc>
              <a:spcBef>
                <a:spcPts val="0"/>
              </a:spcBef>
              <a:spcAft>
                <a:spcPts val="0"/>
              </a:spcAft>
              <a:buNone/>
            </a:pPr>
            <a:r>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Características del personaje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Acciones importantes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Datos curiosos </a:t>
            </a:r>
            <a:endParaRPr b="1" sz="1300">
              <a:solidFill>
                <a:schemeClr val="dk1"/>
              </a:solidFill>
            </a:endParaRPr>
          </a:p>
          <a:p>
            <a:pPr indent="0" lvl="0" marL="457200" rtl="0" algn="l">
              <a:lnSpc>
                <a:spcPct val="115000"/>
              </a:lnSpc>
              <a:spcBef>
                <a:spcPts val="0"/>
              </a:spcBef>
              <a:spcAft>
                <a:spcPts val="0"/>
              </a:spcAft>
              <a:buNone/>
            </a:pPr>
            <a:r>
              <a:t/>
            </a:r>
            <a:endParaRPr b="1" sz="1300">
              <a:solidFill>
                <a:schemeClr val="dk1"/>
              </a:solidFill>
            </a:endParaRPr>
          </a:p>
          <a:p>
            <a:pPr indent="0" lvl="0" marL="0" rtl="0" algn="l">
              <a:lnSpc>
                <a:spcPct val="115000"/>
              </a:lnSpc>
              <a:spcBef>
                <a:spcPts val="0"/>
              </a:spcBef>
              <a:spcAft>
                <a:spcPts val="0"/>
              </a:spcAft>
              <a:buNone/>
            </a:pPr>
            <a:r>
              <a:rPr b="1" lang="es" sz="1300">
                <a:solidFill>
                  <a:schemeClr val="dk1"/>
                </a:solidFill>
              </a:rPr>
              <a:t>Se incluyó en las producciones una descripción para la lámpara maravillosa, como el elemento mágico de la historia.</a:t>
            </a:r>
            <a:r>
              <a:rPr b="1" lang="es" sz="1200">
                <a:solidFill>
                  <a:schemeClr val="dk1"/>
                </a:solidFill>
              </a:rPr>
              <a:t> </a:t>
            </a:r>
            <a:endParaRPr i="1" sz="1700">
              <a:solidFill>
                <a:schemeClr val="dk1"/>
              </a:solidFill>
            </a:endParaRPr>
          </a:p>
        </p:txBody>
      </p:sp>
      <p:sp>
        <p:nvSpPr>
          <p:cNvPr id="6108" name="Google Shape;6108;g3a223d00461_0_6298"/>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109" name="Google Shape;6109;g3a223d00461_0_6298"/>
          <p:cNvSpPr txBox="1"/>
          <p:nvPr/>
        </p:nvSpPr>
        <p:spPr>
          <a:xfrm>
            <a:off x="5046175" y="3104550"/>
            <a:ext cx="413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10" name="Google Shape;6110;g3a223d00461_0_6298"/>
          <p:cNvSpPr txBox="1"/>
          <p:nvPr/>
        </p:nvSpPr>
        <p:spPr>
          <a:xfrm>
            <a:off x="5271575" y="3186500"/>
            <a:ext cx="390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11" name="Google Shape;6111;g3a223d00461_0_6298"/>
          <p:cNvSpPr txBox="1"/>
          <p:nvPr/>
        </p:nvSpPr>
        <p:spPr>
          <a:xfrm>
            <a:off x="6808475" y="3452899"/>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112" name="Google Shape;6112;g3a223d00461_0_6298"/>
          <p:cNvSpPr txBox="1"/>
          <p:nvPr/>
        </p:nvSpPr>
        <p:spPr>
          <a:xfrm>
            <a:off x="1481850" y="1120563"/>
            <a:ext cx="3347400" cy="1684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Char char="-"/>
            </a:pPr>
            <a:r>
              <a:rPr b="1" lang="es" sz="1300">
                <a:solidFill>
                  <a:schemeClr val="dk1"/>
                </a:solidFill>
              </a:rPr>
              <a:t>Lectura dividida en episodios como propone el “Yo amo aprender”:</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Antes de entrar a la cueva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Aladino ingresa en la cueva</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Aladino conoce a la princesa</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El final de la historia </a:t>
            </a:r>
            <a:endParaRPr b="1" sz="1300">
              <a:solidFill>
                <a:schemeClr val="dk1"/>
              </a:solidFill>
            </a:endParaRPr>
          </a:p>
          <a:p>
            <a:pPr indent="0" lvl="0" marL="0" rtl="0" algn="l">
              <a:lnSpc>
                <a:spcPct val="115000"/>
              </a:lnSpc>
              <a:spcBef>
                <a:spcPts val="0"/>
              </a:spcBef>
              <a:spcAft>
                <a:spcPts val="0"/>
              </a:spcAft>
              <a:buNone/>
            </a:pPr>
            <a:r>
              <a:t/>
            </a:r>
            <a:endParaRPr b="1" sz="1200" u="sng">
              <a:solidFill>
                <a:schemeClr val="dk1"/>
              </a:solidFill>
            </a:endParaRPr>
          </a:p>
        </p:txBody>
      </p:sp>
      <p:sp>
        <p:nvSpPr>
          <p:cNvPr id="6113" name="Google Shape;6113;g3a223d00461_0_6298"/>
          <p:cNvSpPr txBox="1"/>
          <p:nvPr/>
        </p:nvSpPr>
        <p:spPr>
          <a:xfrm>
            <a:off x="211675" y="3034450"/>
            <a:ext cx="8717100" cy="2021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None/>
            </a:pPr>
            <a:r>
              <a:rPr b="1" lang="es" sz="1300">
                <a:solidFill>
                  <a:schemeClr val="dk1"/>
                </a:solidFill>
              </a:rPr>
              <a:t>Para completar los datos curiosos leímos los textos informativos que se encuentran en el “Yo amo aprender”  páginas 58 Y 59.</a:t>
            </a:r>
            <a:endParaRPr b="1" sz="1300">
              <a:solidFill>
                <a:schemeClr val="dk1"/>
              </a:solidFill>
            </a:endParaRPr>
          </a:p>
          <a:p>
            <a:pPr indent="0" lvl="0" marL="0" rtl="0" algn="l">
              <a:lnSpc>
                <a:spcPct val="115000"/>
              </a:lnSpc>
              <a:spcBef>
                <a:spcPts val="0"/>
              </a:spcBef>
              <a:spcAft>
                <a:spcPts val="0"/>
              </a:spcAft>
              <a:buNone/>
            </a:pPr>
            <a:r>
              <a:rPr b="1" lang="es" sz="1300">
                <a:solidFill>
                  <a:schemeClr val="dk1"/>
                </a:solidFill>
              </a:rPr>
              <a:t> Si bien trabajaron en pequeños grupos, las correcciones las realizamos de manera colectiva: </a:t>
            </a:r>
            <a:endParaRPr b="1" sz="1300">
              <a:solidFill>
                <a:schemeClr val="dk1"/>
              </a:solidFill>
            </a:endParaRPr>
          </a:p>
          <a:p>
            <a:pPr indent="0" lvl="0" marL="0" rtl="0" algn="l">
              <a:lnSpc>
                <a:spcPct val="115000"/>
              </a:lnSpc>
              <a:spcBef>
                <a:spcPts val="0"/>
              </a:spcBef>
              <a:spcAft>
                <a:spcPts val="0"/>
              </a:spcAft>
              <a:buNone/>
            </a:pPr>
            <a:r>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Por las características del grupo y su modo de trabajar. </a:t>
            </a:r>
            <a:endParaRPr b="1"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s" sz="1300">
                <a:solidFill>
                  <a:schemeClr val="dk1"/>
                </a:solidFill>
              </a:rPr>
              <a:t>Porque en la exposición oral podía tocarles cualquier personaje y acordamos en armar los textos - guión que iban a decir para todos y todas manejar la misma información. </a:t>
            </a:r>
            <a:endParaRPr sz="1100">
              <a:solidFill>
                <a:schemeClr val="dk1"/>
              </a:solidFill>
            </a:endParaRPr>
          </a:p>
          <a:p>
            <a:pPr indent="0" lvl="0" marL="0" rtl="0" algn="l">
              <a:lnSpc>
                <a:spcPct val="115000"/>
              </a:lnSpc>
              <a:spcBef>
                <a:spcPts val="0"/>
              </a:spcBef>
              <a:spcAft>
                <a:spcPts val="0"/>
              </a:spcAft>
              <a:buNone/>
            </a:pPr>
            <a:r>
              <a:t/>
            </a:r>
            <a:endParaRPr sz="1800">
              <a:solidFill>
                <a:schemeClr val="dk2"/>
              </a:solidFill>
            </a:endParaRPr>
          </a:p>
        </p:txBody>
      </p:sp>
      <p:pic>
        <p:nvPicPr>
          <p:cNvPr descr="Close up of a teapot (proporcionado por Getty Images)" id="6114" name="Google Shape;6114;g3a223d00461_0_6298"/>
          <p:cNvPicPr preferRelativeResize="0"/>
          <p:nvPr/>
        </p:nvPicPr>
        <p:blipFill>
          <a:blip r:embed="rId3">
            <a:alphaModFix/>
          </a:blip>
          <a:stretch>
            <a:fillRect/>
          </a:stretch>
        </p:blipFill>
        <p:spPr>
          <a:xfrm>
            <a:off x="101300" y="75450"/>
            <a:ext cx="1181425" cy="1181425"/>
          </a:xfrm>
          <a:prstGeom prst="rect">
            <a:avLst/>
          </a:prstGeom>
          <a:noFill/>
          <a:ln>
            <a:noFill/>
          </a:ln>
        </p:spPr>
      </p:pic>
      <p:sp>
        <p:nvSpPr>
          <p:cNvPr id="6115" name="Google Shape;6115;g3a223d00461_0_6298"/>
          <p:cNvSpPr/>
          <p:nvPr/>
        </p:nvSpPr>
        <p:spPr>
          <a:xfrm>
            <a:off x="-46625" y="4915226"/>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19" name="Shape 6119"/>
        <p:cNvGrpSpPr/>
        <p:nvPr/>
      </p:nvGrpSpPr>
      <p:grpSpPr>
        <a:xfrm>
          <a:off x="0" y="0"/>
          <a:ext cx="0" cy="0"/>
          <a:chOff x="0" y="0"/>
          <a:chExt cx="0" cy="0"/>
        </a:xfrm>
      </p:grpSpPr>
      <p:sp>
        <p:nvSpPr>
          <p:cNvPr id="6120" name="Google Shape;6120;g3a223d00461_0_6311"/>
          <p:cNvSpPr txBox="1"/>
          <p:nvPr/>
        </p:nvSpPr>
        <p:spPr>
          <a:xfrm>
            <a:off x="469025" y="14425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Algunas producciones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121" name="Google Shape;6121;g3a223d00461_0_6311"/>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122" name="Google Shape;6122;g3a223d00461_0_6311"/>
          <p:cNvSpPr txBox="1"/>
          <p:nvPr/>
        </p:nvSpPr>
        <p:spPr>
          <a:xfrm>
            <a:off x="5046175" y="3104550"/>
            <a:ext cx="413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23" name="Google Shape;6123;g3a223d00461_0_6311"/>
          <p:cNvSpPr txBox="1"/>
          <p:nvPr/>
        </p:nvSpPr>
        <p:spPr>
          <a:xfrm>
            <a:off x="5271575" y="3186500"/>
            <a:ext cx="390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24" name="Google Shape;6124;g3a223d00461_0_6311"/>
          <p:cNvSpPr txBox="1"/>
          <p:nvPr/>
        </p:nvSpPr>
        <p:spPr>
          <a:xfrm>
            <a:off x="8426800" y="3648199"/>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6125" name="Google Shape;6125;g3a223d00461_0_6311" title="WhatsApp Image 2025-11-03 at 14.27.42(1).jpeg"/>
          <p:cNvPicPr preferRelativeResize="0"/>
          <p:nvPr/>
        </p:nvPicPr>
        <p:blipFill>
          <a:blip r:embed="rId4">
            <a:alphaModFix/>
          </a:blip>
          <a:stretch>
            <a:fillRect/>
          </a:stretch>
        </p:blipFill>
        <p:spPr>
          <a:xfrm>
            <a:off x="707025" y="653600"/>
            <a:ext cx="3001701" cy="4002248"/>
          </a:xfrm>
          <a:prstGeom prst="rect">
            <a:avLst/>
          </a:prstGeom>
          <a:noFill/>
          <a:ln>
            <a:noFill/>
          </a:ln>
        </p:spPr>
      </p:pic>
      <p:pic>
        <p:nvPicPr>
          <p:cNvPr id="6126" name="Google Shape;6126;g3a223d00461_0_6311" title="WhatsApp Image 2025-11-03 at 14.27.42.jpeg"/>
          <p:cNvPicPr preferRelativeResize="0"/>
          <p:nvPr/>
        </p:nvPicPr>
        <p:blipFill>
          <a:blip r:embed="rId5">
            <a:alphaModFix/>
          </a:blip>
          <a:stretch>
            <a:fillRect/>
          </a:stretch>
        </p:blipFill>
        <p:spPr>
          <a:xfrm>
            <a:off x="3979232" y="144238"/>
            <a:ext cx="3411801" cy="4549076"/>
          </a:xfrm>
          <a:prstGeom prst="rect">
            <a:avLst/>
          </a:prstGeom>
          <a:noFill/>
          <a:ln>
            <a:noFill/>
          </a:ln>
        </p:spPr>
      </p:pic>
      <p:sp>
        <p:nvSpPr>
          <p:cNvPr id="6127" name="Google Shape;6127;g3a223d00461_0_6311"/>
          <p:cNvSpPr txBox="1"/>
          <p:nvPr/>
        </p:nvSpPr>
        <p:spPr>
          <a:xfrm>
            <a:off x="7289000" y="1384375"/>
            <a:ext cx="1854900" cy="2493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200">
                <a:solidFill>
                  <a:schemeClr val="dk1"/>
                </a:solidFill>
              </a:rPr>
              <a:t>Realizamos una lista de personajes</a:t>
            </a:r>
            <a:endParaRPr b="1" sz="1200">
              <a:solidFill>
                <a:schemeClr val="dk1"/>
              </a:solidFill>
            </a:endParaRPr>
          </a:p>
          <a:p>
            <a:pPr indent="0" lvl="0" marL="0" rtl="0" algn="l">
              <a:lnSpc>
                <a:spcPct val="115000"/>
              </a:lnSpc>
              <a:spcBef>
                <a:spcPts val="0"/>
              </a:spcBef>
              <a:spcAft>
                <a:spcPts val="0"/>
              </a:spcAft>
              <a:buNone/>
            </a:pPr>
            <a:r>
              <a:rPr b="1" lang="es" sz="1200">
                <a:solidFill>
                  <a:schemeClr val="dk1"/>
                </a:solidFill>
              </a:rPr>
              <a:t> Para cada uno de ellos pensamos en :</a:t>
            </a:r>
            <a:endParaRPr b="1"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s" sz="1200">
                <a:solidFill>
                  <a:schemeClr val="dk1"/>
                </a:solidFill>
              </a:rPr>
              <a:t>Características del personaje/  elemento</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s" sz="1200">
                <a:solidFill>
                  <a:schemeClr val="dk1"/>
                </a:solidFill>
              </a:rPr>
              <a:t>Acciones importantes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s" sz="1200">
                <a:solidFill>
                  <a:schemeClr val="dk1"/>
                </a:solidFill>
              </a:rPr>
              <a:t>Datos curiosos </a:t>
            </a:r>
            <a:endParaRPr i="1" sz="1700">
              <a:solidFill>
                <a:schemeClr val="dk1"/>
              </a:solidFill>
            </a:endParaRPr>
          </a:p>
        </p:txBody>
      </p:sp>
      <p:sp>
        <p:nvSpPr>
          <p:cNvPr id="6128" name="Google Shape;6128;g3a223d00461_0_631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32" name="Shape 6132"/>
        <p:cNvGrpSpPr/>
        <p:nvPr/>
      </p:nvGrpSpPr>
      <p:grpSpPr>
        <a:xfrm>
          <a:off x="0" y="0"/>
          <a:ext cx="0" cy="0"/>
          <a:chOff x="0" y="0"/>
          <a:chExt cx="0" cy="0"/>
        </a:xfrm>
      </p:grpSpPr>
      <p:sp>
        <p:nvSpPr>
          <p:cNvPr id="6133" name="Google Shape;6133;g3a223d00461_0_6323"/>
          <p:cNvSpPr txBox="1"/>
          <p:nvPr/>
        </p:nvSpPr>
        <p:spPr>
          <a:xfrm>
            <a:off x="178700" y="110625"/>
            <a:ext cx="4236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Pensando en el encuentro oral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134" name="Google Shape;6134;g3a223d00461_0_6323"/>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135" name="Google Shape;6135;g3a223d00461_0_6323"/>
          <p:cNvSpPr txBox="1"/>
          <p:nvPr/>
        </p:nvSpPr>
        <p:spPr>
          <a:xfrm>
            <a:off x="5046175" y="3104550"/>
            <a:ext cx="413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36" name="Google Shape;6136;g3a223d00461_0_6323"/>
          <p:cNvSpPr txBox="1"/>
          <p:nvPr/>
        </p:nvSpPr>
        <p:spPr>
          <a:xfrm>
            <a:off x="5271575" y="3186500"/>
            <a:ext cx="390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137" name="Google Shape;6137;g3a223d00461_0_6323"/>
          <p:cNvSpPr txBox="1"/>
          <p:nvPr/>
        </p:nvSpPr>
        <p:spPr>
          <a:xfrm>
            <a:off x="6808475" y="3452899"/>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138" name="Google Shape;6138;g3a223d00461_0_632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39" name="Google Shape;6139;g3a223d00461_0_6323" title="WhatsApp Image 2025-11-06 at 09.18.08.jpeg"/>
          <p:cNvPicPr preferRelativeResize="0"/>
          <p:nvPr/>
        </p:nvPicPr>
        <p:blipFill rotWithShape="1">
          <a:blip r:embed="rId4">
            <a:alphaModFix/>
          </a:blip>
          <a:srcRect b="0" l="9696" r="9696" t="0"/>
          <a:stretch/>
        </p:blipFill>
        <p:spPr>
          <a:xfrm>
            <a:off x="293938" y="533900"/>
            <a:ext cx="2779783" cy="3706376"/>
          </a:xfrm>
          <a:prstGeom prst="rect">
            <a:avLst/>
          </a:prstGeom>
          <a:noFill/>
          <a:ln>
            <a:noFill/>
          </a:ln>
        </p:spPr>
      </p:pic>
      <p:pic>
        <p:nvPicPr>
          <p:cNvPr id="6140" name="Google Shape;6140;g3a223d00461_0_6323" title="WhatsApp Image 2025-10-28 at 08.58.14.jpeg"/>
          <p:cNvPicPr preferRelativeResize="0"/>
          <p:nvPr/>
        </p:nvPicPr>
        <p:blipFill>
          <a:blip r:embed="rId5">
            <a:alphaModFix amt="76000"/>
          </a:blip>
          <a:stretch>
            <a:fillRect/>
          </a:stretch>
        </p:blipFill>
        <p:spPr>
          <a:xfrm>
            <a:off x="3754033" y="758975"/>
            <a:ext cx="5259092" cy="3944325"/>
          </a:xfrm>
          <a:prstGeom prst="rect">
            <a:avLst/>
          </a:prstGeom>
          <a:noFill/>
          <a:ln>
            <a:noFill/>
          </a:ln>
        </p:spPr>
      </p:pic>
      <p:sp>
        <p:nvSpPr>
          <p:cNvPr id="6141" name="Google Shape;6141;g3a223d00461_0_6323"/>
          <p:cNvSpPr txBox="1"/>
          <p:nvPr/>
        </p:nvSpPr>
        <p:spPr>
          <a:xfrm>
            <a:off x="346175" y="3780050"/>
            <a:ext cx="3315900" cy="11226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chemeClr val="dk1"/>
                </a:solidFill>
              </a:rPr>
              <a:t>¿Cuál será  el recorrido? </a:t>
            </a:r>
            <a:endParaRPr b="1" sz="1300">
              <a:solidFill>
                <a:schemeClr val="dk1"/>
              </a:solidFill>
            </a:endParaRPr>
          </a:p>
          <a:p>
            <a:pPr indent="0" lvl="0" marL="0" rtl="0" algn="l">
              <a:spcBef>
                <a:spcPts val="0"/>
              </a:spcBef>
              <a:spcAft>
                <a:spcPts val="0"/>
              </a:spcAft>
              <a:buNone/>
            </a:pPr>
            <a:r>
              <a:rPr b="1" lang="es" sz="1300">
                <a:solidFill>
                  <a:schemeClr val="dk1"/>
                </a:solidFill>
              </a:rPr>
              <a:t>¿Qué vamos a contar?</a:t>
            </a:r>
            <a:endParaRPr b="1" sz="1300">
              <a:solidFill>
                <a:schemeClr val="dk1"/>
              </a:solidFill>
            </a:endParaRPr>
          </a:p>
          <a:p>
            <a:pPr indent="0" lvl="0" marL="0" rtl="0" algn="l">
              <a:spcBef>
                <a:spcPts val="0"/>
              </a:spcBef>
              <a:spcAft>
                <a:spcPts val="0"/>
              </a:spcAft>
              <a:buNone/>
            </a:pPr>
            <a:r>
              <a:rPr b="1" lang="es" sz="1300">
                <a:solidFill>
                  <a:schemeClr val="dk1"/>
                </a:solidFill>
              </a:rPr>
              <a:t>¿Qué nos falta?</a:t>
            </a:r>
            <a:endParaRPr b="1" sz="1300">
              <a:solidFill>
                <a:schemeClr val="dk1"/>
              </a:solidFill>
            </a:endParaRPr>
          </a:p>
          <a:p>
            <a:pPr indent="0" lvl="0" marL="0" rtl="0" algn="l">
              <a:spcBef>
                <a:spcPts val="0"/>
              </a:spcBef>
              <a:spcAft>
                <a:spcPts val="0"/>
              </a:spcAft>
              <a:buNone/>
            </a:pPr>
            <a:r>
              <a:rPr b="1" lang="es" sz="1300">
                <a:solidFill>
                  <a:schemeClr val="dk1"/>
                </a:solidFill>
              </a:rPr>
              <a:t>¿Qué necesitamos para ese encuentro?</a:t>
            </a:r>
            <a:endParaRPr b="1" sz="13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14" name="Shape 214"/>
        <p:cNvGrpSpPr/>
        <p:nvPr/>
      </p:nvGrpSpPr>
      <p:grpSpPr>
        <a:xfrm>
          <a:off x="0" y="0"/>
          <a:ext cx="0" cy="0"/>
          <a:chOff x="0" y="0"/>
          <a:chExt cx="0" cy="0"/>
        </a:xfrm>
      </p:grpSpPr>
      <p:pic>
        <p:nvPicPr>
          <p:cNvPr id="215" name="Google Shape;215;p2"/>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16" name="Google Shape;216;p2"/>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17" name="Google Shape;217;p2"/>
          <p:cNvPicPr preferRelativeResize="0"/>
          <p:nvPr/>
        </p:nvPicPr>
        <p:blipFill rotWithShape="1">
          <a:blip r:embed="rId4">
            <a:alphaModFix/>
          </a:blip>
          <a:srcRect b="0" l="0" r="0" t="0"/>
          <a:stretch/>
        </p:blipFill>
        <p:spPr>
          <a:xfrm rot="-811295">
            <a:off x="1372910" y="847383"/>
            <a:ext cx="782030" cy="643708"/>
          </a:xfrm>
          <a:prstGeom prst="rect">
            <a:avLst/>
          </a:prstGeom>
          <a:noFill/>
          <a:ln>
            <a:noFill/>
          </a:ln>
        </p:spPr>
      </p:pic>
      <p:grpSp>
        <p:nvGrpSpPr>
          <p:cNvPr id="218" name="Google Shape;218;p2"/>
          <p:cNvGrpSpPr/>
          <p:nvPr/>
        </p:nvGrpSpPr>
        <p:grpSpPr>
          <a:xfrm>
            <a:off x="5593900" y="630947"/>
            <a:ext cx="3189350" cy="1336365"/>
            <a:chOff x="5974608" y="421175"/>
            <a:chExt cx="3189350" cy="1336365"/>
          </a:xfrm>
        </p:grpSpPr>
        <p:grpSp>
          <p:nvGrpSpPr>
            <p:cNvPr id="219" name="Google Shape;219;p2"/>
            <p:cNvGrpSpPr/>
            <p:nvPr/>
          </p:nvGrpSpPr>
          <p:grpSpPr>
            <a:xfrm rot="5400000">
              <a:off x="7873551" y="-202769"/>
              <a:ext cx="666463" cy="1914351"/>
              <a:chOff x="2405075" y="2171775"/>
              <a:chExt cx="633400" cy="1900100"/>
            </a:xfrm>
          </p:grpSpPr>
          <p:cxnSp>
            <p:nvCxnSpPr>
              <p:cNvPr id="220" name="Google Shape;220;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1" name="Google Shape;221;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2" name="Google Shape;222;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3" name="Google Shape;223;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4" name="Google Shape;224;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5" name="Google Shape;225;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26" name="Google Shape;226;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27" name="Google Shape;227;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28" name="Google Shape;228;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29" name="Google Shape;229;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0" name="Google Shape;230;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1" name="Google Shape;231;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2" name="Google Shape;232;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 name="Google Shape;233;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 name="Google Shape;234;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5" name="Google Shape;235;p2"/>
            <p:cNvGrpSpPr/>
            <p:nvPr/>
          </p:nvGrpSpPr>
          <p:grpSpPr>
            <a:xfrm rot="5400000">
              <a:off x="7873551" y="467133"/>
              <a:ext cx="666463" cy="1914351"/>
              <a:chOff x="2405075" y="2171775"/>
              <a:chExt cx="633400" cy="1900100"/>
            </a:xfrm>
          </p:grpSpPr>
          <p:cxnSp>
            <p:nvCxnSpPr>
              <p:cNvPr id="236" name="Google Shape;236;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 name="Google Shape;237;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8" name="Google Shape;238;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 name="Google Shape;239;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 name="Google Shape;240;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1" name="Google Shape;241;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2" name="Google Shape;242;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3" name="Google Shape;243;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4" name="Google Shape;244;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 name="Google Shape;245;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6" name="Google Shape;246;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 name="Google Shape;247;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 name="Google Shape;248;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 name="Google Shape;249;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 name="Google Shape;250;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1" name="Google Shape;251;p2"/>
            <p:cNvGrpSpPr/>
            <p:nvPr/>
          </p:nvGrpSpPr>
          <p:grpSpPr>
            <a:xfrm rot="5400000">
              <a:off x="6598552" y="-202769"/>
              <a:ext cx="666463" cy="1914351"/>
              <a:chOff x="2405075" y="2171775"/>
              <a:chExt cx="633400" cy="1900100"/>
            </a:xfrm>
          </p:grpSpPr>
          <p:cxnSp>
            <p:nvCxnSpPr>
              <p:cNvPr id="252" name="Google Shape;252;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 name="Google Shape;253;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4" name="Google Shape;254;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5" name="Google Shape;255;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 name="Google Shape;256;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 name="Google Shape;257;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 name="Google Shape;258;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 name="Google Shape;259;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 name="Google Shape;260;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 name="Google Shape;261;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2" name="Google Shape;262;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 name="Google Shape;263;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 name="Google Shape;264;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5" name="Google Shape;265;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6" name="Google Shape;266;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7" name="Google Shape;267;p2"/>
            <p:cNvGrpSpPr/>
            <p:nvPr/>
          </p:nvGrpSpPr>
          <p:grpSpPr>
            <a:xfrm rot="5400000">
              <a:off x="6598552" y="467133"/>
              <a:ext cx="666463" cy="1914351"/>
              <a:chOff x="2405075" y="2171775"/>
              <a:chExt cx="633400" cy="1900100"/>
            </a:xfrm>
          </p:grpSpPr>
          <p:cxnSp>
            <p:nvCxnSpPr>
              <p:cNvPr id="268" name="Google Shape;268;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9" name="Google Shape;269;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0" name="Google Shape;270;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1" name="Google Shape;271;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2" name="Google Shape;272;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3" name="Google Shape;273;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74" name="Google Shape;274;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75" name="Google Shape;275;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6" name="Google Shape;276;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77" name="Google Shape;277;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 name="Google Shape;278;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 name="Google Shape;279;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0" name="Google Shape;280;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 name="Google Shape;281;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2" name="Google Shape;282;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83" name="Google Shape;283;p2"/>
          <p:cNvSpPr/>
          <p:nvPr/>
        </p:nvSpPr>
        <p:spPr>
          <a:xfrm rot="10662514">
            <a:off x="1752834" y="1397486"/>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
          <p:cNvSpPr/>
          <p:nvPr/>
        </p:nvSpPr>
        <p:spPr>
          <a:xfrm rot="10662514">
            <a:off x="1887799" y="1241209"/>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
          <p:cNvSpPr txBox="1"/>
          <p:nvPr/>
        </p:nvSpPr>
        <p:spPr>
          <a:xfrm rot="-152865">
            <a:off x="1907453" y="1885731"/>
            <a:ext cx="5709544" cy="1182227"/>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0" i="0" lang="es" sz="3300" u="none" cap="none" strike="noStrike">
                <a:solidFill>
                  <a:srgbClr val="333333"/>
                </a:solidFill>
                <a:latin typeface="Archivo ExtraBold"/>
                <a:ea typeface="Archivo ExtraBold"/>
                <a:cs typeface="Archivo ExtraBold"/>
                <a:sym typeface="Archivo ExtraBold"/>
              </a:rPr>
              <a:t>Experiencias</a:t>
            </a:r>
            <a:r>
              <a:rPr lang="es" sz="3300">
                <a:solidFill>
                  <a:srgbClr val="333333"/>
                </a:solidFill>
                <a:latin typeface="Archivo ExtraBold"/>
                <a:ea typeface="Archivo ExtraBold"/>
                <a:cs typeface="Archivo ExtraBold"/>
                <a:sym typeface="Archivo ExtraBold"/>
              </a:rPr>
              <a:t> </a:t>
            </a:r>
            <a:r>
              <a:rPr b="0" i="0" lang="es" sz="3300" u="none" cap="none" strike="noStrike">
                <a:solidFill>
                  <a:srgbClr val="333333"/>
                </a:solidFill>
                <a:latin typeface="Archivo ExtraBold"/>
                <a:ea typeface="Archivo ExtraBold"/>
                <a:cs typeface="Archivo ExtraBold"/>
                <a:sym typeface="Archivo ExtraBold"/>
              </a:rPr>
              <a:t>compartidas</a:t>
            </a:r>
            <a:endParaRPr sz="3300">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15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b="0" i="0" lang="es" sz="3300" u="none" cap="none" strike="noStrike">
                <a:solidFill>
                  <a:srgbClr val="333333"/>
                </a:solidFill>
                <a:latin typeface="Archivo ExtraBold"/>
                <a:ea typeface="Archivo ExtraBold"/>
                <a:cs typeface="Archivo ExtraBold"/>
                <a:sym typeface="Archivo ExtraBold"/>
              </a:rPr>
              <a:t>Sede Esnaola</a:t>
            </a:r>
            <a:endParaRPr b="0" i="0" sz="3300" u="none" cap="none" strike="noStrike">
              <a:solidFill>
                <a:srgbClr val="333333"/>
              </a:solidFill>
              <a:latin typeface="Archivo ExtraBold"/>
              <a:ea typeface="Archivo ExtraBold"/>
              <a:cs typeface="Archivo ExtraBold"/>
              <a:sym typeface="Archivo ExtraBold"/>
            </a:endParaRPr>
          </a:p>
        </p:txBody>
      </p:sp>
      <p:cxnSp>
        <p:nvCxnSpPr>
          <p:cNvPr id="286" name="Google Shape;286;p2"/>
          <p:cNvCxnSpPr/>
          <p:nvPr/>
        </p:nvCxnSpPr>
        <p:spPr>
          <a:xfrm flipH="1" rot="10800000">
            <a:off x="2579516" y="3159446"/>
            <a:ext cx="784800" cy="31200"/>
          </a:xfrm>
          <a:prstGeom prst="straightConnector1">
            <a:avLst/>
          </a:prstGeom>
          <a:noFill/>
          <a:ln cap="flat" cmpd="sng" w="9525">
            <a:solidFill>
              <a:schemeClr val="dk2"/>
            </a:solidFill>
            <a:prstDash val="solid"/>
            <a:round/>
            <a:headEnd len="sm" w="sm" type="none"/>
            <a:tailEnd len="sm" w="sm" type="none"/>
          </a:ln>
        </p:spPr>
      </p:cxnSp>
      <p:sp>
        <p:nvSpPr>
          <p:cNvPr id="287" name="Google Shape;287;p2"/>
          <p:cNvSpPr txBox="1"/>
          <p:nvPr/>
        </p:nvSpPr>
        <p:spPr>
          <a:xfrm rot="-129285">
            <a:off x="2534606" y="3148652"/>
            <a:ext cx="4859236" cy="6772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1" lang="es" sz="1600" u="none" cap="none" strike="noStrike">
                <a:solidFill>
                  <a:schemeClr val="dk2"/>
                </a:solidFill>
                <a:latin typeface="Archivo"/>
                <a:ea typeface="Archivo"/>
                <a:cs typeface="Archivo"/>
                <a:sym typeface="Archivo"/>
              </a:rPr>
              <a:t>Encuentro de cierre del área de Lengua Programa Escuelas en Foco 2025.</a:t>
            </a:r>
            <a:endParaRPr b="1" i="1" sz="1500" u="none" cap="none" strike="noStrike">
              <a:solidFill>
                <a:srgbClr val="000000"/>
              </a:solidFill>
              <a:latin typeface="Archivo"/>
              <a:ea typeface="Archivo"/>
              <a:cs typeface="Archivo"/>
              <a:sym typeface="Archivo"/>
            </a:endParaRPr>
          </a:p>
        </p:txBody>
      </p:sp>
      <p:sp>
        <p:nvSpPr>
          <p:cNvPr id="288" name="Google Shape;288;p2"/>
          <p:cNvSpPr txBox="1"/>
          <p:nvPr/>
        </p:nvSpPr>
        <p:spPr>
          <a:xfrm>
            <a:off x="6911625" y="4228850"/>
            <a:ext cx="2143200" cy="52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500"/>
              <a:buFont typeface="Arial"/>
              <a:buNone/>
            </a:pPr>
            <a:r>
              <a:rPr b="0" i="0" lang="es" sz="1500" u="none" cap="none" strike="noStrike">
                <a:solidFill>
                  <a:schemeClr val="dk2"/>
                </a:solidFill>
                <a:latin typeface="Archivo SemiBold"/>
                <a:ea typeface="Archivo SemiBold"/>
                <a:cs typeface="Archivo SemiBold"/>
                <a:sym typeface="Archivo SemiBold"/>
              </a:rPr>
              <a:t>NIVEL PRIMARIO Y NIVEL  SECUNDARIO</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4" name="Shape 774"/>
        <p:cNvGrpSpPr/>
        <p:nvPr/>
      </p:nvGrpSpPr>
      <p:grpSpPr>
        <a:xfrm>
          <a:off x="0" y="0"/>
          <a:ext cx="0" cy="0"/>
          <a:chOff x="0" y="0"/>
          <a:chExt cx="0" cy="0"/>
        </a:xfrm>
      </p:grpSpPr>
      <p:pic>
        <p:nvPicPr>
          <p:cNvPr id="775" name="Google Shape;775;g36fc220c6c6_4_146"/>
          <p:cNvPicPr preferRelativeResize="0"/>
          <p:nvPr/>
        </p:nvPicPr>
        <p:blipFill rotWithShape="1">
          <a:blip r:embed="rId3">
            <a:alphaModFix/>
          </a:blip>
          <a:srcRect b="0" l="0" r="0" t="0"/>
          <a:stretch/>
        </p:blipFill>
        <p:spPr>
          <a:xfrm rot="9900001">
            <a:off x="6717780" y="3257113"/>
            <a:ext cx="3672048" cy="3087523"/>
          </a:xfrm>
          <a:prstGeom prst="rect">
            <a:avLst/>
          </a:prstGeom>
          <a:noFill/>
          <a:ln>
            <a:noFill/>
          </a:ln>
        </p:spPr>
      </p:pic>
      <p:pic>
        <p:nvPicPr>
          <p:cNvPr id="776" name="Google Shape;776;g36fc220c6c6_4_146"/>
          <p:cNvPicPr preferRelativeResize="0"/>
          <p:nvPr/>
        </p:nvPicPr>
        <p:blipFill rotWithShape="1">
          <a:blip r:embed="rId4">
            <a:alphaModFix/>
          </a:blip>
          <a:srcRect b="0" l="0" r="0" t="0"/>
          <a:stretch/>
        </p:blipFill>
        <p:spPr>
          <a:xfrm>
            <a:off x="158425" y="747050"/>
            <a:ext cx="1261814" cy="311763"/>
          </a:xfrm>
          <a:prstGeom prst="rect">
            <a:avLst/>
          </a:prstGeom>
          <a:noFill/>
          <a:ln>
            <a:noFill/>
          </a:ln>
        </p:spPr>
      </p:pic>
      <p:sp>
        <p:nvSpPr>
          <p:cNvPr id="777" name="Google Shape;777;g36fc220c6c6_4_146"/>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778" name="Google Shape;778;g36fc220c6c6_4_14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9" name="Google Shape;779;g36fc220c6c6_4_146"/>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sp>
        <p:nvSpPr>
          <p:cNvPr id="780" name="Google Shape;780;g36fc220c6c6_4_146"/>
          <p:cNvSpPr txBox="1"/>
          <p:nvPr/>
        </p:nvSpPr>
        <p:spPr>
          <a:xfrm>
            <a:off x="106050" y="1058825"/>
            <a:ext cx="3669300" cy="3374400"/>
          </a:xfrm>
          <a:prstGeom prst="rect">
            <a:avLst/>
          </a:prstGeom>
          <a:noFill/>
          <a:ln cap="flat" cmpd="sng" w="38100">
            <a:solidFill>
              <a:srgbClr val="B7DB20"/>
            </a:solidFill>
            <a:prstDash val="dot"/>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1100"/>
              </a:spcBef>
              <a:spcAft>
                <a:spcPts val="0"/>
              </a:spcAft>
              <a:buClr>
                <a:srgbClr val="000000"/>
              </a:buClr>
              <a:buSzPts val="1400"/>
              <a:buFont typeface="Arial"/>
              <a:buNone/>
            </a:pPr>
            <a:r>
              <a:rPr b="1" i="0" lang="es" sz="1400" u="none" cap="none" strike="noStrike">
                <a:solidFill>
                  <a:srgbClr val="000000"/>
                </a:solidFill>
                <a:highlight>
                  <a:srgbClr val="B7DB20"/>
                </a:highlight>
                <a:latin typeface="Archivo"/>
                <a:ea typeface="Archivo"/>
                <a:cs typeface="Archivo"/>
                <a:sym typeface="Archivo"/>
              </a:rPr>
              <a:t>Objetivos: </a:t>
            </a:r>
            <a:endParaRPr b="1" i="0" sz="1400" u="none" cap="none" strike="noStrike">
              <a:solidFill>
                <a:srgbClr val="000000"/>
              </a:solidFill>
              <a:highlight>
                <a:srgbClr val="B7DB20"/>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Que las/os estudiantes logren:</a:t>
            </a:r>
            <a:endParaRPr b="0" i="0" sz="1400" u="none" cap="none" strike="noStrike">
              <a:solidFill>
                <a:srgbClr val="000000"/>
              </a:solidFill>
              <a:latin typeface="Archivo"/>
              <a:ea typeface="Archivo"/>
              <a:cs typeface="Archivo"/>
              <a:sym typeface="Archivo"/>
            </a:endParaRPr>
          </a:p>
          <a:p>
            <a:pPr indent="-317500" lvl="0" marL="457200" marR="0" rtl="0" algn="l">
              <a:lnSpc>
                <a:spcPct val="115000"/>
              </a:lnSpc>
              <a:spcBef>
                <a:spcPts val="1200"/>
              </a:spcBef>
              <a:spcAft>
                <a:spcPts val="0"/>
              </a:spcAft>
              <a:buClr>
                <a:srgbClr val="38761D"/>
              </a:buClr>
              <a:buSzPts val="1400"/>
              <a:buFont typeface="Archivo"/>
              <a:buChar char="➔"/>
            </a:pPr>
            <a:r>
              <a:rPr b="1" i="0" lang="es" sz="1400" u="none" cap="none" strike="noStrike">
                <a:solidFill>
                  <a:schemeClr val="dk1"/>
                </a:solidFill>
                <a:latin typeface="Arial"/>
                <a:ea typeface="Arial"/>
                <a:cs typeface="Arial"/>
                <a:sym typeface="Arial"/>
              </a:rPr>
              <a:t>Establecer relaciones entre distintas partes del texto.</a:t>
            </a:r>
            <a:endParaRPr b="1" i="0" sz="1400" u="none" cap="none" strike="noStrike">
              <a:solidFill>
                <a:schemeClr val="dk1"/>
              </a:solidFill>
              <a:latin typeface="Arial"/>
              <a:ea typeface="Arial"/>
              <a:cs typeface="Arial"/>
              <a:sym typeface="Arial"/>
              <a:extLst>
                <a:ext uri="http://customooxmlschemas.google.com/">
                  <go:slidesCustomData xmlns:go="http://customooxmlschemas.google.com/" textRoundtripDataId="6"/>
                </a:ext>
              </a:extLst>
            </a:endParaRPr>
          </a:p>
          <a:p>
            <a:pPr indent="-317500" lvl="0" marL="457200" marR="0" rtl="0" algn="l">
              <a:lnSpc>
                <a:spcPct val="115000"/>
              </a:lnSpc>
              <a:spcBef>
                <a:spcPts val="1000"/>
              </a:spcBef>
              <a:spcAft>
                <a:spcPts val="0"/>
              </a:spcAft>
              <a:buClr>
                <a:srgbClr val="38761D"/>
              </a:buClr>
              <a:buSzPts val="1400"/>
              <a:buFont typeface="Archivo"/>
              <a:buChar char="➔"/>
            </a:pPr>
            <a:r>
              <a:rPr b="1" i="0" lang="es" sz="1400" u="none" cap="none" strike="noStrike">
                <a:solidFill>
                  <a:schemeClr val="dk1"/>
                </a:solidFill>
                <a:latin typeface="Arial"/>
                <a:ea typeface="Arial"/>
                <a:cs typeface="Arial"/>
                <a:sym typeface="Arial"/>
                <a:extLst>
                  <a:ext uri="http://customooxmlschemas.google.com/">
                    <go:slidesCustomData xmlns:go="http://customooxmlschemas.google.com/" textRoundtripDataId="7"/>
                  </a:ext>
                </a:extLst>
              </a:rPr>
              <a:t>Jerarquizar la información de acuerdo a un propósito</a:t>
            </a:r>
            <a:r>
              <a:rPr b="1" i="0" lang="es" sz="1400" u="none" cap="none" strike="noStrike">
                <a:solidFill>
                  <a:schemeClr val="dk1"/>
                </a:solidFill>
                <a:latin typeface="Arial"/>
                <a:ea typeface="Arial"/>
                <a:cs typeface="Arial"/>
                <a:sym typeface="Arial"/>
              </a:rPr>
              <a:t>.</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1000"/>
              </a:spcBef>
              <a:spcAft>
                <a:spcPts val="0"/>
              </a:spcAft>
              <a:buClr>
                <a:srgbClr val="38761D"/>
              </a:buClr>
              <a:buSzPts val="1400"/>
              <a:buFont typeface="Archivo"/>
              <a:buChar char="➔"/>
            </a:pPr>
            <a:r>
              <a:rPr b="1" i="0" lang="es" sz="1400" u="none" cap="none" strike="noStrike">
                <a:solidFill>
                  <a:schemeClr val="dk1"/>
                </a:solidFill>
                <a:latin typeface="Arial"/>
                <a:ea typeface="Arial"/>
                <a:cs typeface="Arial"/>
                <a:sym typeface="Arial"/>
              </a:rPr>
              <a:t>Reconocer inferencias extratextuales.</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1000"/>
              </a:spcBef>
              <a:spcAft>
                <a:spcPts val="0"/>
              </a:spcAft>
              <a:buClr>
                <a:srgbClr val="38761D"/>
              </a:buClr>
              <a:buSzPts val="1400"/>
              <a:buFont typeface="Archivo"/>
              <a:buChar char="➔"/>
            </a:pPr>
            <a:r>
              <a:rPr b="1" i="0" lang="es" sz="1400" u="none" cap="none" strike="noStrike">
                <a:solidFill>
                  <a:schemeClr val="dk1"/>
                </a:solidFill>
                <a:latin typeface="Arial"/>
                <a:ea typeface="Arial"/>
                <a:cs typeface="Arial"/>
                <a:sym typeface="Arial"/>
              </a:rPr>
              <a:t>Construir hipótesis de lectura para exponerlas de forma oral.</a:t>
            </a:r>
            <a:endParaRPr b="1" i="0" sz="14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t/>
            </a:r>
            <a:endParaRPr b="0" i="0" sz="1400" u="none" cap="none" strike="noStrike">
              <a:solidFill>
                <a:srgbClr val="000000"/>
              </a:solidFill>
              <a:latin typeface="Archivo"/>
              <a:ea typeface="Archivo"/>
              <a:cs typeface="Archivo"/>
              <a:sym typeface="Archivo"/>
            </a:endParaRPr>
          </a:p>
        </p:txBody>
      </p:sp>
      <p:sp>
        <p:nvSpPr>
          <p:cNvPr id="781" name="Google Shape;781;g36fc220c6c6_4_146"/>
          <p:cNvSpPr txBox="1"/>
          <p:nvPr/>
        </p:nvSpPr>
        <p:spPr>
          <a:xfrm>
            <a:off x="4398450" y="1058825"/>
            <a:ext cx="3240900" cy="2937000"/>
          </a:xfrm>
          <a:prstGeom prst="rect">
            <a:avLst/>
          </a:prstGeom>
          <a:noFill/>
          <a:ln cap="flat" cmpd="sng" w="38100">
            <a:solidFill>
              <a:srgbClr val="B7DB20"/>
            </a:solidFill>
            <a:prstDash val="dot"/>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1100"/>
              </a:spcBef>
              <a:spcAft>
                <a:spcPts val="0"/>
              </a:spcAft>
              <a:buClr>
                <a:srgbClr val="000000"/>
              </a:buClr>
              <a:buSzPts val="1400"/>
              <a:buFont typeface="Arial"/>
              <a:buNone/>
            </a:pPr>
            <a:r>
              <a:rPr b="1" i="0" lang="es" sz="1400" u="none" cap="none" strike="noStrike">
                <a:solidFill>
                  <a:srgbClr val="000000"/>
                </a:solidFill>
                <a:highlight>
                  <a:srgbClr val="B7DB20"/>
                </a:highlight>
                <a:latin typeface="Archivo"/>
                <a:ea typeface="Archivo"/>
                <a:cs typeface="Archivo"/>
                <a:sym typeface="Archivo"/>
              </a:rPr>
              <a:t>Contenidos:</a:t>
            </a:r>
            <a:endParaRPr b="1" i="0" sz="1400" u="none" cap="none" strike="noStrike">
              <a:solidFill>
                <a:srgbClr val="000000"/>
              </a:solidFill>
              <a:highlight>
                <a:srgbClr val="B7DB20"/>
              </a:highlight>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400"/>
              <a:buFont typeface="Arial"/>
              <a:buNone/>
            </a:pPr>
            <a:r>
              <a:t/>
            </a:r>
            <a:endParaRPr b="1" i="0" sz="1400" u="none" cap="none" strike="noStrike">
              <a:solidFill>
                <a:srgbClr val="000000"/>
              </a:solidFill>
              <a:highlight>
                <a:srgbClr val="B7DB20"/>
              </a:highlight>
              <a:latin typeface="Archivo"/>
              <a:ea typeface="Archivo"/>
              <a:cs typeface="Archivo"/>
              <a:sym typeface="Archivo"/>
            </a:endParaRPr>
          </a:p>
          <a:p>
            <a:pPr indent="-317500" lvl="0" marL="457200" marR="0" rtl="0" algn="just">
              <a:lnSpc>
                <a:spcPct val="115000"/>
              </a:lnSpc>
              <a:spcBef>
                <a:spcPts val="0"/>
              </a:spcBef>
              <a:spcAft>
                <a:spcPts val="0"/>
              </a:spcAft>
              <a:buClr>
                <a:srgbClr val="38761D"/>
              </a:buClr>
              <a:buSzPts val="1400"/>
              <a:buFont typeface="Archivo"/>
              <a:buChar char="➔"/>
            </a:pPr>
            <a:r>
              <a:rPr b="1" i="0" lang="es" sz="1400" u="none" cap="none" strike="noStrike">
                <a:solidFill>
                  <a:srgbClr val="000000"/>
                </a:solidFill>
                <a:highlight>
                  <a:schemeClr val="lt1"/>
                </a:highlight>
                <a:latin typeface="Archivo"/>
                <a:ea typeface="Archivo"/>
                <a:cs typeface="Archivo"/>
                <a:sym typeface="Archivo"/>
              </a:rPr>
              <a:t>Lectura </a:t>
            </a:r>
            <a:r>
              <a:rPr b="0" i="0" lang="es" sz="1400" u="none" cap="none" strike="noStrike">
                <a:solidFill>
                  <a:srgbClr val="000000"/>
                </a:solidFill>
                <a:highlight>
                  <a:schemeClr val="lt1"/>
                </a:highlight>
                <a:latin typeface="Archivo"/>
                <a:ea typeface="Archivo"/>
                <a:cs typeface="Archivo"/>
                <a:sym typeface="Archivo"/>
              </a:rPr>
              <a:t>y comentario de obra literaria de manera compartida e intensiva y extensiva en torno a la temática de las cholitas como representantes de la cultura andina.</a:t>
            </a:r>
            <a:endParaRPr b="0" i="0" sz="1400" u="none" cap="none" strike="noStrike">
              <a:solidFill>
                <a:srgbClr val="000000"/>
              </a:solidFill>
              <a:highlight>
                <a:schemeClr val="lt1"/>
              </a:highlight>
              <a:latin typeface="Archivo"/>
              <a:ea typeface="Archivo"/>
              <a:cs typeface="Archivo"/>
              <a:sym typeface="Archivo"/>
            </a:endParaRPr>
          </a:p>
          <a:p>
            <a:pPr indent="-317500" lvl="0" marL="457200" marR="0" rtl="0" algn="just">
              <a:lnSpc>
                <a:spcPct val="115000"/>
              </a:lnSpc>
              <a:spcBef>
                <a:spcPts val="1000"/>
              </a:spcBef>
              <a:spcAft>
                <a:spcPts val="1000"/>
              </a:spcAft>
              <a:buClr>
                <a:srgbClr val="38761D"/>
              </a:buClr>
              <a:buSzPts val="1400"/>
              <a:buFont typeface="Archivo"/>
              <a:buChar char="➔"/>
            </a:pPr>
            <a:r>
              <a:rPr b="1" i="0" lang="es" sz="1400" u="none" cap="none" strike="noStrike">
                <a:solidFill>
                  <a:srgbClr val="000000"/>
                </a:solidFill>
                <a:highlight>
                  <a:schemeClr val="lt1"/>
                </a:highlight>
                <a:latin typeface="Archivo"/>
                <a:ea typeface="Archivo"/>
                <a:cs typeface="Archivo"/>
                <a:sym typeface="Archivo"/>
              </a:rPr>
              <a:t>Lectura </a:t>
            </a:r>
            <a:r>
              <a:rPr b="0" i="0" lang="es" sz="1400" u="none" cap="none" strike="noStrike">
                <a:solidFill>
                  <a:srgbClr val="000000"/>
                </a:solidFill>
                <a:highlight>
                  <a:schemeClr val="lt1"/>
                </a:highlight>
                <a:latin typeface="Archivo"/>
                <a:ea typeface="Archivo"/>
                <a:cs typeface="Archivo"/>
                <a:sym typeface="Archivo"/>
              </a:rPr>
              <a:t>y comentario de textos expositivos para enriquecer la lectura literaria.</a:t>
            </a:r>
            <a:endParaRPr b="0" i="0" sz="1400" u="none" cap="none" strike="noStrike">
              <a:solidFill>
                <a:srgbClr val="000000"/>
              </a:solidFill>
              <a:highlight>
                <a:schemeClr val="lt1"/>
              </a:highlight>
              <a:latin typeface="Archivo"/>
              <a:ea typeface="Archivo"/>
              <a:cs typeface="Archivo"/>
              <a:sym typeface="Archivo"/>
            </a:endParaRPr>
          </a:p>
        </p:txBody>
      </p:sp>
      <p:pic>
        <p:nvPicPr>
          <p:cNvPr id="782" name="Google Shape;782;g36fc220c6c6_4_146"/>
          <p:cNvPicPr preferRelativeResize="0"/>
          <p:nvPr/>
        </p:nvPicPr>
        <p:blipFill rotWithShape="1">
          <a:blip r:embed="rId6">
            <a:alphaModFix/>
          </a:blip>
          <a:srcRect b="0" l="0" r="0" t="0"/>
          <a:stretch/>
        </p:blipFill>
        <p:spPr>
          <a:xfrm>
            <a:off x="7889847" y="2910293"/>
            <a:ext cx="1261825" cy="1992360"/>
          </a:xfrm>
          <a:prstGeom prst="rect">
            <a:avLst/>
          </a:prstGeom>
          <a:noFill/>
          <a:ln>
            <a:noFill/>
          </a:ln>
        </p:spPr>
      </p:pic>
      <p:sp>
        <p:nvSpPr>
          <p:cNvPr id="783" name="Google Shape;783;g36fc220c6c6_4_146"/>
          <p:cNvSpPr txBox="1"/>
          <p:nvPr/>
        </p:nvSpPr>
        <p:spPr>
          <a:xfrm>
            <a:off x="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45" name="Shape 6145"/>
        <p:cNvGrpSpPr/>
        <p:nvPr/>
      </p:nvGrpSpPr>
      <p:grpSpPr>
        <a:xfrm>
          <a:off x="0" y="0"/>
          <a:ext cx="0" cy="0"/>
          <a:chOff x="0" y="0"/>
          <a:chExt cx="0" cy="0"/>
        </a:xfrm>
      </p:grpSpPr>
      <p:pic>
        <p:nvPicPr>
          <p:cNvPr id="6146" name="Google Shape;6146;g3a223d00461_0_6335" title="Captura de pantalla 2025-11-05 a la(s) 7.11.18 p. m..png"/>
          <p:cNvPicPr preferRelativeResize="0"/>
          <p:nvPr/>
        </p:nvPicPr>
        <p:blipFill>
          <a:blip r:embed="rId3">
            <a:alphaModFix/>
          </a:blip>
          <a:stretch>
            <a:fillRect/>
          </a:stretch>
        </p:blipFill>
        <p:spPr>
          <a:xfrm>
            <a:off x="1564563" y="712600"/>
            <a:ext cx="1644125" cy="1039925"/>
          </a:xfrm>
          <a:prstGeom prst="rect">
            <a:avLst/>
          </a:prstGeom>
          <a:noFill/>
          <a:ln>
            <a:noFill/>
          </a:ln>
        </p:spPr>
      </p:pic>
      <p:sp>
        <p:nvSpPr>
          <p:cNvPr id="6147" name="Google Shape;6147;g3a223d00461_0_6335"/>
          <p:cNvSpPr/>
          <p:nvPr/>
        </p:nvSpPr>
        <p:spPr>
          <a:xfrm>
            <a:off x="0" y="4188475"/>
            <a:ext cx="9144000" cy="954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g3a223d00461_0_6335"/>
          <p:cNvSpPr txBox="1"/>
          <p:nvPr/>
        </p:nvSpPr>
        <p:spPr>
          <a:xfrm>
            <a:off x="319475" y="295625"/>
            <a:ext cx="7947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Fragmentos de los textos que prepararon a modo de guión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149" name="Google Shape;6149;g3a223d00461_0_6335"/>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pic>
        <p:nvPicPr>
          <p:cNvPr id="6150" name="Google Shape;6150;g3a223d00461_0_6335"/>
          <p:cNvPicPr preferRelativeResize="0"/>
          <p:nvPr/>
        </p:nvPicPr>
        <p:blipFill rotWithShape="1">
          <a:blip r:embed="rId4">
            <a:alphaModFix/>
          </a:blip>
          <a:srcRect b="0" l="0" r="0" t="0"/>
          <a:stretch/>
        </p:blipFill>
        <p:spPr>
          <a:xfrm>
            <a:off x="8092925" y="480625"/>
            <a:ext cx="1230802" cy="304100"/>
          </a:xfrm>
          <a:prstGeom prst="rect">
            <a:avLst/>
          </a:prstGeom>
          <a:noFill/>
          <a:ln>
            <a:noFill/>
          </a:ln>
        </p:spPr>
      </p:pic>
      <p:sp>
        <p:nvSpPr>
          <p:cNvPr id="6151" name="Google Shape;6151;g3a223d00461_0_6335"/>
          <p:cNvSpPr txBox="1"/>
          <p:nvPr/>
        </p:nvSpPr>
        <p:spPr>
          <a:xfrm>
            <a:off x="6808475" y="3514375"/>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152" name="Google Shape;6152;g3a223d00461_0_6335"/>
          <p:cNvSpPr txBox="1"/>
          <p:nvPr/>
        </p:nvSpPr>
        <p:spPr>
          <a:xfrm>
            <a:off x="319475" y="1723350"/>
            <a:ext cx="4134300" cy="3224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
                <a:solidFill>
                  <a:schemeClr val="dk1"/>
                </a:solidFill>
              </a:rPr>
              <a:t>“Hola bienvenidos y bienvenidas  a la casa de la familia White      </a:t>
            </a:r>
            <a:endParaRPr>
              <a:solidFill>
                <a:schemeClr val="dk1"/>
              </a:solidFill>
            </a:endParaRPr>
          </a:p>
          <a:p>
            <a:pPr indent="0" lvl="0" marL="0" rtl="0" algn="just">
              <a:lnSpc>
                <a:spcPct val="115000"/>
              </a:lnSpc>
              <a:spcBef>
                <a:spcPts val="0"/>
              </a:spcBef>
              <a:spcAft>
                <a:spcPts val="0"/>
              </a:spcAft>
              <a:buNone/>
            </a:pPr>
            <a:r>
              <a:rPr lang="es">
                <a:solidFill>
                  <a:schemeClr val="dk1"/>
                </a:solidFill>
              </a:rPr>
              <a:t>¿Conocen el cuento de la pata de mono? de  W.W.Jacob? (</a:t>
            </a:r>
            <a:r>
              <a:rPr b="1" lang="es">
                <a:solidFill>
                  <a:srgbClr val="202122"/>
                </a:solidFill>
                <a:highlight>
                  <a:srgbClr val="FFFFFF"/>
                </a:highlight>
              </a:rPr>
              <a:t>William Wymark Jacobs</a:t>
            </a:r>
            <a:r>
              <a:rPr lang="es">
                <a:solidFill>
                  <a:schemeClr val="dk1"/>
                </a:solidFill>
              </a:rPr>
              <a:t>) </a:t>
            </a:r>
            <a:r>
              <a:rPr b="1" lang="es" u="sng">
                <a:solidFill>
                  <a:schemeClr val="dk1"/>
                </a:solidFill>
              </a:rPr>
              <a:t>(Escuchamos posibles respuestas)</a:t>
            </a:r>
            <a:endParaRPr b="1" u="sng">
              <a:solidFill>
                <a:schemeClr val="dk1"/>
              </a:solidFill>
            </a:endParaRPr>
          </a:p>
          <a:p>
            <a:pPr indent="0" lvl="0" marL="0" rtl="0" algn="just">
              <a:lnSpc>
                <a:spcPct val="115000"/>
              </a:lnSpc>
              <a:spcBef>
                <a:spcPts val="0"/>
              </a:spcBef>
              <a:spcAft>
                <a:spcPts val="0"/>
              </a:spcAft>
              <a:buNone/>
            </a:pPr>
            <a:r>
              <a:rPr lang="es">
                <a:solidFill>
                  <a:schemeClr val="dk1"/>
                </a:solidFill>
              </a:rPr>
              <a:t>Es la historia de un talismán muy particular que llega a la vida de la familia White. </a:t>
            </a:r>
            <a:endParaRPr>
              <a:solidFill>
                <a:schemeClr val="dk1"/>
              </a:solidFill>
            </a:endParaRPr>
          </a:p>
          <a:p>
            <a:pPr indent="0" lvl="0" marL="0" rtl="0" algn="just">
              <a:lnSpc>
                <a:spcPct val="115000"/>
              </a:lnSpc>
              <a:spcBef>
                <a:spcPts val="0"/>
              </a:spcBef>
              <a:spcAft>
                <a:spcPts val="0"/>
              </a:spcAft>
              <a:buNone/>
            </a:pPr>
            <a:r>
              <a:rPr lang="es">
                <a:solidFill>
                  <a:srgbClr val="333333"/>
                </a:solidFill>
                <a:highlight>
                  <a:srgbClr val="FFFFFF"/>
                </a:highlight>
              </a:rPr>
              <a:t>Los talismanes han acompañado al ser humano a lo largo de la historia, desde las antiguas civilizaciones hasta el mundo moderno. Pero, ¿qué es exactamente un talismán? ¿Cómo funciona y cuál es su verdadero significado?”</a:t>
            </a:r>
            <a:endParaRPr sz="1100">
              <a:solidFill>
                <a:schemeClr val="dk1"/>
              </a:solidFill>
            </a:endParaRPr>
          </a:p>
        </p:txBody>
      </p:sp>
      <p:sp>
        <p:nvSpPr>
          <p:cNvPr id="6153" name="Google Shape;6153;g3a223d00461_0_6335"/>
          <p:cNvSpPr txBox="1"/>
          <p:nvPr/>
        </p:nvSpPr>
        <p:spPr>
          <a:xfrm>
            <a:off x="4872250" y="969725"/>
            <a:ext cx="4134300" cy="4086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“Estamos llegando al final y queremos presentarles al objeto más importante y maravilloso de esta historia. </a:t>
            </a:r>
            <a:r>
              <a:rPr b="1" lang="es" sz="1300">
                <a:solidFill>
                  <a:schemeClr val="dk1"/>
                </a:solidFill>
              </a:rPr>
              <a:t>La Lámpara mágica</a:t>
            </a:r>
            <a:r>
              <a:rPr lang="es" sz="1300">
                <a:solidFill>
                  <a:schemeClr val="dk1"/>
                </a:solidFill>
              </a:rPr>
              <a:t>. La lámpara era de aceite, estaba hecha de oro, genera interés en  quienes la encuentran. Tiene símbolos extraños y difíciles de descifrar en la base y en la tapa. </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La lámpara representa el deseo humano, el poder de la transformación y la posibilidad de cumplir deseos.</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En la versión original Aladino tenía un anillo que contenía otro genio o Efrit </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¿Qué deseos le pedirías a la lámpara? (entregar papeles y buzón.</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Muchas gracias por perder su preciado tiempo con nosotros y esperamos que tengan una muy buena tarde</a:t>
            </a:r>
            <a:endParaRPr sz="13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s" sz="1300">
                <a:solidFill>
                  <a:srgbClr val="FFFF00"/>
                </a:solidFill>
              </a:rPr>
              <a:t>❁</a:t>
            </a:r>
            <a:r>
              <a:rPr lang="es" sz="1300">
                <a:solidFill>
                  <a:schemeClr val="dk1"/>
                </a:solidFill>
              </a:rPr>
              <a:t>MUCHAS GRACIAS” </a:t>
            </a:r>
            <a:r>
              <a:rPr lang="es" sz="1300">
                <a:solidFill>
                  <a:srgbClr val="FF0000"/>
                </a:solidFill>
              </a:rPr>
              <a:t>❁</a:t>
            </a:r>
            <a:endParaRPr sz="19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7" name="Shape 6157"/>
        <p:cNvGrpSpPr/>
        <p:nvPr/>
      </p:nvGrpSpPr>
      <p:grpSpPr>
        <a:xfrm>
          <a:off x="0" y="0"/>
          <a:ext cx="0" cy="0"/>
          <a:chOff x="0" y="0"/>
          <a:chExt cx="0" cy="0"/>
        </a:xfrm>
      </p:grpSpPr>
      <p:sp>
        <p:nvSpPr>
          <p:cNvPr id="6158" name="Google Shape;6158;g3a223d00461_0_6346"/>
          <p:cNvSpPr/>
          <p:nvPr/>
        </p:nvSpPr>
        <p:spPr>
          <a:xfrm>
            <a:off x="0" y="4188475"/>
            <a:ext cx="9144000" cy="954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g3a223d00461_0_6346"/>
          <p:cNvSpPr txBox="1"/>
          <p:nvPr/>
        </p:nvSpPr>
        <p:spPr>
          <a:xfrm>
            <a:off x="376175" y="343100"/>
            <a:ext cx="4811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Momento de intercambio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160" name="Google Shape;6160;g3a223d00461_0_6346"/>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cxnSp>
        <p:nvCxnSpPr>
          <p:cNvPr id="6161" name="Google Shape;6161;g3a223d00461_0_6346"/>
          <p:cNvCxnSpPr/>
          <p:nvPr/>
        </p:nvCxnSpPr>
        <p:spPr>
          <a:xfrm>
            <a:off x="-139850" y="1327525"/>
            <a:ext cx="1235400" cy="0"/>
          </a:xfrm>
          <a:prstGeom prst="straightConnector1">
            <a:avLst/>
          </a:prstGeom>
          <a:noFill/>
          <a:ln cap="flat" cmpd="sng" w="19050">
            <a:solidFill>
              <a:srgbClr val="CCCCCC"/>
            </a:solidFill>
            <a:prstDash val="dash"/>
            <a:round/>
            <a:headEnd len="sm" w="sm" type="none"/>
            <a:tailEnd len="sm" w="sm" type="none"/>
          </a:ln>
        </p:spPr>
      </p:cxnSp>
      <p:pic>
        <p:nvPicPr>
          <p:cNvPr id="6162" name="Google Shape;6162;g3a223d00461_0_6346"/>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163" name="Google Shape;6163;g3a223d00461_0_6346"/>
          <p:cNvSpPr txBox="1"/>
          <p:nvPr/>
        </p:nvSpPr>
        <p:spPr>
          <a:xfrm>
            <a:off x="6808475" y="3514375"/>
            <a:ext cx="145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164" name="Google Shape;6164;g3a223d00461_0_6346"/>
          <p:cNvSpPr txBox="1"/>
          <p:nvPr/>
        </p:nvSpPr>
        <p:spPr>
          <a:xfrm>
            <a:off x="577075" y="1455225"/>
            <a:ext cx="7607100" cy="28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rPr>
              <a:t>Luego de haber escuchado esta presentación, los invitamos a pensar en la instancia de exposición oral en la muestra.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s" sz="1800">
                <a:solidFill>
                  <a:schemeClr val="dk1"/>
                </a:solidFill>
              </a:rPr>
              <a:t>Si tuvieran que proponer una grilla de autoevaluación con los estudiantes ¿Qué aspectos les parece que podrían evaluar? </a:t>
            </a:r>
            <a:endParaRPr sz="1800">
              <a:solidFill>
                <a:schemeClr val="dk1"/>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6168" name="Shape 6168"/>
        <p:cNvGrpSpPr/>
        <p:nvPr/>
      </p:nvGrpSpPr>
      <p:grpSpPr>
        <a:xfrm>
          <a:off x="0" y="0"/>
          <a:ext cx="0" cy="0"/>
          <a:chOff x="0" y="0"/>
          <a:chExt cx="0" cy="0"/>
        </a:xfrm>
      </p:grpSpPr>
      <p:pic>
        <p:nvPicPr>
          <p:cNvPr id="6169" name="Google Shape;6169;g3a223d00461_0_635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6170" name="Google Shape;6170;g3a223d00461_0_6356"/>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6171" name="Google Shape;6171;g3a223d00461_0_6356"/>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6172" name="Google Shape;6172;g3a223d00461_0_6356"/>
          <p:cNvGrpSpPr/>
          <p:nvPr/>
        </p:nvGrpSpPr>
        <p:grpSpPr>
          <a:xfrm>
            <a:off x="5593901" y="630949"/>
            <a:ext cx="3189350" cy="1336365"/>
            <a:chOff x="5974609" y="421177"/>
            <a:chExt cx="3189350" cy="1336365"/>
          </a:xfrm>
        </p:grpSpPr>
        <p:grpSp>
          <p:nvGrpSpPr>
            <p:cNvPr id="6173" name="Google Shape;6173;g3a223d00461_0_6356"/>
            <p:cNvGrpSpPr/>
            <p:nvPr/>
          </p:nvGrpSpPr>
          <p:grpSpPr>
            <a:xfrm rot="5400000">
              <a:off x="7873551" y="-202767"/>
              <a:ext cx="666463" cy="1914351"/>
              <a:chOff x="2405075" y="2171775"/>
              <a:chExt cx="633400" cy="1900100"/>
            </a:xfrm>
          </p:grpSpPr>
          <p:cxnSp>
            <p:nvCxnSpPr>
              <p:cNvPr id="6174" name="Google Shape;6174;g3a223d00461_0_635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75" name="Google Shape;6175;g3a223d00461_0_635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76" name="Google Shape;6176;g3a223d00461_0_635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77" name="Google Shape;6177;g3a223d00461_0_635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78" name="Google Shape;6178;g3a223d00461_0_635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79" name="Google Shape;6179;g3a223d00461_0_635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180" name="Google Shape;6180;g3a223d00461_0_635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181" name="Google Shape;6181;g3a223d00461_0_635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182" name="Google Shape;6182;g3a223d00461_0_635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183" name="Google Shape;6183;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184" name="Google Shape;6184;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185" name="Google Shape;6185;g3a223d00461_0_635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186" name="Google Shape;6186;g3a223d00461_0_635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187" name="Google Shape;6187;g3a223d00461_0_635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188" name="Google Shape;6188;g3a223d00461_0_635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189" name="Google Shape;6189;g3a223d00461_0_6356"/>
            <p:cNvGrpSpPr/>
            <p:nvPr/>
          </p:nvGrpSpPr>
          <p:grpSpPr>
            <a:xfrm rot="5400000">
              <a:off x="7873551" y="467135"/>
              <a:ext cx="666463" cy="1914351"/>
              <a:chOff x="2405075" y="2171775"/>
              <a:chExt cx="633400" cy="1900100"/>
            </a:xfrm>
          </p:grpSpPr>
          <p:cxnSp>
            <p:nvCxnSpPr>
              <p:cNvPr id="6190" name="Google Shape;6190;g3a223d00461_0_635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91" name="Google Shape;6191;g3a223d00461_0_635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92" name="Google Shape;6192;g3a223d00461_0_635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93" name="Google Shape;6193;g3a223d00461_0_635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94" name="Google Shape;6194;g3a223d00461_0_635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195" name="Google Shape;6195;g3a223d00461_0_635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196" name="Google Shape;6196;g3a223d00461_0_635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197" name="Google Shape;6197;g3a223d00461_0_635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198" name="Google Shape;6198;g3a223d00461_0_635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199" name="Google Shape;6199;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00" name="Google Shape;6200;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01" name="Google Shape;6201;g3a223d00461_0_635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202" name="Google Shape;6202;g3a223d00461_0_635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203" name="Google Shape;6203;g3a223d00461_0_635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204" name="Google Shape;6204;g3a223d00461_0_635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205" name="Google Shape;6205;g3a223d00461_0_6356"/>
            <p:cNvGrpSpPr/>
            <p:nvPr/>
          </p:nvGrpSpPr>
          <p:grpSpPr>
            <a:xfrm rot="5400000">
              <a:off x="6598552" y="-202767"/>
              <a:ext cx="666463" cy="1914351"/>
              <a:chOff x="2405075" y="2171775"/>
              <a:chExt cx="633400" cy="1900100"/>
            </a:xfrm>
          </p:grpSpPr>
          <p:cxnSp>
            <p:nvCxnSpPr>
              <p:cNvPr id="6206" name="Google Shape;6206;g3a223d00461_0_635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07" name="Google Shape;6207;g3a223d00461_0_635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08" name="Google Shape;6208;g3a223d00461_0_635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09" name="Google Shape;6209;g3a223d00461_0_635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10" name="Google Shape;6210;g3a223d00461_0_635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11" name="Google Shape;6211;g3a223d00461_0_635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212" name="Google Shape;6212;g3a223d00461_0_635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213" name="Google Shape;6213;g3a223d00461_0_635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214" name="Google Shape;6214;g3a223d00461_0_635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215" name="Google Shape;6215;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16" name="Google Shape;6216;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17" name="Google Shape;6217;g3a223d00461_0_635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218" name="Google Shape;6218;g3a223d00461_0_635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219" name="Google Shape;6219;g3a223d00461_0_635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220" name="Google Shape;6220;g3a223d00461_0_635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221" name="Google Shape;6221;g3a223d00461_0_6356"/>
            <p:cNvGrpSpPr/>
            <p:nvPr/>
          </p:nvGrpSpPr>
          <p:grpSpPr>
            <a:xfrm rot="5400000">
              <a:off x="6598552" y="467135"/>
              <a:ext cx="666463" cy="1914351"/>
              <a:chOff x="2405075" y="2171775"/>
              <a:chExt cx="633400" cy="1900100"/>
            </a:xfrm>
          </p:grpSpPr>
          <p:cxnSp>
            <p:nvCxnSpPr>
              <p:cNvPr id="6222" name="Google Shape;6222;g3a223d00461_0_635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23" name="Google Shape;6223;g3a223d00461_0_635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24" name="Google Shape;6224;g3a223d00461_0_635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25" name="Google Shape;6225;g3a223d00461_0_635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26" name="Google Shape;6226;g3a223d00461_0_635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227" name="Google Shape;6227;g3a223d00461_0_635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228" name="Google Shape;6228;g3a223d00461_0_635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229" name="Google Shape;6229;g3a223d00461_0_635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230" name="Google Shape;6230;g3a223d00461_0_635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231" name="Google Shape;6231;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32" name="Google Shape;6232;g3a223d00461_0_635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233" name="Google Shape;6233;g3a223d00461_0_635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234" name="Google Shape;6234;g3a223d00461_0_635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235" name="Google Shape;6235;g3a223d00461_0_635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236" name="Google Shape;6236;g3a223d00461_0_635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6237" name="Google Shape;6237;g3a223d00461_0_6356"/>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g3a223d00461_0_6356"/>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g3a223d00461_0_6356"/>
          <p:cNvSpPr txBox="1"/>
          <p:nvPr/>
        </p:nvSpPr>
        <p:spPr>
          <a:xfrm rot="-152977">
            <a:off x="2290829" y="1985235"/>
            <a:ext cx="4997247" cy="138543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1" lang="es" sz="4000">
                <a:solidFill>
                  <a:schemeClr val="dk1"/>
                </a:solidFill>
                <a:latin typeface="Lobster"/>
                <a:ea typeface="Lobster"/>
                <a:cs typeface="Lobster"/>
                <a:sym typeface="Lobster"/>
              </a:rPr>
              <a:t>¡Muchas gracias!</a:t>
            </a:r>
            <a:endParaRPr b="1" i="0" sz="4000" u="none" cap="none" strike="noStrike">
              <a:solidFill>
                <a:srgbClr val="0000FF"/>
              </a:solidFill>
              <a:latin typeface="Lobster"/>
              <a:ea typeface="Lobster"/>
              <a:cs typeface="Lobster"/>
              <a:sym typeface="Lobster"/>
            </a:endParaRPr>
          </a:p>
          <a:p>
            <a:pPr indent="0" lvl="0" marL="0" marR="0" rtl="0" algn="l">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6240" name="Google Shape;6240;g3a223d00461_0_6356"/>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6241" name="Google Shape;6241;g3a223d00461_0_6356"/>
          <p:cNvSpPr txBox="1"/>
          <p:nvPr/>
        </p:nvSpPr>
        <p:spPr>
          <a:xfrm rot="-129245">
            <a:off x="254034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s" sz="1700">
                <a:latin typeface="Archivo"/>
                <a:ea typeface="Archivo"/>
                <a:cs typeface="Archivo"/>
                <a:sym typeface="Archivo"/>
              </a:rPr>
              <a:t>Escuela 24 d.E 14°- María Belén </a:t>
            </a:r>
            <a:r>
              <a:rPr lang="es" sz="1700">
                <a:solidFill>
                  <a:schemeClr val="dk1"/>
                </a:solidFill>
                <a:latin typeface="Archivo"/>
                <a:ea typeface="Archivo"/>
                <a:cs typeface="Archivo"/>
                <a:sym typeface="Archivo"/>
              </a:rPr>
              <a:t>Scarso</a:t>
            </a:r>
            <a:endParaRPr b="0" i="0" sz="1700" u="none" cap="none" strike="noStrike">
              <a:solidFill>
                <a:srgbClr val="000000"/>
              </a:solidFill>
              <a:latin typeface="Archivo"/>
              <a:ea typeface="Archivo"/>
              <a:cs typeface="Archivo"/>
              <a:sym typeface="Archivo"/>
            </a:endParaRPr>
          </a:p>
        </p:txBody>
      </p:sp>
      <p:sp>
        <p:nvSpPr>
          <p:cNvPr id="6242" name="Google Shape;6242;g3a223d00461_0_635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46" name="Shape 6246"/>
        <p:cNvGrpSpPr/>
        <p:nvPr/>
      </p:nvGrpSpPr>
      <p:grpSpPr>
        <a:xfrm>
          <a:off x="0" y="0"/>
          <a:ext cx="0" cy="0"/>
          <a:chOff x="0" y="0"/>
          <a:chExt cx="0" cy="0"/>
        </a:xfrm>
      </p:grpSpPr>
      <p:grpSp>
        <p:nvGrpSpPr>
          <p:cNvPr id="6247" name="Google Shape;6247;g3a223d00461_0_6433"/>
          <p:cNvGrpSpPr/>
          <p:nvPr/>
        </p:nvGrpSpPr>
        <p:grpSpPr>
          <a:xfrm rot="5400000">
            <a:off x="4746815" y="1034146"/>
            <a:ext cx="3189350" cy="1336365"/>
            <a:chOff x="5974610" y="421184"/>
            <a:chExt cx="3189350" cy="1336365"/>
          </a:xfrm>
        </p:grpSpPr>
        <p:grpSp>
          <p:nvGrpSpPr>
            <p:cNvPr id="6248" name="Google Shape;6248;g3a223d00461_0_6433"/>
            <p:cNvGrpSpPr/>
            <p:nvPr/>
          </p:nvGrpSpPr>
          <p:grpSpPr>
            <a:xfrm rot="5400000">
              <a:off x="7873552" y="-202760"/>
              <a:ext cx="666463" cy="1914351"/>
              <a:chOff x="2405075" y="2171775"/>
              <a:chExt cx="633400" cy="1900100"/>
            </a:xfrm>
          </p:grpSpPr>
          <p:cxnSp>
            <p:nvCxnSpPr>
              <p:cNvPr id="6249" name="Google Shape;6249;g3a223d00461_0_643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50" name="Google Shape;6250;g3a223d00461_0_643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51" name="Google Shape;6251;g3a223d00461_0_643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52" name="Google Shape;6252;g3a223d00461_0_643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53" name="Google Shape;6253;g3a223d00461_0_643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54" name="Google Shape;6254;g3a223d00461_0_643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55" name="Google Shape;6255;g3a223d00461_0_643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56" name="Google Shape;6256;g3a223d00461_0_643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57" name="Google Shape;6257;g3a223d00461_0_643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58" name="Google Shape;6258;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59" name="Google Shape;6259;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60" name="Google Shape;6260;g3a223d00461_0_643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61" name="Google Shape;6261;g3a223d00461_0_643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62" name="Google Shape;6262;g3a223d00461_0_643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63" name="Google Shape;6263;g3a223d00461_0_643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264" name="Google Shape;6264;g3a223d00461_0_6433"/>
            <p:cNvGrpSpPr/>
            <p:nvPr/>
          </p:nvGrpSpPr>
          <p:grpSpPr>
            <a:xfrm rot="5400000">
              <a:off x="7873552" y="467142"/>
              <a:ext cx="666463" cy="1914351"/>
              <a:chOff x="2405075" y="2171775"/>
              <a:chExt cx="633400" cy="1900100"/>
            </a:xfrm>
          </p:grpSpPr>
          <p:cxnSp>
            <p:nvCxnSpPr>
              <p:cNvPr id="6265" name="Google Shape;6265;g3a223d00461_0_643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66" name="Google Shape;6266;g3a223d00461_0_643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67" name="Google Shape;6267;g3a223d00461_0_643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68" name="Google Shape;6268;g3a223d00461_0_643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69" name="Google Shape;6269;g3a223d00461_0_643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70" name="Google Shape;6270;g3a223d00461_0_643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1" name="Google Shape;6271;g3a223d00461_0_643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72" name="Google Shape;6272;g3a223d00461_0_643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73" name="Google Shape;6273;g3a223d00461_0_643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4" name="Google Shape;6274;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5" name="Google Shape;6275;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6" name="Google Shape;6276;g3a223d00461_0_643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77" name="Google Shape;6277;g3a223d00461_0_643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78" name="Google Shape;6278;g3a223d00461_0_643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9" name="Google Shape;6279;g3a223d00461_0_643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280" name="Google Shape;6280;g3a223d00461_0_6433"/>
            <p:cNvGrpSpPr/>
            <p:nvPr/>
          </p:nvGrpSpPr>
          <p:grpSpPr>
            <a:xfrm rot="5400000">
              <a:off x="6598553" y="-202760"/>
              <a:ext cx="666463" cy="1914351"/>
              <a:chOff x="2405075" y="2171775"/>
              <a:chExt cx="633400" cy="1900100"/>
            </a:xfrm>
          </p:grpSpPr>
          <p:cxnSp>
            <p:nvCxnSpPr>
              <p:cNvPr id="6281" name="Google Shape;6281;g3a223d00461_0_643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82" name="Google Shape;6282;g3a223d00461_0_643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83" name="Google Shape;6283;g3a223d00461_0_643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84" name="Google Shape;6284;g3a223d00461_0_643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85" name="Google Shape;6285;g3a223d00461_0_643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86" name="Google Shape;6286;g3a223d00461_0_643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87" name="Google Shape;6287;g3a223d00461_0_643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88" name="Google Shape;6288;g3a223d00461_0_643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89" name="Google Shape;6289;g3a223d00461_0_643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90" name="Google Shape;6290;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91" name="Google Shape;6291;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92" name="Google Shape;6292;g3a223d00461_0_643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93" name="Google Shape;6293;g3a223d00461_0_643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94" name="Google Shape;6294;g3a223d00461_0_643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95" name="Google Shape;6295;g3a223d00461_0_643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296" name="Google Shape;6296;g3a223d00461_0_6433"/>
            <p:cNvGrpSpPr/>
            <p:nvPr/>
          </p:nvGrpSpPr>
          <p:grpSpPr>
            <a:xfrm rot="5400000">
              <a:off x="6598553" y="467142"/>
              <a:ext cx="666463" cy="1914351"/>
              <a:chOff x="2405075" y="2171775"/>
              <a:chExt cx="633400" cy="1900100"/>
            </a:xfrm>
          </p:grpSpPr>
          <p:cxnSp>
            <p:nvCxnSpPr>
              <p:cNvPr id="6297" name="Google Shape;6297;g3a223d00461_0_643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98" name="Google Shape;6298;g3a223d00461_0_643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99" name="Google Shape;6299;g3a223d00461_0_643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00" name="Google Shape;6300;g3a223d00461_0_643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01" name="Google Shape;6301;g3a223d00461_0_643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02" name="Google Shape;6302;g3a223d00461_0_643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03" name="Google Shape;6303;g3a223d00461_0_643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04" name="Google Shape;6304;g3a223d00461_0_643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05" name="Google Shape;6305;g3a223d00461_0_643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06" name="Google Shape;6306;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07" name="Google Shape;6307;g3a223d00461_0_643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08" name="Google Shape;6308;g3a223d00461_0_643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09" name="Google Shape;6309;g3a223d00461_0_643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10" name="Google Shape;6310;g3a223d00461_0_643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11" name="Google Shape;6311;g3a223d00461_0_643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6312" name="Google Shape;6312;g3a223d00461_0_6433"/>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6313" name="Google Shape;6313;g3a223d00461_0_6433"/>
          <p:cNvSpPr txBox="1"/>
          <p:nvPr/>
        </p:nvSpPr>
        <p:spPr>
          <a:xfrm>
            <a:off x="892750" y="1625275"/>
            <a:ext cx="54879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a:t>
            </a:r>
            <a:r>
              <a:rPr b="0" i="0" lang="es" sz="1800" u="none" cap="none" strike="noStrike">
                <a:solidFill>
                  <a:schemeClr val="dk1"/>
                </a:solidFill>
                <a:latin typeface="Archivo"/>
                <a:ea typeface="Archivo"/>
                <a:cs typeface="Archivo"/>
                <a:sym typeface="Archivo"/>
              </a:rPr>
              <a:t>Nerina Luz Palermo</a:t>
            </a:r>
            <a:r>
              <a:rPr b="1" i="0" lang="es" sz="1800" u="none" cap="none" strike="noStrike">
                <a:solidFill>
                  <a:schemeClr val="dk1"/>
                </a:solidFill>
                <a:latin typeface="Archivo"/>
                <a:ea typeface="Archivo"/>
                <a:cs typeface="Archivo"/>
                <a:sym typeface="Archivo"/>
              </a:rPr>
              <a:t>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a:t>
            </a:r>
            <a:r>
              <a:rPr b="0" i="0" lang="es" sz="1800" u="none" cap="none" strike="noStrike">
                <a:solidFill>
                  <a:schemeClr val="dk1"/>
                </a:solidFill>
                <a:latin typeface="Archivo"/>
                <a:ea typeface="Archivo"/>
                <a:cs typeface="Archivo"/>
                <a:sym typeface="Archivo"/>
              </a:rPr>
              <a:t>4 D.E. 9 “Nicolás Avellaneda”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a:t>
            </a:r>
            <a:r>
              <a:rPr b="0" i="0" lang="es" sz="1800" u="none" cap="none" strike="noStrike">
                <a:solidFill>
                  <a:schemeClr val="dk1"/>
                </a:solidFill>
                <a:latin typeface="Archivo"/>
                <a:ea typeface="Archivo"/>
                <a:cs typeface="Archivo"/>
                <a:sym typeface="Archivo"/>
              </a:rPr>
              <a:t>1ro 1era T.T.</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lang="es" sz="1800">
                <a:solidFill>
                  <a:schemeClr val="dk1"/>
                </a:solidFill>
                <a:latin typeface="Archivo"/>
                <a:ea typeface="Archivo"/>
                <a:cs typeface="Archivo"/>
                <a:sym typeface="Archivo"/>
              </a:rPr>
              <a:t>A hablar y escuchar, </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lang="es" sz="1800">
                <a:solidFill>
                  <a:schemeClr val="dk1"/>
                </a:solidFill>
                <a:latin typeface="Archivo"/>
                <a:ea typeface="Archivo"/>
                <a:cs typeface="Archivo"/>
                <a:sym typeface="Archivo"/>
              </a:rPr>
              <a:t>¿Se aprende?</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6314" name="Google Shape;6314;g3a223d00461_0_6433"/>
          <p:cNvPicPr preferRelativeResize="0"/>
          <p:nvPr/>
        </p:nvPicPr>
        <p:blipFill rotWithShape="1">
          <a:blip r:embed="rId4">
            <a:alphaModFix/>
          </a:blip>
          <a:srcRect b="0" l="0" r="0" t="0"/>
          <a:stretch/>
        </p:blipFill>
        <p:spPr>
          <a:xfrm rot="9900001">
            <a:off x="6717780" y="3257113"/>
            <a:ext cx="3672048" cy="3087523"/>
          </a:xfrm>
          <a:prstGeom prst="rect">
            <a:avLst/>
          </a:prstGeom>
          <a:noFill/>
          <a:ln>
            <a:noFill/>
          </a:ln>
        </p:spPr>
      </p:pic>
      <p:grpSp>
        <p:nvGrpSpPr>
          <p:cNvPr id="6315" name="Google Shape;6315;g3a223d00461_0_6433"/>
          <p:cNvGrpSpPr/>
          <p:nvPr/>
        </p:nvGrpSpPr>
        <p:grpSpPr>
          <a:xfrm>
            <a:off x="773063" y="2335187"/>
            <a:ext cx="119674" cy="125925"/>
            <a:chOff x="853100" y="2420550"/>
            <a:chExt cx="69000" cy="72600"/>
          </a:xfrm>
        </p:grpSpPr>
        <p:cxnSp>
          <p:nvCxnSpPr>
            <p:cNvPr id="6316" name="Google Shape;6316;g3a223d00461_0_64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17" name="Google Shape;6317;g3a223d00461_0_64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318" name="Google Shape;6318;g3a223d00461_0_6433"/>
          <p:cNvGrpSpPr/>
          <p:nvPr/>
        </p:nvGrpSpPr>
        <p:grpSpPr>
          <a:xfrm>
            <a:off x="773063" y="1800025"/>
            <a:ext cx="119674" cy="125925"/>
            <a:chOff x="853100" y="2420550"/>
            <a:chExt cx="69000" cy="72600"/>
          </a:xfrm>
        </p:grpSpPr>
        <p:cxnSp>
          <p:nvCxnSpPr>
            <p:cNvPr id="6319" name="Google Shape;6319;g3a223d00461_0_64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20" name="Google Shape;6320;g3a223d00461_0_64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321" name="Google Shape;6321;g3a223d00461_0_6433"/>
          <p:cNvGrpSpPr/>
          <p:nvPr/>
        </p:nvGrpSpPr>
        <p:grpSpPr>
          <a:xfrm>
            <a:off x="773063" y="3646025"/>
            <a:ext cx="119674" cy="125925"/>
            <a:chOff x="853100" y="2420550"/>
            <a:chExt cx="69000" cy="72600"/>
          </a:xfrm>
        </p:grpSpPr>
        <p:cxnSp>
          <p:nvCxnSpPr>
            <p:cNvPr id="6322" name="Google Shape;6322;g3a223d00461_0_64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23" name="Google Shape;6323;g3a223d00461_0_64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6324" name="Google Shape;6324;g3a223d00461_0_6433"/>
          <p:cNvSpPr txBox="1"/>
          <p:nvPr/>
        </p:nvSpPr>
        <p:spPr>
          <a:xfrm>
            <a:off x="279122" y="505025"/>
            <a:ext cx="7910400" cy="105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De cartas e interrogatorios: consignas de escritura para trabajar con la oralidad</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325" name="Google Shape;6325;g3a223d00461_0_6433"/>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6326" name="Google Shape;6326;g3a223d00461_0_6433"/>
          <p:cNvGrpSpPr/>
          <p:nvPr/>
        </p:nvGrpSpPr>
        <p:grpSpPr>
          <a:xfrm>
            <a:off x="787821" y="3002816"/>
            <a:ext cx="119674" cy="125925"/>
            <a:chOff x="853100" y="2420550"/>
            <a:chExt cx="69000" cy="72600"/>
          </a:xfrm>
        </p:grpSpPr>
        <p:cxnSp>
          <p:nvCxnSpPr>
            <p:cNvPr id="6327" name="Google Shape;6327;g3a223d00461_0_64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28" name="Google Shape;6328;g3a223d00461_0_64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6329" name="Google Shape;6329;g3a223d00461_0_6433"/>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6330" name="Google Shape;6330;g3a223d00461_0_6433"/>
          <p:cNvPicPr preferRelativeResize="0"/>
          <p:nvPr/>
        </p:nvPicPr>
        <p:blipFill rotWithShape="1">
          <a:blip r:embed="rId6">
            <a:alphaModFix/>
          </a:blip>
          <a:srcRect b="0" l="0" r="0" t="0"/>
          <a:stretch/>
        </p:blipFill>
        <p:spPr>
          <a:xfrm>
            <a:off x="5323608" y="1190226"/>
            <a:ext cx="3571154" cy="2657789"/>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34" name="Shape 6334"/>
        <p:cNvGrpSpPr/>
        <p:nvPr/>
      </p:nvGrpSpPr>
      <p:grpSpPr>
        <a:xfrm>
          <a:off x="0" y="0"/>
          <a:ext cx="0" cy="0"/>
          <a:chOff x="0" y="0"/>
          <a:chExt cx="0" cy="0"/>
        </a:xfrm>
      </p:grpSpPr>
      <p:pic>
        <p:nvPicPr>
          <p:cNvPr id="6335" name="Google Shape;6335;g3a223d00461_0_6520"/>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6336" name="Google Shape;6336;g3a223d00461_0_6520"/>
          <p:cNvSpPr txBox="1"/>
          <p:nvPr/>
        </p:nvSpPr>
        <p:spPr>
          <a:xfrm>
            <a:off x="149850" y="1083925"/>
            <a:ext cx="8753100" cy="3759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400" u="none" cap="none" strike="noStrike">
                <a:solidFill>
                  <a:schemeClr val="dk1"/>
                </a:solidFill>
                <a:highlight>
                  <a:srgbClr val="B7DB20"/>
                </a:highlight>
                <a:latin typeface="Archivo"/>
                <a:ea typeface="Archivo"/>
                <a:cs typeface="Archivo"/>
                <a:sym typeface="Archivo"/>
              </a:rPr>
              <a:t>Duración </a:t>
            </a:r>
            <a:r>
              <a:rPr b="1" i="0" lang="es" sz="1400" u="none" cap="none" strike="noStrike">
                <a:solidFill>
                  <a:schemeClr val="dk1"/>
                </a:solidFill>
                <a:highlight>
                  <a:schemeClr val="lt1"/>
                </a:highlight>
                <a:latin typeface="Archivo"/>
                <a:ea typeface="Archivo"/>
                <a:cs typeface="Archivo"/>
                <a:sym typeface="Archivo"/>
              </a:rPr>
              <a:t>: </a:t>
            </a:r>
            <a:r>
              <a:rPr b="0" i="0" lang="es" sz="1400" u="none" cap="none" strike="noStrike">
                <a:solidFill>
                  <a:schemeClr val="dk1"/>
                </a:solidFill>
                <a:highlight>
                  <a:schemeClr val="lt1"/>
                </a:highlight>
                <a:latin typeface="Archivo"/>
                <a:ea typeface="Archivo"/>
                <a:cs typeface="Archivo"/>
                <a:sym typeface="Archivo"/>
              </a:rPr>
              <a:t>Cuarto bimestre</a:t>
            </a:r>
            <a:endParaRPr b="0" i="0" sz="14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None/>
            </a:pPr>
            <a:r>
              <a:rPr b="1" i="0" lang="es" sz="1400" u="none" cap="none" strike="noStrike">
                <a:solidFill>
                  <a:srgbClr val="000000"/>
                </a:solidFill>
                <a:highlight>
                  <a:srgbClr val="B7DB20"/>
                </a:highlight>
                <a:latin typeface="Archivo"/>
                <a:ea typeface="Archivo"/>
                <a:cs typeface="Archivo"/>
                <a:sym typeface="Archivo"/>
              </a:rPr>
              <a:t>Situación inicial:  </a:t>
            </a:r>
            <a:r>
              <a:rPr b="0" i="0" lang="es" sz="1400" u="none" cap="none" strike="noStrike">
                <a:solidFill>
                  <a:schemeClr val="dk1"/>
                </a:solidFill>
                <a:highlight>
                  <a:schemeClr val="lt1"/>
                </a:highlight>
                <a:latin typeface="Archivo"/>
                <a:ea typeface="Archivo"/>
                <a:cs typeface="Archivo"/>
                <a:sym typeface="Archivo"/>
              </a:rPr>
              <a:t>Secuencia previa “La voz y los espacios del terror”. La mayoría de los/as estudiantes pudo: </a:t>
            </a:r>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Reconocer recursos y estrategias de la oralidad y sus efectos en los relatos;</a:t>
            </a:r>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Aplicar estos elementos en sus narraciones en los momentos adecuados y teniendo en cuenta las características del género;</a:t>
            </a:r>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Organizar su discurso para generar suspenso y miedo;</a:t>
            </a:r>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Utilizar escrituras de apoyo para hablar.</a:t>
            </a:r>
            <a:endParaRPr b="0" i="0" sz="1400" u="none" cap="none" strike="noStrike">
              <a:solidFill>
                <a:schemeClr val="dk1"/>
              </a:solidFill>
              <a:highlight>
                <a:schemeClr val="lt1"/>
              </a:highlight>
              <a:latin typeface="Arial"/>
              <a:ea typeface="Arial"/>
              <a:cs typeface="Arial"/>
              <a:sym typeface="Arial"/>
            </a:endParaRPr>
          </a:p>
          <a:p>
            <a:pPr indent="0" lvl="0" marL="0" marR="0" rtl="0" algn="just">
              <a:lnSpc>
                <a:spcPct val="115000"/>
              </a:lnSpc>
              <a:spcBef>
                <a:spcPts val="1100"/>
              </a:spcBef>
              <a:spcAft>
                <a:spcPts val="0"/>
              </a:spcAft>
              <a:buNone/>
            </a:pPr>
            <a:r>
              <a:rPr b="1" i="0" lang="es" sz="1400" u="none" cap="none" strike="noStrike">
                <a:solidFill>
                  <a:schemeClr val="dk1"/>
                </a:solidFill>
                <a:highlight>
                  <a:srgbClr val="B7DB20"/>
                </a:highlight>
                <a:latin typeface="Archivo"/>
                <a:ea typeface="Archivo"/>
                <a:cs typeface="Archivo"/>
                <a:sym typeface="Archivo"/>
              </a:rPr>
              <a:t>Propósitos:</a:t>
            </a:r>
            <a:r>
              <a:rPr b="1" i="0" lang="es" sz="1400" u="none" cap="none" strike="noStrike">
                <a:solidFill>
                  <a:schemeClr val="dk1"/>
                </a:solidFill>
                <a:highlight>
                  <a:srgbClr val="B7DB20"/>
                </a:highlight>
                <a:latin typeface="Arial"/>
                <a:ea typeface="Arial"/>
                <a:cs typeface="Arial"/>
                <a:sym typeface="Arial"/>
              </a:rPr>
              <a:t> </a:t>
            </a:r>
            <a:endParaRPr b="1" i="0" sz="1400" u="none" cap="none" strike="noStrike">
              <a:solidFill>
                <a:schemeClr val="dk1"/>
              </a:solidFill>
              <a:highlight>
                <a:srgbClr val="B7DB20"/>
              </a:highlight>
              <a:latin typeface="Arial"/>
              <a:ea typeface="Arial"/>
              <a:cs typeface="Arial"/>
              <a:sym typeface="Arial"/>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Acompañar a los/as estudiantes para que avancen en sus desempeños en torno a la oralidad;</a:t>
            </a:r>
            <a:endParaRPr/>
          </a:p>
          <a:p>
            <a:pPr indent="-285750" lvl="0" marL="285750" marR="0" rtl="0" algn="just">
              <a:lnSpc>
                <a:spcPct val="115000"/>
              </a:lnSpc>
              <a:spcBef>
                <a:spcPts val="1100"/>
              </a:spcBef>
              <a:spcAft>
                <a:spcPts val="0"/>
              </a:spcAft>
              <a:buClr>
                <a:srgbClr val="000000"/>
              </a:buClr>
              <a:buSzPts val="1300"/>
              <a:buFont typeface="Arial"/>
              <a:buChar char="•"/>
            </a:pPr>
            <a:r>
              <a:rPr b="0" i="0" lang="es" sz="1400" u="none" cap="none" strike="noStrike">
                <a:solidFill>
                  <a:schemeClr val="dk1"/>
                </a:solidFill>
                <a:highlight>
                  <a:schemeClr val="lt1"/>
                </a:highlight>
                <a:latin typeface="Archivo"/>
                <a:ea typeface="Archivo"/>
                <a:cs typeface="Archivo"/>
                <a:sym typeface="Archivo"/>
              </a:rPr>
              <a:t> Promover el reconocimiento de la voz como un elemento narrativo importante</a:t>
            </a:r>
            <a:r>
              <a:rPr lang="es">
                <a:solidFill>
                  <a:schemeClr val="dk1"/>
                </a:solidFill>
                <a:highlight>
                  <a:schemeClr val="lt1"/>
                </a:highlight>
                <a:latin typeface="Archivo"/>
                <a:ea typeface="Archivo"/>
                <a:cs typeface="Archivo"/>
                <a:sym typeface="Archivo"/>
              </a:rPr>
              <a:t>.</a:t>
            </a:r>
            <a:endParaRPr b="0" i="0" sz="1500" u="none" cap="none" strike="noStrike">
              <a:solidFill>
                <a:schemeClr val="dk1"/>
              </a:solidFill>
              <a:highlight>
                <a:schemeClr val="lt1"/>
              </a:highlight>
              <a:latin typeface="Arial"/>
              <a:ea typeface="Arial"/>
              <a:cs typeface="Arial"/>
              <a:sym typeface="Arial"/>
            </a:endParaRPr>
          </a:p>
        </p:txBody>
      </p:sp>
      <p:grpSp>
        <p:nvGrpSpPr>
          <p:cNvPr id="6337" name="Google Shape;6337;g3a223d00461_0_6520"/>
          <p:cNvGrpSpPr/>
          <p:nvPr/>
        </p:nvGrpSpPr>
        <p:grpSpPr>
          <a:xfrm>
            <a:off x="30180" y="1238874"/>
            <a:ext cx="119674" cy="125925"/>
            <a:chOff x="853100" y="2420550"/>
            <a:chExt cx="69000" cy="72600"/>
          </a:xfrm>
        </p:grpSpPr>
        <p:cxnSp>
          <p:nvCxnSpPr>
            <p:cNvPr id="6338" name="Google Shape;6338;g3a223d00461_0_652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39" name="Google Shape;6339;g3a223d00461_0_652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6340" name="Google Shape;6340;g3a223d00461_0_6520"/>
          <p:cNvSpPr txBox="1"/>
          <p:nvPr/>
        </p:nvSpPr>
        <p:spPr>
          <a:xfrm>
            <a:off x="213050" y="59625"/>
            <a:ext cx="7218600" cy="759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De cartas e interrogatorios: consignas de escritura para trabajar con la oralidad</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341" name="Google Shape;6341;g3a223d00461_0_652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42" name="Google Shape;6342;g3a223d00461_0_6520"/>
          <p:cNvPicPr preferRelativeResize="0"/>
          <p:nvPr/>
        </p:nvPicPr>
        <p:blipFill rotWithShape="1">
          <a:blip r:embed="rId4">
            <a:alphaModFix/>
          </a:blip>
          <a:srcRect b="0" l="0" r="0" t="0"/>
          <a:stretch/>
        </p:blipFill>
        <p:spPr>
          <a:xfrm>
            <a:off x="7632825" y="109250"/>
            <a:ext cx="1460676" cy="206450"/>
          </a:xfrm>
          <a:prstGeom prst="rect">
            <a:avLst/>
          </a:prstGeom>
          <a:noFill/>
          <a:ln>
            <a:noFill/>
          </a:ln>
        </p:spPr>
      </p:pic>
      <p:grpSp>
        <p:nvGrpSpPr>
          <p:cNvPr id="6343" name="Google Shape;6343;g3a223d00461_0_6520"/>
          <p:cNvGrpSpPr/>
          <p:nvPr/>
        </p:nvGrpSpPr>
        <p:grpSpPr>
          <a:xfrm>
            <a:off x="30173" y="1579192"/>
            <a:ext cx="119674" cy="125925"/>
            <a:chOff x="853100" y="2420550"/>
            <a:chExt cx="69000" cy="72600"/>
          </a:xfrm>
        </p:grpSpPr>
        <p:cxnSp>
          <p:nvCxnSpPr>
            <p:cNvPr id="6344" name="Google Shape;6344;g3a223d00461_0_652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45" name="Google Shape;6345;g3a223d00461_0_652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346" name="Google Shape;6346;g3a223d00461_0_6520"/>
          <p:cNvGrpSpPr/>
          <p:nvPr/>
        </p:nvGrpSpPr>
        <p:grpSpPr>
          <a:xfrm>
            <a:off x="93385" y="3788668"/>
            <a:ext cx="119674" cy="125925"/>
            <a:chOff x="853100" y="2420550"/>
            <a:chExt cx="69000" cy="72600"/>
          </a:xfrm>
        </p:grpSpPr>
        <p:cxnSp>
          <p:nvCxnSpPr>
            <p:cNvPr id="6347" name="Google Shape;6347;g3a223d00461_0_652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348" name="Google Shape;6348;g3a223d00461_0_652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52" name="Shape 6352"/>
        <p:cNvGrpSpPr/>
        <p:nvPr/>
      </p:nvGrpSpPr>
      <p:grpSpPr>
        <a:xfrm>
          <a:off x="0" y="0"/>
          <a:ext cx="0" cy="0"/>
          <a:chOff x="0" y="0"/>
          <a:chExt cx="0" cy="0"/>
        </a:xfrm>
      </p:grpSpPr>
      <p:pic>
        <p:nvPicPr>
          <p:cNvPr id="6353" name="Google Shape;6353;g3a223d00461_0_6537"/>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6354" name="Google Shape;6354;g3a223d00461_0_6537"/>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6355" name="Google Shape;6355;g3a223d00461_0_653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56" name="Google Shape;6356;g3a223d00461_0_653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357" name="Google Shape;6357;g3a223d00461_0_6537"/>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228607" lvl="0" marL="457200" rtl="0" algn="just">
              <a:lnSpc>
                <a:spcPct val="115000"/>
              </a:lnSpc>
              <a:spcBef>
                <a:spcPts val="0"/>
              </a:spcBef>
              <a:spcAft>
                <a:spcPts val="0"/>
              </a:spcAft>
              <a:buClr>
                <a:srgbClr val="38761D"/>
              </a:buClr>
              <a:buSzPts val="1400"/>
              <a:buFont typeface="Archivo"/>
              <a:buNone/>
            </a:pPr>
            <a:r>
              <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t>identificar la estructura y la particularidades de la conversación oral y cómo se reproduce esto en la escritura (verbos de decir, uso de la raya de diálogo, incorporación de interjecciones y giros propios de la oralidad, interrupciones, etc.);</a:t>
            </a:r>
            <a:endParaRPr/>
          </a:p>
          <a:p>
            <a:pPr indent="-317507" lvl="0" marL="457200" rtl="0" algn="just">
              <a:lnSpc>
                <a:spcPct val="115000"/>
              </a:lnSpc>
              <a:spcBef>
                <a:spcPts val="0"/>
              </a:spcBef>
              <a:spcAft>
                <a:spcPts val="0"/>
              </a:spcAft>
              <a:buClr>
                <a:srgbClr val="38761D"/>
              </a:buClr>
              <a:buSzPts val="1400"/>
              <a:buFont typeface="Archivo"/>
              <a:buChar char="➔"/>
            </a:pPr>
            <a:r>
              <a:rPr lang="es"/>
              <a:t>ponerle voz a los personajes a partir de las características detectadas durante la lectura;</a:t>
            </a:r>
            <a:endParaRPr/>
          </a:p>
          <a:p>
            <a:pPr indent="-317507" lvl="0" marL="457200" rtl="0" algn="just">
              <a:lnSpc>
                <a:spcPct val="115000"/>
              </a:lnSpc>
              <a:spcBef>
                <a:spcPts val="0"/>
              </a:spcBef>
              <a:spcAft>
                <a:spcPts val="0"/>
              </a:spcAft>
              <a:buClr>
                <a:srgbClr val="38761D"/>
              </a:buClr>
              <a:buSzPts val="1400"/>
              <a:buFont typeface="Archivo"/>
              <a:buChar char="➔"/>
            </a:pPr>
            <a:r>
              <a:rPr lang="es"/>
              <a:t>organizar sus producciones de acuerdo a un propósito, al destinatario y a la situación de enunciación particular (interrogatorios). </a:t>
            </a:r>
            <a:endParaRPr/>
          </a:p>
          <a:p>
            <a:pPr indent="-228607" lvl="0" marL="457200" rtl="0" algn="just">
              <a:lnSpc>
                <a:spcPct val="115000"/>
              </a:lnSpc>
              <a:spcBef>
                <a:spcPts val="0"/>
              </a:spcBef>
              <a:spcAft>
                <a:spcPts val="0"/>
              </a:spcAft>
              <a:buClr>
                <a:srgbClr val="38761D"/>
              </a:buClr>
              <a:buSzPts val="1400"/>
              <a:buFont typeface="Archivo"/>
              <a:buNone/>
            </a:pPr>
            <a:r>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6358" name="Google Shape;6358;g3a223d00461_0_6537"/>
          <p:cNvSpPr txBox="1"/>
          <p:nvPr>
            <p:ph idx="2" type="body"/>
          </p:nvPr>
        </p:nvSpPr>
        <p:spPr>
          <a:xfrm>
            <a:off x="4832400" y="1152475"/>
            <a:ext cx="3999900" cy="33786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228607" lvl="0" marL="457200" rtl="0" algn="just">
              <a:lnSpc>
                <a:spcPct val="115000"/>
              </a:lnSpc>
              <a:spcBef>
                <a:spcPts val="0"/>
              </a:spcBef>
              <a:spcAft>
                <a:spcPts val="0"/>
              </a:spcAft>
              <a:buClr>
                <a:srgbClr val="38761D"/>
              </a:buClr>
              <a:buSzPts val="1400"/>
              <a:buFont typeface="Archivo"/>
              <a:buNone/>
            </a:pPr>
            <a:r>
              <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t>Lectura compartida y análisis de cuentos policiales clásicos</a:t>
            </a:r>
            <a:endParaRPr/>
          </a:p>
          <a:p>
            <a:pPr indent="-317507" lvl="0" marL="457200" rtl="0" algn="just">
              <a:lnSpc>
                <a:spcPct val="115000"/>
              </a:lnSpc>
              <a:spcBef>
                <a:spcPts val="0"/>
              </a:spcBef>
              <a:spcAft>
                <a:spcPts val="0"/>
              </a:spcAft>
              <a:buClr>
                <a:srgbClr val="38761D"/>
              </a:buClr>
              <a:buSzPts val="1400"/>
              <a:buFont typeface="Archivo"/>
              <a:buChar char="➔"/>
            </a:pPr>
            <a:r>
              <a:rPr lang="es"/>
              <a:t>C</a:t>
            </a:r>
            <a:r>
              <a:rPr lang="es">
                <a:extLst>
                  <a:ext uri="http://customooxmlschemas.google.com/">
                    <go:slidesCustomData xmlns:go="http://customooxmlschemas.google.com/" textRoundtripDataId="51"/>
                  </a:ext>
                </a:extLst>
              </a:rPr>
              <a:t>lasificación de personajes, estructura</a:t>
            </a:r>
            <a:r>
              <a:rPr lang="es"/>
              <a:t> e identificación de características.</a:t>
            </a:r>
            <a:endParaRPr/>
          </a:p>
          <a:p>
            <a:pPr indent="-317507" lvl="0" marL="457200" rtl="0" algn="just">
              <a:lnSpc>
                <a:spcPct val="115000"/>
              </a:lnSpc>
              <a:spcBef>
                <a:spcPts val="0"/>
              </a:spcBef>
              <a:spcAft>
                <a:spcPts val="0"/>
              </a:spcAft>
              <a:buClr>
                <a:srgbClr val="38761D"/>
              </a:buClr>
              <a:buSzPts val="1400"/>
              <a:buFont typeface="Archivo"/>
              <a:buChar char="➔"/>
            </a:pPr>
            <a:r>
              <a:rPr lang="es"/>
              <a:t>El diálogo en la narración: escritura de diálogos basados en el verosímil del cuento leído. </a:t>
            </a:r>
            <a:endParaRPr/>
          </a:p>
          <a:p>
            <a:pPr indent="0" lvl="0" marL="0" rtl="0" algn="just">
              <a:lnSpc>
                <a:spcPct val="115000"/>
              </a:lnSpc>
              <a:spcBef>
                <a:spcPts val="0"/>
              </a:spcBef>
              <a:spcAft>
                <a:spcPts val="0"/>
              </a:spcAft>
              <a:buNone/>
            </a:pPr>
            <a:r>
              <a:t/>
            </a:r>
            <a:endParaRPr/>
          </a:p>
        </p:txBody>
      </p:sp>
      <p:sp>
        <p:nvSpPr>
          <p:cNvPr id="6359" name="Google Shape;6359;g3a223d00461_0_6537"/>
          <p:cNvSpPr txBox="1"/>
          <p:nvPr/>
        </p:nvSpPr>
        <p:spPr>
          <a:xfrm>
            <a:off x="0" y="0"/>
            <a:ext cx="56946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s" sz="1600">
                <a:solidFill>
                  <a:schemeClr val="dk1"/>
                </a:solidFill>
                <a:highlight>
                  <a:srgbClr val="B7DB20"/>
                </a:highlight>
                <a:latin typeface="Nunito ExtraBold"/>
                <a:ea typeface="Nunito ExtraBold"/>
                <a:cs typeface="Nunito ExtraBold"/>
                <a:sym typeface="Nunito ExtraBold"/>
              </a:rPr>
              <a:t>De cartas e interrogatorios: consignas de escritura para trabajar con la oralidad</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3" name="Shape 6363"/>
        <p:cNvGrpSpPr/>
        <p:nvPr/>
      </p:nvGrpSpPr>
      <p:grpSpPr>
        <a:xfrm>
          <a:off x="0" y="0"/>
          <a:ext cx="0" cy="0"/>
          <a:chOff x="0" y="0"/>
          <a:chExt cx="0" cy="0"/>
        </a:xfrm>
      </p:grpSpPr>
      <p:pic>
        <p:nvPicPr>
          <p:cNvPr id="6364" name="Google Shape;6364;g3a223d00461_0_6547"/>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6365" name="Google Shape;6365;g3a223d00461_0_6547"/>
          <p:cNvSpPr txBox="1"/>
          <p:nvPr/>
        </p:nvSpPr>
        <p:spPr>
          <a:xfrm>
            <a:off x="391725" y="262200"/>
            <a:ext cx="4725000" cy="387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Consignas de escritura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366" name="Google Shape;6366;g3a223d00461_0_654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67" name="Google Shape;6367;g3a223d00461_0_654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368" name="Google Shape;6368;g3a223d00461_0_6547"/>
          <p:cNvSpPr/>
          <p:nvPr/>
        </p:nvSpPr>
        <p:spPr>
          <a:xfrm>
            <a:off x="4704401" y="1079416"/>
            <a:ext cx="2370600" cy="6168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dk1"/>
                </a:solidFill>
                <a:latin typeface="Arial"/>
                <a:ea typeface="Arial"/>
                <a:cs typeface="Arial"/>
                <a:sym typeface="Arial"/>
              </a:rPr>
              <a:t>Actividad de escritura a partir de “La carta robada”</a:t>
            </a:r>
            <a:endParaRPr b="0" i="0" sz="1400" u="none" cap="none" strike="noStrike">
              <a:solidFill>
                <a:schemeClr val="dk1"/>
              </a:solidFill>
              <a:latin typeface="Arial"/>
              <a:ea typeface="Arial"/>
              <a:cs typeface="Arial"/>
              <a:sym typeface="Arial"/>
            </a:endParaRPr>
          </a:p>
        </p:txBody>
      </p:sp>
      <p:sp>
        <p:nvSpPr>
          <p:cNvPr id="6369" name="Google Shape;6369;g3a223d00461_0_6547"/>
          <p:cNvSpPr txBox="1"/>
          <p:nvPr/>
        </p:nvSpPr>
        <p:spPr>
          <a:xfrm>
            <a:off x="3900814" y="1887948"/>
            <a:ext cx="4273200" cy="1816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En “La carta robada” no se nos revela el contenido de la carta, pero sí sabemos que es lo suficientemente comprometedor para la persona robada. Imaginá qué puede decir la carta y escribila. Para ello, tené en cuenta la estructura de este tipo de texto (fecha, lugar, saludo, cuerpo del texto, despedida, firma) y que el contenido sea coherente con lo sugerido en el relato.</a:t>
            </a:r>
            <a:endParaRPr/>
          </a:p>
        </p:txBody>
      </p:sp>
      <p:sp>
        <p:nvSpPr>
          <p:cNvPr id="6370" name="Google Shape;6370;g3a223d00461_0_6547"/>
          <p:cNvSpPr/>
          <p:nvPr/>
        </p:nvSpPr>
        <p:spPr>
          <a:xfrm>
            <a:off x="1168013" y="909867"/>
            <a:ext cx="16749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Indicios en el cuento sobre el contenido de la carta</a:t>
            </a:r>
            <a:endParaRPr b="0" i="0" sz="1400" u="none" cap="none" strike="noStrike">
              <a:solidFill>
                <a:srgbClr val="91A000"/>
              </a:solidFill>
              <a:latin typeface="Arial"/>
              <a:ea typeface="Arial"/>
              <a:cs typeface="Arial"/>
              <a:sym typeface="Arial"/>
            </a:endParaRPr>
          </a:p>
        </p:txBody>
      </p:sp>
      <p:sp>
        <p:nvSpPr>
          <p:cNvPr id="6371" name="Google Shape;6371;g3a223d00461_0_6547"/>
          <p:cNvSpPr/>
          <p:nvPr/>
        </p:nvSpPr>
        <p:spPr>
          <a:xfrm>
            <a:off x="1164652" y="2841566"/>
            <a:ext cx="16749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Estructura de las cartas</a:t>
            </a:r>
            <a:endParaRPr b="0" i="0" sz="1400" u="none" cap="none" strike="noStrike">
              <a:solidFill>
                <a:srgbClr val="91A000"/>
              </a:solidFill>
              <a:latin typeface="Arial"/>
              <a:ea typeface="Arial"/>
              <a:cs typeface="Arial"/>
              <a:sym typeface="Arial"/>
            </a:endParaRPr>
          </a:p>
        </p:txBody>
      </p:sp>
      <p:sp>
        <p:nvSpPr>
          <p:cNvPr id="6372" name="Google Shape;6372;g3a223d00461_0_6547"/>
          <p:cNvSpPr/>
          <p:nvPr/>
        </p:nvSpPr>
        <p:spPr>
          <a:xfrm>
            <a:off x="1068400" y="3767802"/>
            <a:ext cx="18288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Semejanzas y diferencias entre cartas y mensajería actual</a:t>
            </a:r>
            <a:endParaRPr b="0" i="0" sz="1400" u="none" cap="none" strike="noStrike">
              <a:solidFill>
                <a:srgbClr val="91A000"/>
              </a:solidFill>
              <a:latin typeface="Arial"/>
              <a:ea typeface="Arial"/>
              <a:cs typeface="Arial"/>
              <a:sym typeface="Arial"/>
            </a:endParaRPr>
          </a:p>
        </p:txBody>
      </p:sp>
      <p:sp>
        <p:nvSpPr>
          <p:cNvPr id="6373" name="Google Shape;6373;g3a223d00461_0_6547"/>
          <p:cNvSpPr/>
          <p:nvPr/>
        </p:nvSpPr>
        <p:spPr>
          <a:xfrm>
            <a:off x="972151" y="1805014"/>
            <a:ext cx="2050200" cy="9339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Análisis del tono a partir del contexto particular de enunciación</a:t>
            </a:r>
            <a:endParaRPr b="0" i="0" sz="1400" u="none" cap="none" strike="noStrike">
              <a:solidFill>
                <a:srgbClr val="91A000"/>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77" name="Shape 6377"/>
        <p:cNvGrpSpPr/>
        <p:nvPr/>
      </p:nvGrpSpPr>
      <p:grpSpPr>
        <a:xfrm>
          <a:off x="0" y="0"/>
          <a:ext cx="0" cy="0"/>
          <a:chOff x="0" y="0"/>
          <a:chExt cx="0" cy="0"/>
        </a:xfrm>
      </p:grpSpPr>
      <p:pic>
        <p:nvPicPr>
          <p:cNvPr id="6378" name="Google Shape;6378;g3a223d00461_0_6560"/>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6379" name="Google Shape;6379;g3a223d00461_0_6560"/>
          <p:cNvSpPr txBox="1"/>
          <p:nvPr/>
        </p:nvSpPr>
        <p:spPr>
          <a:xfrm>
            <a:off x="158424" y="247400"/>
            <a:ext cx="6810900" cy="456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Actividad de escritura  - Carta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380" name="Google Shape;6380;g3a223d00461_0_656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81" name="Google Shape;6381;g3a223d00461_0_656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382" name="Google Shape;6382;g3a223d00461_0_6560"/>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g3a223d00461_0_6560"/>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g3a223d00461_0_6560"/>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g3a223d00461_0_6560"/>
          <p:cNvSpPr txBox="1"/>
          <p:nvPr/>
        </p:nvSpPr>
        <p:spPr>
          <a:xfrm>
            <a:off x="697950" y="856461"/>
            <a:ext cx="7778100" cy="27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86" name="Google Shape;6386;g3a223d00461_0_6560"/>
          <p:cNvPicPr preferRelativeResize="0"/>
          <p:nvPr/>
        </p:nvPicPr>
        <p:blipFill rotWithShape="1">
          <a:blip r:embed="rId5">
            <a:alphaModFix/>
          </a:blip>
          <a:srcRect b="0" l="0" r="0" t="0"/>
          <a:stretch/>
        </p:blipFill>
        <p:spPr>
          <a:xfrm>
            <a:off x="57750" y="1236300"/>
            <a:ext cx="3921563" cy="2876215"/>
          </a:xfrm>
          <a:prstGeom prst="rect">
            <a:avLst/>
          </a:prstGeom>
          <a:noFill/>
          <a:ln>
            <a:noFill/>
          </a:ln>
        </p:spPr>
      </p:pic>
      <p:pic>
        <p:nvPicPr>
          <p:cNvPr id="6387" name="Google Shape;6387;g3a223d00461_0_6560"/>
          <p:cNvPicPr preferRelativeResize="0"/>
          <p:nvPr/>
        </p:nvPicPr>
        <p:blipFill rotWithShape="1">
          <a:blip r:embed="rId6">
            <a:alphaModFix/>
          </a:blip>
          <a:srcRect b="0" l="0" r="0" t="0"/>
          <a:stretch/>
        </p:blipFill>
        <p:spPr>
          <a:xfrm>
            <a:off x="4044368" y="778905"/>
            <a:ext cx="3450314" cy="3205245"/>
          </a:xfrm>
          <a:prstGeom prst="rect">
            <a:avLst/>
          </a:prstGeom>
          <a:noFill/>
          <a:ln>
            <a:noFill/>
          </a:ln>
        </p:spPr>
      </p:pic>
      <p:pic>
        <p:nvPicPr>
          <p:cNvPr id="6388" name="Google Shape;6388;g3a223d00461_0_6560"/>
          <p:cNvPicPr preferRelativeResize="0"/>
          <p:nvPr/>
        </p:nvPicPr>
        <p:blipFill rotWithShape="1">
          <a:blip r:embed="rId7">
            <a:alphaModFix/>
          </a:blip>
          <a:srcRect b="0" l="0" r="0" t="0"/>
          <a:stretch/>
        </p:blipFill>
        <p:spPr>
          <a:xfrm>
            <a:off x="4063653" y="3938226"/>
            <a:ext cx="3450313" cy="1134745"/>
          </a:xfrm>
          <a:prstGeom prst="rect">
            <a:avLst/>
          </a:prstGeom>
          <a:noFill/>
          <a:ln>
            <a:noFill/>
          </a:ln>
        </p:spPr>
      </p:pic>
      <p:sp>
        <p:nvSpPr>
          <p:cNvPr id="6389" name="Google Shape;6389;g3a223d00461_0_6560"/>
          <p:cNvSpPr/>
          <p:nvPr/>
        </p:nvSpPr>
        <p:spPr>
          <a:xfrm>
            <a:off x="7699738" y="2078331"/>
            <a:ext cx="1328400" cy="606300"/>
          </a:xfrm>
          <a:prstGeom prst="roundRect">
            <a:avLst>
              <a:gd fmla="val 16667" name="adj"/>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dk1"/>
                </a:solidFill>
                <a:latin typeface="Arial"/>
                <a:ea typeface="Arial"/>
                <a:cs typeface="Arial"/>
                <a:sym typeface="Arial"/>
              </a:rPr>
              <a:t>Producciones de las/os estudiantes:</a:t>
            </a:r>
            <a:endParaRPr b="0" i="0" sz="1400" u="none" cap="none" strike="noStrike">
              <a:solidFill>
                <a:schemeClr val="dk1"/>
              </a:solidFill>
              <a:latin typeface="Arial"/>
              <a:ea typeface="Arial"/>
              <a:cs typeface="Arial"/>
              <a:sym typeface="Arial"/>
            </a:endParaRPr>
          </a:p>
        </p:txBody>
      </p:sp>
      <p:pic>
        <p:nvPicPr>
          <p:cNvPr id="6390" name="Google Shape;6390;g3a223d00461_0_6560"/>
          <p:cNvPicPr preferRelativeResize="0"/>
          <p:nvPr/>
        </p:nvPicPr>
        <p:blipFill rotWithShape="1">
          <a:blip r:embed="rId8">
            <a:alphaModFix/>
          </a:blip>
          <a:srcRect b="0" l="0" r="0" t="0"/>
          <a:stretch/>
        </p:blipFill>
        <p:spPr>
          <a:xfrm>
            <a:off x="7699738" y="2888366"/>
            <a:ext cx="1387802" cy="1383611"/>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4" name="Shape 6394"/>
        <p:cNvGrpSpPr/>
        <p:nvPr/>
      </p:nvGrpSpPr>
      <p:grpSpPr>
        <a:xfrm>
          <a:off x="0" y="0"/>
          <a:ext cx="0" cy="0"/>
          <a:chOff x="0" y="0"/>
          <a:chExt cx="0" cy="0"/>
        </a:xfrm>
      </p:grpSpPr>
      <p:pic>
        <p:nvPicPr>
          <p:cNvPr id="6395" name="Google Shape;6395;g3a223d00461_0_6576"/>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6396" name="Google Shape;6396;g3a223d00461_0_6576"/>
          <p:cNvSpPr txBox="1"/>
          <p:nvPr/>
        </p:nvSpPr>
        <p:spPr>
          <a:xfrm>
            <a:off x="391725" y="275560"/>
            <a:ext cx="4978800" cy="387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Consignas de escritura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397" name="Google Shape;6397;g3a223d00461_0_65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98" name="Google Shape;6398;g3a223d00461_0_657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399" name="Google Shape;6399;g3a223d00461_0_6576"/>
          <p:cNvSpPr txBox="1"/>
          <p:nvPr/>
        </p:nvSpPr>
        <p:spPr>
          <a:xfrm>
            <a:off x="4928135" y="1662250"/>
            <a:ext cx="4191300" cy="2893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 sz="1300" u="none" cap="none" strike="noStrike">
                <a:solidFill>
                  <a:srgbClr val="000000"/>
                </a:solidFill>
                <a:latin typeface="Arial"/>
                <a:ea typeface="Arial"/>
                <a:cs typeface="Arial"/>
                <a:sym typeface="Arial"/>
              </a:rPr>
              <a:t>En el cuento se nos relata que, antes de la resolución del crimen por parte del detective, se hicieron interrogatorios a los posibles sospechosos. En parejas, imaginen este diálogo entre el investigador y el personaje que les tocó (Juan, Esteban, Pablo -los hermanos-, o la sirvienta). Para ello, respeten la estructura de un diálogo (raya, verbos del decir, expresiones propias de la oralidad) y piensen cómo hablaría cada uno de estos personajes según las características que se dan de ellos en el cuento. Por último, formulen, al menos, 5 preguntas con sus respectivas respuestas. No olviden utilizar la ficha que completaron durante la lectura para ayudarse a armar el diálogo.</a:t>
            </a:r>
            <a:endParaRPr b="0" i="0" sz="1300" u="none" cap="none" strike="noStrike">
              <a:solidFill>
                <a:srgbClr val="000000"/>
              </a:solidFill>
              <a:latin typeface="Arial"/>
              <a:ea typeface="Arial"/>
              <a:cs typeface="Arial"/>
              <a:sym typeface="Arial"/>
            </a:endParaRPr>
          </a:p>
        </p:txBody>
      </p:sp>
      <p:sp>
        <p:nvSpPr>
          <p:cNvPr id="6400" name="Google Shape;6400;g3a223d00461_0_6576"/>
          <p:cNvSpPr/>
          <p:nvPr/>
        </p:nvSpPr>
        <p:spPr>
          <a:xfrm>
            <a:off x="5727777" y="893270"/>
            <a:ext cx="2370600" cy="6168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dk1"/>
                </a:solidFill>
                <a:latin typeface="Arial"/>
                <a:ea typeface="Arial"/>
                <a:cs typeface="Arial"/>
                <a:sym typeface="Arial"/>
              </a:rPr>
              <a:t>Interrogatorios a los personajes de “El crimen casi perfecto”</a:t>
            </a:r>
            <a:endParaRPr b="0" i="0" sz="1400" u="none" cap="none" strike="noStrike">
              <a:solidFill>
                <a:schemeClr val="dk1"/>
              </a:solidFill>
              <a:latin typeface="Arial"/>
              <a:ea typeface="Arial"/>
              <a:cs typeface="Arial"/>
              <a:sym typeface="Arial"/>
            </a:endParaRPr>
          </a:p>
        </p:txBody>
      </p:sp>
      <p:sp>
        <p:nvSpPr>
          <p:cNvPr id="6401" name="Google Shape;6401;g3a223d00461_0_6576"/>
          <p:cNvSpPr/>
          <p:nvPr/>
        </p:nvSpPr>
        <p:spPr>
          <a:xfrm>
            <a:off x="285850" y="893270"/>
            <a:ext cx="14439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Ficha uso de la raya de diálogo</a:t>
            </a:r>
            <a:endParaRPr b="0" i="0" sz="1400" u="none" cap="none" strike="noStrike">
              <a:solidFill>
                <a:srgbClr val="91A000"/>
              </a:solidFill>
              <a:latin typeface="Arial"/>
              <a:ea typeface="Arial"/>
              <a:cs typeface="Arial"/>
              <a:sym typeface="Arial"/>
            </a:endParaRPr>
          </a:p>
        </p:txBody>
      </p:sp>
      <p:sp>
        <p:nvSpPr>
          <p:cNvPr id="6402" name="Google Shape;6402;g3a223d00461_0_6576"/>
          <p:cNvSpPr/>
          <p:nvPr/>
        </p:nvSpPr>
        <p:spPr>
          <a:xfrm>
            <a:off x="285849" y="1859796"/>
            <a:ext cx="14439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Nube de verbos de decir</a:t>
            </a:r>
            <a:endParaRPr b="0" i="0" sz="1400" u="none" cap="none" strike="noStrike">
              <a:solidFill>
                <a:srgbClr val="91A000"/>
              </a:solidFill>
              <a:latin typeface="Arial"/>
              <a:ea typeface="Arial"/>
              <a:cs typeface="Arial"/>
              <a:sym typeface="Arial"/>
            </a:endParaRPr>
          </a:p>
        </p:txBody>
      </p:sp>
      <p:sp>
        <p:nvSpPr>
          <p:cNvPr id="6403" name="Google Shape;6403;g3a223d00461_0_6576"/>
          <p:cNvSpPr/>
          <p:nvPr/>
        </p:nvSpPr>
        <p:spPr>
          <a:xfrm>
            <a:off x="285850" y="2820731"/>
            <a:ext cx="1520700" cy="8085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Características de los diálogos</a:t>
            </a:r>
            <a:endParaRPr b="0" i="0" sz="1400" u="none" cap="none" strike="noStrike">
              <a:solidFill>
                <a:srgbClr val="91A000"/>
              </a:solidFill>
              <a:latin typeface="Arial"/>
              <a:ea typeface="Arial"/>
              <a:cs typeface="Arial"/>
              <a:sym typeface="Arial"/>
            </a:endParaRPr>
          </a:p>
        </p:txBody>
      </p:sp>
      <p:sp>
        <p:nvSpPr>
          <p:cNvPr id="6404" name="Google Shape;6404;g3a223d00461_0_6576"/>
          <p:cNvSpPr/>
          <p:nvPr/>
        </p:nvSpPr>
        <p:spPr>
          <a:xfrm>
            <a:off x="112591" y="3725232"/>
            <a:ext cx="1867200" cy="1038000"/>
          </a:xfrm>
          <a:prstGeom prst="roundRect">
            <a:avLst>
              <a:gd fmla="val 16667" name="adj"/>
            </a:avLst>
          </a:prstGeom>
          <a:noFill/>
          <a:ln cap="flat" cmpd="sng" w="9525">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rgbClr val="91A000"/>
                </a:solidFill>
                <a:latin typeface="Arial"/>
                <a:ea typeface="Arial"/>
                <a:cs typeface="Arial"/>
                <a:sym typeface="Arial"/>
              </a:rPr>
              <a:t>Ficha de características de los personajes de “El crimen casi perfecto”</a:t>
            </a:r>
            <a:endParaRPr b="0" i="0" sz="1400" u="none" cap="none" strike="noStrike">
              <a:solidFill>
                <a:srgbClr val="91A000"/>
              </a:solidFill>
              <a:latin typeface="Arial"/>
              <a:ea typeface="Arial"/>
              <a:cs typeface="Arial"/>
              <a:sym typeface="Arial"/>
            </a:endParaRPr>
          </a:p>
        </p:txBody>
      </p:sp>
      <p:pic>
        <p:nvPicPr>
          <p:cNvPr id="6405" name="Google Shape;6405;g3a223d00461_0_6576"/>
          <p:cNvPicPr preferRelativeResize="0"/>
          <p:nvPr/>
        </p:nvPicPr>
        <p:blipFill rotWithShape="1">
          <a:blip r:embed="rId5">
            <a:alphaModFix/>
          </a:blip>
          <a:srcRect b="0" l="0" r="0" t="0"/>
          <a:stretch/>
        </p:blipFill>
        <p:spPr>
          <a:xfrm>
            <a:off x="2073817" y="1336431"/>
            <a:ext cx="2854318" cy="2989522"/>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09" name="Shape 6409"/>
        <p:cNvGrpSpPr/>
        <p:nvPr/>
      </p:nvGrpSpPr>
      <p:grpSpPr>
        <a:xfrm>
          <a:off x="0" y="0"/>
          <a:ext cx="0" cy="0"/>
          <a:chOff x="0" y="0"/>
          <a:chExt cx="0" cy="0"/>
        </a:xfrm>
      </p:grpSpPr>
      <p:pic>
        <p:nvPicPr>
          <p:cNvPr id="6410" name="Google Shape;6410;g3a223d00461_0_6590"/>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6411" name="Google Shape;6411;g3a223d00461_0_6590"/>
          <p:cNvSpPr txBox="1"/>
          <p:nvPr/>
        </p:nvSpPr>
        <p:spPr>
          <a:xfrm>
            <a:off x="158424" y="247400"/>
            <a:ext cx="6810900" cy="456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Actividad de escritura  - Interrogatorios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412" name="Google Shape;6412;g3a223d00461_0_659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13" name="Google Shape;6413;g3a223d00461_0_659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414" name="Google Shape;6414;g3a223d00461_0_6590"/>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g3a223d00461_0_6590"/>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g3a223d00461_0_6590"/>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g3a223d00461_0_6590"/>
          <p:cNvSpPr txBox="1"/>
          <p:nvPr/>
        </p:nvSpPr>
        <p:spPr>
          <a:xfrm>
            <a:off x="292548" y="812715"/>
            <a:ext cx="6996300" cy="3941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s" sz="1600" u="none" cap="none" strike="noStrike">
                <a:solidFill>
                  <a:schemeClr val="dk2"/>
                </a:solidFill>
                <a:latin typeface="Arial"/>
                <a:ea typeface="Arial"/>
                <a:cs typeface="Arial"/>
                <a:sym typeface="Arial"/>
              </a:rPr>
              <a:t>-</a:t>
            </a:r>
            <a:r>
              <a:rPr b="0" i="0" lang="es" sz="1500" u="none" cap="none" strike="noStrike">
                <a:solidFill>
                  <a:schemeClr val="dk2"/>
                </a:solidFill>
                <a:latin typeface="Arial"/>
                <a:ea typeface="Arial"/>
                <a:cs typeface="Arial"/>
                <a:sym typeface="Arial"/>
              </a:rPr>
              <a:t>Buenas tardes, Patróclea, tome asiento –dijo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-Buenas tardes, señor detective –dijo Patróclea.</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-¿En que lugar estuviste entre las 19 y 22 hs? –pregunto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-E-estuve en mi… en mi casa limpiando –dijo Patróclea nerviosa y con las manos entre las piernas.</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-¿Y como la vio usted a la señora Stephens antes de retirarse de la vivienda? –el detective la miró fijo a Patróclea.</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-Nor… normal –dijo Patróclea.</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-¿Como normal? –repitio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-Como siempre, alegre y como si tuviera ganas de salir a correr –dijo Patróclea.</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-De acuerdo –dijo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-¿Cómo toma el wiski la señora Stephen? –preguntó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-Con hi-hielo –dijo Patróclea pausadamente.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-Muchas gracias, me encanto que pudiera contestar estas preguntas –dijo el detective.</a:t>
            </a:r>
            <a:endParaRPr/>
          </a:p>
          <a:p>
            <a:pPr indent="0" lvl="0" marL="0" marR="0" rtl="0" algn="just">
              <a:lnSpc>
                <a:spcPct val="100000"/>
              </a:lnSpc>
              <a:spcBef>
                <a:spcPts val="0"/>
              </a:spcBef>
              <a:spcAft>
                <a:spcPts val="0"/>
              </a:spcAft>
              <a:buClr>
                <a:srgbClr val="000000"/>
              </a:buClr>
              <a:buSzPts val="1800"/>
              <a:buFont typeface="Arial"/>
              <a:buNone/>
            </a:pPr>
            <a:r>
              <a:rPr b="0" i="0" lang="es" sz="1500" u="none" cap="none" strike="noStrike">
                <a:solidFill>
                  <a:schemeClr val="dk2"/>
                </a:solidFill>
                <a:latin typeface="Arial"/>
                <a:ea typeface="Arial"/>
                <a:cs typeface="Arial"/>
                <a:sym typeface="Arial"/>
              </a:rPr>
              <a:t>-De-de nada, señor detective, un placer –dijo Patróclea nerviosa y llorando.</a:t>
            </a:r>
            <a:endParaRPr b="0" i="0" sz="1500" u="none" cap="none" strike="noStrike">
              <a:solidFill>
                <a:schemeClr val="dk2"/>
              </a:solidFill>
              <a:latin typeface="Arial"/>
              <a:ea typeface="Arial"/>
              <a:cs typeface="Arial"/>
              <a:sym typeface="Arial"/>
            </a:endParaRPr>
          </a:p>
        </p:txBody>
      </p:sp>
      <p:sp>
        <p:nvSpPr>
          <p:cNvPr id="6418" name="Google Shape;6418;g3a223d00461_0_6590"/>
          <p:cNvSpPr/>
          <p:nvPr/>
        </p:nvSpPr>
        <p:spPr>
          <a:xfrm>
            <a:off x="7572955" y="1795112"/>
            <a:ext cx="1328400" cy="606300"/>
          </a:xfrm>
          <a:prstGeom prst="roundRect">
            <a:avLst>
              <a:gd fmla="val 16667" name="adj"/>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dk1"/>
                </a:solidFill>
                <a:latin typeface="Arial"/>
                <a:ea typeface="Arial"/>
                <a:cs typeface="Arial"/>
                <a:sym typeface="Arial"/>
              </a:rPr>
              <a:t>Producciones de las/os estudiantes:</a:t>
            </a:r>
            <a:endParaRPr b="0" i="0" sz="1400" u="none" cap="none" strike="noStrike">
              <a:solidFill>
                <a:schemeClr val="dk1"/>
              </a:solidFill>
              <a:latin typeface="Arial"/>
              <a:ea typeface="Arial"/>
              <a:cs typeface="Arial"/>
              <a:sym typeface="Arial"/>
            </a:endParaRPr>
          </a:p>
        </p:txBody>
      </p:sp>
      <p:pic>
        <p:nvPicPr>
          <p:cNvPr id="6419" name="Google Shape;6419;g3a223d00461_0_6590"/>
          <p:cNvPicPr preferRelativeResize="0"/>
          <p:nvPr/>
        </p:nvPicPr>
        <p:blipFill rotWithShape="1">
          <a:blip r:embed="rId5">
            <a:alphaModFix/>
          </a:blip>
          <a:srcRect b="0" l="0" r="0" t="0"/>
          <a:stretch/>
        </p:blipFill>
        <p:spPr>
          <a:xfrm>
            <a:off x="7415628" y="2492447"/>
            <a:ext cx="1642940" cy="15908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g36fc220c6c6_4_159"/>
          <p:cNvPicPr preferRelativeResize="0"/>
          <p:nvPr/>
        </p:nvPicPr>
        <p:blipFill rotWithShape="1">
          <a:blip r:embed="rId3">
            <a:alphaModFix/>
          </a:blip>
          <a:srcRect b="0" l="0" r="0" t="0"/>
          <a:stretch/>
        </p:blipFill>
        <p:spPr>
          <a:xfrm>
            <a:off x="158425" y="507900"/>
            <a:ext cx="1261814" cy="311763"/>
          </a:xfrm>
          <a:prstGeom prst="rect">
            <a:avLst/>
          </a:prstGeom>
          <a:noFill/>
          <a:ln>
            <a:noFill/>
          </a:ln>
        </p:spPr>
      </p:pic>
      <p:sp>
        <p:nvSpPr>
          <p:cNvPr id="789" name="Google Shape;789;g36fc220c6c6_4_15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0" name="Google Shape;790;g36fc220c6c6_4_15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791" name="Google Shape;791;g36fc220c6c6_4_159"/>
          <p:cNvSpPr txBox="1"/>
          <p:nvPr/>
        </p:nvSpPr>
        <p:spPr>
          <a:xfrm>
            <a:off x="158425" y="1058825"/>
            <a:ext cx="3541200" cy="3263100"/>
          </a:xfrm>
          <a:prstGeom prst="rect">
            <a:avLst/>
          </a:prstGeom>
          <a:noFill/>
          <a:ln cap="flat" cmpd="sng" w="38100">
            <a:solidFill>
              <a:srgbClr val="B7DB20"/>
            </a:solidFill>
            <a:prstDash val="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sng" cap="none" strike="noStrike">
                <a:solidFill>
                  <a:schemeClr val="dk2"/>
                </a:solidFill>
                <a:latin typeface="Arial"/>
                <a:ea typeface="Arial"/>
                <a:cs typeface="Arial"/>
                <a:sym typeface="Arial"/>
                <a:extLst>
                  <a:ext uri="http://customooxmlschemas.google.com/">
                    <go:slidesCustomData xmlns:go="http://customooxmlschemas.google.com/" textRoundtripDataId="8"/>
                  </a:ext>
                </a:extLst>
              </a:rPr>
              <a:t>Actividades de la secuencia:</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Lectura grupal de texto sobre Las Cholitas extraído de Wikipedia</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9"/>
                  </a:ext>
                </a:extLst>
              </a:rPr>
              <a:t>Completado de un</a:t>
            </a: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0"/>
                  </a:ext>
                </a:extLst>
              </a:rPr>
              <a:t> cuadro en base al texto leído</a:t>
            </a:r>
            <a:r>
              <a:rPr b="0" i="0" lang="es" sz="1400" u="none" cap="none" strike="noStrike">
                <a:solidFill>
                  <a:schemeClr val="dk2"/>
                </a:solidFill>
                <a:latin typeface="Arial"/>
                <a:ea typeface="Arial"/>
                <a:cs typeface="Arial"/>
                <a:sym typeface="Arial"/>
              </a:rPr>
              <a:t>: dónde viven, de qué trabajan, cómo visten, por qué son importantes en la cultura andina las Cholitas.</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1"/>
                  </a:ext>
                </a:extLst>
              </a:rPr>
              <a:t>Diseño de Mapa Conceptual</a:t>
            </a:r>
            <a:r>
              <a:rPr b="0" i="0" lang="es" sz="1400" u="none" cap="none" strike="noStrike">
                <a:solidFill>
                  <a:schemeClr val="dk2"/>
                </a:solidFill>
                <a:latin typeface="Arial"/>
                <a:ea typeface="Arial"/>
                <a:cs typeface="Arial"/>
                <a:sym typeface="Arial"/>
              </a:rPr>
              <a:t>.</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Armado grupal de Infografía.</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chemeClr val="accent4"/>
              </a:highlight>
              <a:latin typeface="Arial"/>
              <a:ea typeface="Arial"/>
              <a:cs typeface="Arial"/>
              <a:sym typeface="Arial"/>
            </a:endParaRPr>
          </a:p>
        </p:txBody>
      </p:sp>
      <p:pic>
        <p:nvPicPr>
          <p:cNvPr id="792" name="Google Shape;792;g36fc220c6c6_4_159" title="20251006_101827.jpg"/>
          <p:cNvPicPr preferRelativeResize="0"/>
          <p:nvPr/>
        </p:nvPicPr>
        <p:blipFill rotWithShape="1">
          <a:blip r:embed="rId5">
            <a:alphaModFix/>
          </a:blip>
          <a:srcRect b="12957" l="1854" r="0" t="3491"/>
          <a:stretch/>
        </p:blipFill>
        <p:spPr>
          <a:xfrm>
            <a:off x="3824425" y="1058825"/>
            <a:ext cx="5167176" cy="3298675"/>
          </a:xfrm>
          <a:prstGeom prst="rect">
            <a:avLst/>
          </a:prstGeom>
          <a:noFill/>
          <a:ln>
            <a:noFill/>
          </a:ln>
        </p:spPr>
      </p:pic>
      <p:sp>
        <p:nvSpPr>
          <p:cNvPr id="793" name="Google Shape;793;g36fc220c6c6_4_159"/>
          <p:cNvSpPr txBox="1"/>
          <p:nvPr/>
        </p:nvSpPr>
        <p:spPr>
          <a:xfrm>
            <a:off x="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6423" name="Shape 6423"/>
        <p:cNvGrpSpPr/>
        <p:nvPr/>
      </p:nvGrpSpPr>
      <p:grpSpPr>
        <a:xfrm>
          <a:off x="0" y="0"/>
          <a:ext cx="0" cy="0"/>
          <a:chOff x="0" y="0"/>
          <a:chExt cx="0" cy="0"/>
        </a:xfrm>
      </p:grpSpPr>
      <p:pic>
        <p:nvPicPr>
          <p:cNvPr id="6424" name="Google Shape;6424;g3a223d00461_0_12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6425" name="Google Shape;6425;g3a223d00461_0_12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6426" name="Google Shape;6426;g3a223d00461_0_120"/>
          <p:cNvPicPr preferRelativeResize="0"/>
          <p:nvPr/>
        </p:nvPicPr>
        <p:blipFill rotWithShape="1">
          <a:blip r:embed="rId4">
            <a:alphaModFix/>
          </a:blip>
          <a:srcRect b="0" l="0" r="0" t="0"/>
          <a:stretch/>
        </p:blipFill>
        <p:spPr>
          <a:xfrm rot="-811295">
            <a:off x="1372908" y="847383"/>
            <a:ext cx="782030" cy="643707"/>
          </a:xfrm>
          <a:prstGeom prst="rect">
            <a:avLst/>
          </a:prstGeom>
          <a:noFill/>
          <a:ln>
            <a:noFill/>
          </a:ln>
        </p:spPr>
      </p:pic>
      <p:grpSp>
        <p:nvGrpSpPr>
          <p:cNvPr id="6427" name="Google Shape;6427;g3a223d00461_0_120"/>
          <p:cNvGrpSpPr/>
          <p:nvPr/>
        </p:nvGrpSpPr>
        <p:grpSpPr>
          <a:xfrm>
            <a:off x="5593901" y="630953"/>
            <a:ext cx="3189350" cy="1336365"/>
            <a:chOff x="5974609" y="421181"/>
            <a:chExt cx="3189350" cy="1336365"/>
          </a:xfrm>
        </p:grpSpPr>
        <p:grpSp>
          <p:nvGrpSpPr>
            <p:cNvPr id="6428" name="Google Shape;6428;g3a223d00461_0_120"/>
            <p:cNvGrpSpPr/>
            <p:nvPr/>
          </p:nvGrpSpPr>
          <p:grpSpPr>
            <a:xfrm rot="5400000">
              <a:off x="7873551" y="-202763"/>
              <a:ext cx="666463" cy="1914351"/>
              <a:chOff x="2405075" y="2171775"/>
              <a:chExt cx="633400" cy="1900100"/>
            </a:xfrm>
          </p:grpSpPr>
          <p:cxnSp>
            <p:nvCxnSpPr>
              <p:cNvPr id="6429" name="Google Shape;6429;g3a223d00461_0_12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30" name="Google Shape;6430;g3a223d00461_0_12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31" name="Google Shape;6431;g3a223d00461_0_12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32" name="Google Shape;6432;g3a223d00461_0_12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33" name="Google Shape;6433;g3a223d00461_0_12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34" name="Google Shape;6434;g3a223d00461_0_12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435" name="Google Shape;6435;g3a223d00461_0_12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436" name="Google Shape;6436;g3a223d00461_0_12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37" name="Google Shape;6437;g3a223d00461_0_12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438" name="Google Shape;6438;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39" name="Google Shape;6439;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40" name="Google Shape;6440;g3a223d00461_0_12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41" name="Google Shape;6441;g3a223d00461_0_12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442" name="Google Shape;6442;g3a223d00461_0_12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443" name="Google Shape;6443;g3a223d00461_0_12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444" name="Google Shape;6444;g3a223d00461_0_120"/>
            <p:cNvGrpSpPr/>
            <p:nvPr/>
          </p:nvGrpSpPr>
          <p:grpSpPr>
            <a:xfrm rot="5400000">
              <a:off x="7873551" y="467139"/>
              <a:ext cx="666463" cy="1914351"/>
              <a:chOff x="2405075" y="2171775"/>
              <a:chExt cx="633400" cy="1900100"/>
            </a:xfrm>
          </p:grpSpPr>
          <p:cxnSp>
            <p:nvCxnSpPr>
              <p:cNvPr id="6445" name="Google Shape;6445;g3a223d00461_0_12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46" name="Google Shape;6446;g3a223d00461_0_12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47" name="Google Shape;6447;g3a223d00461_0_12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48" name="Google Shape;6448;g3a223d00461_0_12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49" name="Google Shape;6449;g3a223d00461_0_12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50" name="Google Shape;6450;g3a223d00461_0_12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451" name="Google Shape;6451;g3a223d00461_0_12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452" name="Google Shape;6452;g3a223d00461_0_12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53" name="Google Shape;6453;g3a223d00461_0_12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454" name="Google Shape;6454;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55" name="Google Shape;6455;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56" name="Google Shape;6456;g3a223d00461_0_12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57" name="Google Shape;6457;g3a223d00461_0_12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458" name="Google Shape;6458;g3a223d00461_0_12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459" name="Google Shape;6459;g3a223d00461_0_12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460" name="Google Shape;6460;g3a223d00461_0_120"/>
            <p:cNvGrpSpPr/>
            <p:nvPr/>
          </p:nvGrpSpPr>
          <p:grpSpPr>
            <a:xfrm rot="5400000">
              <a:off x="6598552" y="-202763"/>
              <a:ext cx="666463" cy="1914351"/>
              <a:chOff x="2405075" y="2171775"/>
              <a:chExt cx="633400" cy="1900100"/>
            </a:xfrm>
          </p:grpSpPr>
          <p:cxnSp>
            <p:nvCxnSpPr>
              <p:cNvPr id="6461" name="Google Shape;6461;g3a223d00461_0_12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62" name="Google Shape;6462;g3a223d00461_0_12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63" name="Google Shape;6463;g3a223d00461_0_12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64" name="Google Shape;6464;g3a223d00461_0_12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65" name="Google Shape;6465;g3a223d00461_0_12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66" name="Google Shape;6466;g3a223d00461_0_12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467" name="Google Shape;6467;g3a223d00461_0_12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468" name="Google Shape;6468;g3a223d00461_0_12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69" name="Google Shape;6469;g3a223d00461_0_12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470" name="Google Shape;6470;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71" name="Google Shape;6471;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72" name="Google Shape;6472;g3a223d00461_0_12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73" name="Google Shape;6473;g3a223d00461_0_12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474" name="Google Shape;6474;g3a223d00461_0_12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475" name="Google Shape;6475;g3a223d00461_0_12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6476" name="Google Shape;6476;g3a223d00461_0_120"/>
            <p:cNvGrpSpPr/>
            <p:nvPr/>
          </p:nvGrpSpPr>
          <p:grpSpPr>
            <a:xfrm rot="5400000">
              <a:off x="6598552" y="467139"/>
              <a:ext cx="666463" cy="1914351"/>
              <a:chOff x="2405075" y="2171775"/>
              <a:chExt cx="633400" cy="1900100"/>
            </a:xfrm>
          </p:grpSpPr>
          <p:cxnSp>
            <p:nvCxnSpPr>
              <p:cNvPr id="6477" name="Google Shape;6477;g3a223d00461_0_12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78" name="Google Shape;6478;g3a223d00461_0_12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79" name="Google Shape;6479;g3a223d00461_0_12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80" name="Google Shape;6480;g3a223d00461_0_12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81" name="Google Shape;6481;g3a223d00461_0_12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6482" name="Google Shape;6482;g3a223d00461_0_12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6483" name="Google Shape;6483;g3a223d00461_0_12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6484" name="Google Shape;6484;g3a223d00461_0_12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85" name="Google Shape;6485;g3a223d00461_0_12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6486" name="Google Shape;6486;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87" name="Google Shape;6487;g3a223d00461_0_12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6488" name="Google Shape;6488;g3a223d00461_0_12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6489" name="Google Shape;6489;g3a223d00461_0_12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6490" name="Google Shape;6490;g3a223d00461_0_12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6491" name="Google Shape;6491;g3a223d00461_0_12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6492" name="Google Shape;6492;g3a223d00461_0_120"/>
          <p:cNvSpPr/>
          <p:nvPr/>
        </p:nvSpPr>
        <p:spPr>
          <a:xfrm rot="10662514">
            <a:off x="1752717" y="1397489"/>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g3a223d00461_0_120"/>
          <p:cNvSpPr/>
          <p:nvPr/>
        </p:nvSpPr>
        <p:spPr>
          <a:xfrm rot="10662514">
            <a:off x="1887736" y="1241212"/>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g3a223d00461_0_120"/>
          <p:cNvSpPr txBox="1"/>
          <p:nvPr/>
        </p:nvSpPr>
        <p:spPr>
          <a:xfrm rot="-152977">
            <a:off x="2150331" y="2376530"/>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Cierre</a:t>
            </a:r>
            <a:endParaRPr b="0" i="0" sz="4000" u="none" cap="none" strike="noStrike">
              <a:solidFill>
                <a:srgbClr val="333333"/>
              </a:solidFill>
              <a:latin typeface="Archivo ExtraBold"/>
              <a:ea typeface="Archivo ExtraBold"/>
              <a:cs typeface="Archivo ExtraBold"/>
              <a:sym typeface="Archivo ExtraBold"/>
            </a:endParaRPr>
          </a:p>
        </p:txBody>
      </p:sp>
      <p:sp>
        <p:nvSpPr>
          <p:cNvPr id="6495" name="Google Shape;6495;g3a223d00461_0_120"/>
          <p:cNvSpPr txBox="1"/>
          <p:nvPr/>
        </p:nvSpPr>
        <p:spPr>
          <a:xfrm rot="-129285">
            <a:off x="2531246" y="3148714"/>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9" name="Shape 6499"/>
        <p:cNvGrpSpPr/>
        <p:nvPr/>
      </p:nvGrpSpPr>
      <p:grpSpPr>
        <a:xfrm>
          <a:off x="0" y="0"/>
          <a:ext cx="0" cy="0"/>
          <a:chOff x="0" y="0"/>
          <a:chExt cx="0" cy="0"/>
        </a:xfrm>
      </p:grpSpPr>
      <p:sp>
        <p:nvSpPr>
          <p:cNvPr id="6500" name="Google Shape;6500;g3a051598ef5_0_7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01" name="Google Shape;6501;g3a051598ef5_0_7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6502" name="Google Shape;6502;g3a051598ef5_0_78"/>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503" name="Google Shape;6503;g3a051598ef5_0_78"/>
          <p:cNvSpPr txBox="1"/>
          <p:nvPr/>
        </p:nvSpPr>
        <p:spPr>
          <a:xfrm>
            <a:off x="397375" y="816650"/>
            <a:ext cx="8200200" cy="408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s" sz="1100" u="none" cap="none" strike="noStrike">
                <a:solidFill>
                  <a:schemeClr val="dk1"/>
                </a:solidFill>
                <a:latin typeface="Arial"/>
                <a:ea typeface="Arial"/>
                <a:cs typeface="Arial"/>
                <a:sym typeface="Arial"/>
              </a:rPr>
              <a:t>ROBAR</a:t>
            </a: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Arial"/>
                <a:ea typeface="Arial"/>
                <a:cs typeface="Arial"/>
                <a:sym typeface="Arial"/>
              </a:rPr>
              <a:t>A la edad de trece años robaba dinero a mis padres. Sustraía todos los días las monedas suficientes para ir al cine, al que iba siempre solo, huyendo del clima agobiante de mi casa. Iba a la primera función vespertina, cuando el cine estaba prácticamente vacío. No recuerdo una sola película, un solo título, una sola imagen de lo que desfilaba ante mis ojos. Creo que el sentimiento de ser un ladrón me impedía disfrutar del espectáculo y procuraba no mirar a la cara a la empleada de la taquilla que, estaba seguro, adivinaba de dónde venía el dinero con que pagaba el boleto. Casi no tenía amigos en esa época, mi desempeño en el colegio había caído en picada y el cine era mi único alivio. Robaba a la misma hora, después de comer, aprovechando la breve siesta de mis padres. Me temblaban las manos al hurgar en los bolsillos del saco de mi padre y en el monedero de mi madre. Reconocía al tacto las monedas que necesitaba sustraer y sólo me llevaba la cantidad justa para la entrada, ni una moneda más. Ignoro qué repercusión tuvieron esos hurtos en mi vida y me he preguntado si no influyeron en mi inclinación literaria; si la escritura no ha sido una prolongación de ellos, porque me otorgaron, junto con la vergüenza y el remordimiento, una tendencia introspectiva que más tarde me llevó a leer muchos libros y escribir yo mismo unos cuantos. No me arrepiento pues de esos hurtos y pienso incluso que habría que enseñar en los talleres literarios a robar pequeñas cantidades de dinero, porque cuando se escribe con intensidad se está en realidad robando, sustrayendo de los bolsillos del lenguaje las palabras necesarias para aquello que uno quiere decir, justo esas palabras y ni una más.</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Arial"/>
                <a:ea typeface="Arial"/>
                <a:cs typeface="Arial"/>
                <a:sym typeface="Arial"/>
              </a:rPr>
              <a:t>Todavía hoy, después de muchos años, acostumbro levantarme muy temprano para escribir, cuando todo el mundo está dormido. No concibo la escritura como una actividad preclara, sino furtiva. Busco las monedas justas para huir del clima agobiante de siempre. Como me levanto muy temprano, mis amigos me admiran por mi disciplina.</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rPr b="0" i="1" lang="es" sz="1100" u="none" cap="none" strike="noStrike">
                <a:solidFill>
                  <a:schemeClr val="dk1"/>
                </a:solidFill>
                <a:latin typeface="Arial"/>
                <a:ea typeface="Arial"/>
                <a:cs typeface="Arial"/>
                <a:sym typeface="Arial"/>
              </a:rPr>
              <a:t>El idioma materno</a:t>
            </a:r>
            <a:r>
              <a:rPr b="0" i="0" lang="es" sz="1100" u="none" cap="none" strike="noStrike">
                <a:solidFill>
                  <a:schemeClr val="dk1"/>
                </a:solidFill>
                <a:latin typeface="Arial"/>
                <a:ea typeface="Arial"/>
                <a:cs typeface="Arial"/>
                <a:sym typeface="Arial"/>
              </a:rPr>
              <a:t>, de </a:t>
            </a:r>
            <a:r>
              <a:rPr b="0" i="0" lang="es" sz="1100" u="sng" cap="none" strike="noStrike">
                <a:solidFill>
                  <a:srgbClr val="1155CC"/>
                </a:solidFill>
                <a:latin typeface="Arial"/>
                <a:ea typeface="Arial"/>
                <a:cs typeface="Arial"/>
                <a:sym typeface="Arial"/>
                <a:hlinkClick r:id="rId4">
                  <a:extLst>
                    <a:ext uri="{A12FA001-AC4F-418D-AE19-62706E023703}">
                      <ahyp:hlinkClr val="tx"/>
                    </a:ext>
                  </a:extLst>
                </a:hlinkClick>
              </a:rPr>
              <a:t>Fabio Morábito</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07" name="Shape 6507"/>
        <p:cNvGrpSpPr/>
        <p:nvPr/>
      </p:nvGrpSpPr>
      <p:grpSpPr>
        <a:xfrm>
          <a:off x="0" y="0"/>
          <a:ext cx="0" cy="0"/>
          <a:chOff x="0" y="0"/>
          <a:chExt cx="0" cy="0"/>
        </a:xfrm>
      </p:grpSpPr>
      <p:sp>
        <p:nvSpPr>
          <p:cNvPr id="6508" name="Google Shape;6508;g3a051598ef5_0_8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09" name="Google Shape;6509;g3a051598ef5_0_86"/>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6510" name="Google Shape;6510;g3a051598ef5_0_86"/>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511" name="Google Shape;6511;g3a051598ef5_0_86"/>
          <p:cNvSpPr txBox="1"/>
          <p:nvPr/>
        </p:nvSpPr>
        <p:spPr>
          <a:xfrm>
            <a:off x="397400" y="363925"/>
            <a:ext cx="8200200" cy="45387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rPr b="1" i="0" lang="es" sz="1900" u="none" cap="none" strike="noStrike">
                <a:solidFill>
                  <a:schemeClr val="dk1"/>
                </a:solidFill>
                <a:latin typeface="Arial"/>
                <a:ea typeface="Arial"/>
                <a:cs typeface="Arial"/>
                <a:sym typeface="Arial"/>
              </a:rPr>
              <a:t>¿Qué de lo escuchado hoy o de lo transitado este año en Escuelas en Foco te “robás” para tu práctica?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rPr b="1" i="0" lang="es" sz="1900" u="none" cap="none" strike="noStrike">
                <a:solidFill>
                  <a:schemeClr val="dk1"/>
                </a:solidFill>
                <a:latin typeface="Arial"/>
                <a:ea typeface="Arial"/>
                <a:cs typeface="Arial"/>
                <a:sym typeface="Arial"/>
              </a:rPr>
              <a:t>https://www.menti.com/alangg4a1hms</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pic>
        <p:nvPicPr>
          <p:cNvPr id="6512" name="Google Shape;6512;g3a051598ef5_0_86" title="qrmentitm.png"/>
          <p:cNvPicPr preferRelativeResize="0"/>
          <p:nvPr/>
        </p:nvPicPr>
        <p:blipFill rotWithShape="1">
          <a:blip r:embed="rId4">
            <a:alphaModFix/>
          </a:blip>
          <a:srcRect b="0" l="0" r="0" t="0"/>
          <a:stretch/>
        </p:blipFill>
        <p:spPr>
          <a:xfrm>
            <a:off x="3205313" y="1684375"/>
            <a:ext cx="2584325" cy="258432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16" name="Shape 6516"/>
        <p:cNvGrpSpPr/>
        <p:nvPr/>
      </p:nvGrpSpPr>
      <p:grpSpPr>
        <a:xfrm>
          <a:off x="0" y="0"/>
          <a:ext cx="0" cy="0"/>
          <a:chOff x="0" y="0"/>
          <a:chExt cx="0" cy="0"/>
        </a:xfrm>
      </p:grpSpPr>
      <p:pic>
        <p:nvPicPr>
          <p:cNvPr id="6517" name="Google Shape;6517;g3a051598ef5_0_9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6518" name="Google Shape;6518;g3a051598ef5_0_9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19" name="Google Shape;6519;g3a051598ef5_0_9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6520" name="Google Shape;6520;g3a051598ef5_0_95"/>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6521" name="Google Shape;6521;g3a051598ef5_0_95"/>
          <p:cNvSpPr txBox="1"/>
          <p:nvPr/>
        </p:nvSpPr>
        <p:spPr>
          <a:xfrm>
            <a:off x="1601000" y="816650"/>
            <a:ext cx="6996600" cy="40860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s" sz="1600" u="none" cap="none" strike="noStrike">
                <a:solidFill>
                  <a:schemeClr val="dk1"/>
                </a:solidFill>
                <a:latin typeface="Arial"/>
                <a:ea typeface="Arial"/>
                <a:cs typeface="Arial"/>
                <a:sym typeface="Arial"/>
              </a:rPr>
              <a:t>EL LADRÓN</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s" sz="1600" u="none" cap="none" strike="noStrike">
                <a:solidFill>
                  <a:schemeClr val="dk1"/>
                </a:solidFill>
                <a:latin typeface="Arial"/>
                <a:ea typeface="Arial"/>
                <a:cs typeface="Arial"/>
                <a:sym typeface="Arial"/>
              </a:rPr>
              <a:t>En la noche silenciosa y oscura,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huyendo de toda presencia humana o animal,</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evitando los ruidos, furtivamente roba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fuego de las palabras y palabras del fuego</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para sí, para todos, para el amor que no conocerá</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algún día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y la ceniza fría le castiga las manos.</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Arial"/>
                <a:ea typeface="Arial"/>
                <a:cs typeface="Arial"/>
                <a:sym typeface="Arial"/>
              </a:rPr>
              <a:t>Juan Gelman</a:t>
            </a:r>
            <a:endParaRPr b="0" i="0" sz="11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g36fc220c6c6_4_168"/>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799" name="Google Shape;799;g36fc220c6c6_4_16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0" name="Google Shape;800;g36fc220c6c6_4_16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801" name="Google Shape;801;g36fc220c6c6_4_168" title="20251027_194819.jpg"/>
          <p:cNvPicPr preferRelativeResize="0"/>
          <p:nvPr/>
        </p:nvPicPr>
        <p:blipFill rotWithShape="1">
          <a:blip r:embed="rId5">
            <a:alphaModFix/>
          </a:blip>
          <a:srcRect b="3653" l="1941" r="10591" t="5005"/>
          <a:stretch/>
        </p:blipFill>
        <p:spPr>
          <a:xfrm rot="-5400000">
            <a:off x="2473386" y="100014"/>
            <a:ext cx="4000950" cy="5570673"/>
          </a:xfrm>
          <a:prstGeom prst="rect">
            <a:avLst/>
          </a:prstGeom>
          <a:noFill/>
          <a:ln>
            <a:noFill/>
          </a:ln>
        </p:spPr>
      </p:pic>
      <p:sp>
        <p:nvSpPr>
          <p:cNvPr id="802" name="Google Shape;802;g36fc220c6c6_4_168"/>
          <p:cNvSpPr txBox="1"/>
          <p:nvPr/>
        </p:nvSpPr>
        <p:spPr>
          <a:xfrm>
            <a:off x="0" y="1336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g36fc220c6c6_4_176"/>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808" name="Google Shape;808;g36fc220c6c6_4_1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9" name="Google Shape;809;g36fc220c6c6_4_17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810" name="Google Shape;810;g36fc220c6c6_4_176"/>
          <p:cNvSpPr txBox="1"/>
          <p:nvPr/>
        </p:nvSpPr>
        <p:spPr>
          <a:xfrm>
            <a:off x="158425" y="1058825"/>
            <a:ext cx="3586500" cy="3694200"/>
          </a:xfrm>
          <a:prstGeom prst="rect">
            <a:avLst/>
          </a:prstGeom>
          <a:noFill/>
          <a:ln cap="flat" cmpd="sng" w="38100">
            <a:solidFill>
              <a:srgbClr val="B7DB20"/>
            </a:solidFill>
            <a:prstDash val="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 sz="1800" u="sng" cap="none" strike="noStrike">
                <a:solidFill>
                  <a:schemeClr val="dk2"/>
                </a:solidFill>
                <a:latin typeface="Arial"/>
                <a:ea typeface="Arial"/>
                <a:cs typeface="Arial"/>
                <a:sym typeface="Arial"/>
              </a:rPr>
              <a:t>Otras actividades:</a:t>
            </a:r>
            <a:endParaRPr b="1" i="0" sz="18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2"/>
                  </a:ext>
                </a:extLst>
              </a:rPr>
              <a:t>Explicación de la importancia del título del libro</a:t>
            </a:r>
            <a:r>
              <a:rPr b="0" i="0" lang="es" sz="1400" u="none" cap="none" strike="noStrike">
                <a:solidFill>
                  <a:schemeClr val="dk2"/>
                </a:solidFill>
                <a:latin typeface="Arial"/>
                <a:ea typeface="Arial"/>
                <a:cs typeface="Arial"/>
                <a:sym typeface="Arial"/>
              </a:rPr>
              <a:t>.</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Escritura</a:t>
            </a: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3"/>
                  </a:ext>
                </a:extLst>
              </a:rPr>
              <a:t> de una reseña.</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14"/>
                </a:ext>
              </a:extLs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15"/>
                </a:ext>
              </a:extLst>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6"/>
                  </a:ext>
                </a:extLst>
              </a:rPr>
              <a:t>Subrayado de información de acuerdo a un propósito.</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17"/>
                </a:ext>
              </a:extLs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18"/>
                </a:ext>
              </a:extLst>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19"/>
                  </a:ext>
                </a:extLst>
              </a:rPr>
              <a:t>Toma de notas.</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20"/>
                </a:ext>
              </a:extLs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xtLst>
                <a:ext uri="http://customooxmlschemas.google.com/">
                  <go:slidesCustomData xmlns:go="http://customooxmlschemas.google.com/" textRoundtripDataId="21"/>
                </a:ext>
              </a:extLst>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2"/>
                </a:solidFill>
                <a:latin typeface="Arial"/>
                <a:ea typeface="Arial"/>
                <a:cs typeface="Arial"/>
                <a:sym typeface="Arial"/>
                <a:extLst>
                  <a:ext uri="http://customooxmlschemas.google.com/">
                    <go:slidesCustomData xmlns:go="http://customooxmlschemas.google.com/" textRoundtripDataId="22"/>
                  </a:ext>
                </a:extLst>
              </a:rPr>
              <a:t>Escritura de un resumen</a:t>
            </a:r>
            <a:r>
              <a:rPr b="0" i="0" lang="es" sz="1400" u="none" cap="none" strike="noStrike">
                <a:solidFill>
                  <a:schemeClr val="dk2"/>
                </a:solidFill>
                <a:latin typeface="Arial"/>
                <a:ea typeface="Arial"/>
                <a:cs typeface="Arial"/>
                <a:sym typeface="Arial"/>
              </a:rPr>
              <a:t>.</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2"/>
                </a:solidFill>
                <a:latin typeface="Arial"/>
                <a:ea typeface="Arial"/>
                <a:cs typeface="Arial"/>
                <a:sym typeface="Arial"/>
              </a:rPr>
              <a:t>Escritura de un texto expositivo sobre la Pachamama.</a:t>
            </a:r>
            <a:endParaRPr b="0" i="0" sz="1800" u="none" cap="none" strike="noStrike">
              <a:solidFill>
                <a:schemeClr val="dk2"/>
              </a:solidFill>
              <a:latin typeface="Arial"/>
              <a:ea typeface="Arial"/>
              <a:cs typeface="Arial"/>
              <a:sym typeface="Arial"/>
            </a:endParaRPr>
          </a:p>
        </p:txBody>
      </p:sp>
      <p:pic>
        <p:nvPicPr>
          <p:cNvPr id="811" name="Google Shape;811;g36fc220c6c6_4_176" title="20250819_112608.jpg"/>
          <p:cNvPicPr preferRelativeResize="0"/>
          <p:nvPr/>
        </p:nvPicPr>
        <p:blipFill rotWithShape="1">
          <a:blip r:embed="rId5">
            <a:alphaModFix/>
          </a:blip>
          <a:srcRect b="0" l="2903" r="0" t="33333"/>
          <a:stretch/>
        </p:blipFill>
        <p:spPr>
          <a:xfrm>
            <a:off x="3900749" y="812063"/>
            <a:ext cx="4408420" cy="4035860"/>
          </a:xfrm>
          <a:prstGeom prst="rect">
            <a:avLst/>
          </a:prstGeom>
          <a:noFill/>
          <a:ln>
            <a:noFill/>
          </a:ln>
        </p:spPr>
      </p:pic>
      <p:sp>
        <p:nvSpPr>
          <p:cNvPr id="812" name="Google Shape;812;g36fc220c6c6_4_176"/>
          <p:cNvSpPr txBox="1"/>
          <p:nvPr/>
        </p:nvSpPr>
        <p:spPr>
          <a:xfrm>
            <a:off x="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g36fc220c6c6_4_185"/>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818" name="Google Shape;818;g36fc220c6c6_4_18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9" name="Google Shape;819;g36fc220c6c6_4_18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820" name="Google Shape;820;g36fc220c6c6_4_185" title="20251006_104446.jpg"/>
          <p:cNvPicPr preferRelativeResize="0"/>
          <p:nvPr/>
        </p:nvPicPr>
        <p:blipFill rotWithShape="1">
          <a:blip r:embed="rId5">
            <a:alphaModFix/>
          </a:blip>
          <a:srcRect b="16585" l="3166" r="0" t="7195"/>
          <a:stretch/>
        </p:blipFill>
        <p:spPr>
          <a:xfrm>
            <a:off x="87071" y="1119150"/>
            <a:ext cx="4484931" cy="2647549"/>
          </a:xfrm>
          <a:prstGeom prst="rect">
            <a:avLst/>
          </a:prstGeom>
          <a:noFill/>
          <a:ln>
            <a:noFill/>
          </a:ln>
        </p:spPr>
      </p:pic>
      <p:pic>
        <p:nvPicPr>
          <p:cNvPr id="821" name="Google Shape;821;g36fc220c6c6_4_185" title="20251006_104455.jpg"/>
          <p:cNvPicPr preferRelativeResize="0"/>
          <p:nvPr/>
        </p:nvPicPr>
        <p:blipFill rotWithShape="1">
          <a:blip r:embed="rId6">
            <a:alphaModFix/>
          </a:blip>
          <a:srcRect b="4053" l="0" r="12600" t="14037"/>
          <a:stretch/>
        </p:blipFill>
        <p:spPr>
          <a:xfrm>
            <a:off x="4934825" y="1919425"/>
            <a:ext cx="4115825" cy="2892876"/>
          </a:xfrm>
          <a:prstGeom prst="rect">
            <a:avLst/>
          </a:prstGeom>
          <a:noFill/>
          <a:ln>
            <a:noFill/>
          </a:ln>
        </p:spPr>
      </p:pic>
      <p:sp>
        <p:nvSpPr>
          <p:cNvPr id="822" name="Google Shape;822;g36fc220c6c6_4_185"/>
          <p:cNvSpPr txBox="1"/>
          <p:nvPr/>
        </p:nvSpPr>
        <p:spPr>
          <a:xfrm>
            <a:off x="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Un paseo por Bolivia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6" name="Shape 826"/>
        <p:cNvGrpSpPr/>
        <p:nvPr/>
      </p:nvGrpSpPr>
      <p:grpSpPr>
        <a:xfrm>
          <a:off x="0" y="0"/>
          <a:ext cx="0" cy="0"/>
          <a:chOff x="0" y="0"/>
          <a:chExt cx="0" cy="0"/>
        </a:xfrm>
      </p:grpSpPr>
      <p:pic>
        <p:nvPicPr>
          <p:cNvPr id="827" name="Google Shape;827;g36fc220c6c6_4_19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828" name="Google Shape;828;g36fc220c6c6_4_194"/>
          <p:cNvSpPr txBox="1"/>
          <p:nvPr/>
        </p:nvSpPr>
        <p:spPr>
          <a:xfrm>
            <a:off x="114900" y="262200"/>
            <a:ext cx="37743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Reflexiones finales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829" name="Google Shape;829;g36fc220c6c6_4_19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0" name="Google Shape;830;g36fc220c6c6_4_194"/>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831" name="Google Shape;831;g36fc220c6c6_4_194"/>
          <p:cNvSpPr txBox="1"/>
          <p:nvPr/>
        </p:nvSpPr>
        <p:spPr>
          <a:xfrm>
            <a:off x="68900" y="882988"/>
            <a:ext cx="8865900" cy="402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¿Por qué fue pensada esta secuencia?</a:t>
            </a:r>
            <a:endParaRPr b="1" i="0" sz="13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El grupo ha expresado algunos comentarios discriminatorios y me pareció interesante abordar el tema desde la lectura y la reflexión. Por eso la elección de la novela, con el propósito de trabajar la autonomía de los/as estudiantes en la lectura de textos de estudio que permitieran profundizar la lectura literaria. </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Condiciones didácticas:</a:t>
            </a:r>
            <a:endParaRPr b="1" i="0" sz="13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El grupo es heterogéneo, pero de todos modos han logrado avanzar. Presentan especiales dificultades para la realización de actividades grupales o fuera de la estructura de la clase expositiva clásica.  </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Resultados generales:</a:t>
            </a:r>
            <a:endParaRPr b="1" i="0" sz="13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100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Los/as estudiantes de segundo año han logrado </a:t>
            </a:r>
            <a:r>
              <a:rPr b="1" i="0" lang="es" sz="1300" u="none" cap="none" strike="noStrike">
                <a:solidFill>
                  <a:schemeClr val="dk1"/>
                </a:solidFill>
                <a:latin typeface="Archivo"/>
                <a:ea typeface="Archivo"/>
                <a:cs typeface="Archivo"/>
                <a:sym typeface="Archivo"/>
              </a:rPr>
              <a:t>mejorar sus desempeños de lectura</a:t>
            </a:r>
            <a:r>
              <a:rPr b="0" i="0" lang="es" sz="1300" u="none" cap="none" strike="noStrike">
                <a:solidFill>
                  <a:schemeClr val="dk1"/>
                </a:solidFill>
                <a:latin typeface="Archivo"/>
                <a:ea typeface="Archivo"/>
                <a:cs typeface="Archivo"/>
                <a:sym typeface="Archivo"/>
              </a:rPr>
              <a:t>, </a:t>
            </a:r>
            <a:r>
              <a:rPr b="1" i="0" lang="es" sz="1300" u="none" cap="none" strike="noStrike">
                <a:solidFill>
                  <a:schemeClr val="dk1"/>
                </a:solidFill>
                <a:latin typeface="Archivo"/>
                <a:ea typeface="Archivo"/>
                <a:cs typeface="Archivo"/>
                <a:sym typeface="Archivo"/>
              </a:rPr>
              <a:t>pasando de una más apegada al texto a una más metafórica o inferencial</a:t>
            </a:r>
            <a:r>
              <a:rPr b="0" i="0" lang="es" sz="1300" u="none" cap="none" strike="noStrike">
                <a:solidFill>
                  <a:schemeClr val="dk1"/>
                </a:solidFill>
                <a:latin typeface="Archivo"/>
                <a:ea typeface="Archivo"/>
                <a:cs typeface="Archivo"/>
                <a:sym typeface="Archivo"/>
              </a:rPr>
              <a:t>. Al inicio de la secuencia alrededor del 50% del curso presentaba dificultades en estos aspectos, mientras que en el monitoreo al finalizar se releva que el 70 % puede recuperar información implícita (alrededor del 30% aún no lo logra) y el 80% logra realizar inferencias (El 20% no ha logrado realizarlas). También </a:t>
            </a:r>
            <a:r>
              <a:rPr b="1" i="0" lang="es" sz="1300" u="none" cap="none" strike="noStrike">
                <a:solidFill>
                  <a:schemeClr val="dk1"/>
                </a:solidFill>
                <a:latin typeface="Archivo"/>
                <a:ea typeface="Archivo"/>
                <a:cs typeface="Archivo"/>
                <a:sym typeface="Archivo"/>
              </a:rPr>
              <a:t>realizaron actividades grupales</a:t>
            </a:r>
            <a:r>
              <a:rPr b="0" i="0" lang="es" sz="1300" u="none" cap="none" strike="noStrike">
                <a:solidFill>
                  <a:schemeClr val="dk1"/>
                </a:solidFill>
                <a:latin typeface="Archivo"/>
                <a:ea typeface="Archivo"/>
                <a:cs typeface="Archivo"/>
                <a:sym typeface="Archivo"/>
              </a:rPr>
              <a:t> y </a:t>
            </a:r>
            <a:r>
              <a:rPr b="1" i="0" lang="es" sz="1300" u="none" cap="none" strike="noStrike">
                <a:solidFill>
                  <a:schemeClr val="dk1"/>
                </a:solidFill>
                <a:latin typeface="Archivo"/>
                <a:ea typeface="Archivo"/>
                <a:cs typeface="Archivo"/>
                <a:sym typeface="Archivo"/>
              </a:rPr>
              <a:t>hubo experiencias de retroalimentación formativa </a:t>
            </a:r>
            <a:r>
              <a:rPr b="0" i="0" lang="es" sz="1300" u="none" cap="none" strike="noStrike">
                <a:solidFill>
                  <a:schemeClr val="dk1"/>
                </a:solidFill>
                <a:latin typeface="Archivo"/>
                <a:ea typeface="Archivo"/>
                <a:cs typeface="Archivo"/>
                <a:sym typeface="Archivo"/>
              </a:rPr>
              <a:t>que quedan como desafío profundizar en próximas secuencias. Para seguir el acompañamiento de quienes no lograron avances podrán incluirse actividades  tanto escritas como orales que releven cómo están leyendo y buscar formas de trabajo en grupo planificadas que potencien aprendizajes.</a:t>
            </a:r>
            <a:endParaRPr b="0" i="0" sz="1500" u="none" cap="none" strike="noStrike">
              <a:solidFill>
                <a:schemeClr val="dk1"/>
              </a:solidFill>
              <a:latin typeface="Archivo"/>
              <a:ea typeface="Archivo"/>
              <a:cs typeface="Archivo"/>
              <a:sym typeface="Archiv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5" name="Shape 835"/>
        <p:cNvGrpSpPr/>
        <p:nvPr/>
      </p:nvGrpSpPr>
      <p:grpSpPr>
        <a:xfrm>
          <a:off x="0" y="0"/>
          <a:ext cx="0" cy="0"/>
          <a:chOff x="0" y="0"/>
          <a:chExt cx="0" cy="0"/>
        </a:xfrm>
      </p:grpSpPr>
      <p:pic>
        <p:nvPicPr>
          <p:cNvPr id="836" name="Google Shape;836;g36fc220c6c6_4_202"/>
          <p:cNvPicPr preferRelativeResize="0"/>
          <p:nvPr/>
        </p:nvPicPr>
        <p:blipFill rotWithShape="1">
          <a:blip r:embed="rId3">
            <a:alphaModFix/>
          </a:blip>
          <a:srcRect b="0" l="0" r="0" t="0"/>
          <a:stretch/>
        </p:blipFill>
        <p:spPr>
          <a:xfrm rot="9900007">
            <a:off x="7285431" y="3619557"/>
            <a:ext cx="3152114" cy="2650338"/>
          </a:xfrm>
          <a:prstGeom prst="rect">
            <a:avLst/>
          </a:prstGeom>
          <a:noFill/>
          <a:ln>
            <a:noFill/>
          </a:ln>
        </p:spPr>
      </p:pic>
      <p:pic>
        <p:nvPicPr>
          <p:cNvPr id="837" name="Google Shape;837;g36fc220c6c6_4_202"/>
          <p:cNvPicPr preferRelativeResize="0"/>
          <p:nvPr/>
        </p:nvPicPr>
        <p:blipFill rotWithShape="1">
          <a:blip r:embed="rId4">
            <a:alphaModFix/>
          </a:blip>
          <a:srcRect b="0" l="0" r="0" t="0"/>
          <a:stretch/>
        </p:blipFill>
        <p:spPr>
          <a:xfrm>
            <a:off x="0" y="649925"/>
            <a:ext cx="1261814" cy="311763"/>
          </a:xfrm>
          <a:prstGeom prst="rect">
            <a:avLst/>
          </a:prstGeom>
          <a:noFill/>
          <a:ln>
            <a:noFill/>
          </a:ln>
        </p:spPr>
      </p:pic>
      <p:sp>
        <p:nvSpPr>
          <p:cNvPr id="838" name="Google Shape;838;g36fc220c6c6_4_202"/>
          <p:cNvSpPr txBox="1"/>
          <p:nvPr/>
        </p:nvSpPr>
        <p:spPr>
          <a:xfrm>
            <a:off x="417525" y="158350"/>
            <a:ext cx="32592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Reflexiones finales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839" name="Google Shape;839;g36fc220c6c6_4_20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0" name="Google Shape;840;g36fc220c6c6_4_202"/>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sp>
        <p:nvSpPr>
          <p:cNvPr id="841" name="Google Shape;841;g36fc220c6c6_4_202"/>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36fc220c6c6_4_202"/>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36fc220c6c6_4_202"/>
          <p:cNvSpPr txBox="1"/>
          <p:nvPr/>
        </p:nvSpPr>
        <p:spPr>
          <a:xfrm>
            <a:off x="417525" y="1011976"/>
            <a:ext cx="8012700" cy="3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rPr b="0" i="0" lang="es" sz="1400" u="none" cap="none" strike="noStrike">
                <a:solidFill>
                  <a:schemeClr val="dk1"/>
                </a:solidFill>
                <a:latin typeface="Archivo"/>
                <a:ea typeface="Archivo"/>
                <a:cs typeface="Archivo"/>
                <a:sym typeface="Archivo"/>
              </a:rPr>
              <a:t>Como cierre de esta secuencia, hemos realizado el Acto del 12 de octubre y los/as estudiantes expusieron ante todo el colegio lo trabajado. </a:t>
            </a:r>
            <a:endParaRPr b="0" i="0" sz="1400" u="none" cap="none" strike="noStrike">
              <a:solidFill>
                <a:schemeClr val="dk1"/>
              </a:solidFill>
              <a:latin typeface="Archivo"/>
              <a:ea typeface="Archivo"/>
              <a:cs typeface="Archivo"/>
              <a:sym typeface="Archivo"/>
            </a:endParaRPr>
          </a:p>
          <a:p>
            <a:pPr indent="0" lvl="0" marL="0" marR="0" rtl="0" algn="l">
              <a:lnSpc>
                <a:spcPct val="150000"/>
              </a:lnSpc>
              <a:spcBef>
                <a:spcPts val="0"/>
              </a:spcBef>
              <a:spcAft>
                <a:spcPts val="0"/>
              </a:spcAft>
              <a:buClr>
                <a:schemeClr val="dk1"/>
              </a:buClr>
              <a:buSzPts val="1100"/>
              <a:buFont typeface="Arial"/>
              <a:buNone/>
            </a:pPr>
            <a:r>
              <a:rPr b="0" i="0" lang="es" sz="1400" u="none" cap="none" strike="noStrike">
                <a:solidFill>
                  <a:schemeClr val="dk1"/>
                </a:solidFill>
                <a:latin typeface="Archivo"/>
                <a:ea typeface="Archivo"/>
                <a:cs typeface="Archivo"/>
                <a:sym typeface="Archivo"/>
              </a:rPr>
              <a:t>El resultado final de la secuencia ha sido positivo porque permitió reflexionar en conjunto sobre la discriminación y revisar prácticas naturalizadas. </a:t>
            </a:r>
            <a:endParaRPr b="0" i="0" sz="1400" u="none" cap="none" strike="noStrike">
              <a:solidFill>
                <a:schemeClr val="dk1"/>
              </a:solidFill>
              <a:latin typeface="Archivo"/>
              <a:ea typeface="Archivo"/>
              <a:cs typeface="Archivo"/>
              <a:sym typeface="Archivo"/>
            </a:endParaRPr>
          </a:p>
          <a:p>
            <a:pPr indent="0" lvl="0" marL="0" marR="0" rtl="0" algn="l">
              <a:lnSpc>
                <a:spcPct val="150000"/>
              </a:lnSpc>
              <a:spcBef>
                <a:spcPts val="0"/>
              </a:spcBef>
              <a:spcAft>
                <a:spcPts val="0"/>
              </a:spcAft>
              <a:buClr>
                <a:schemeClr val="dk1"/>
              </a:buClr>
              <a:buSzPts val="1100"/>
              <a:buFont typeface="Arial"/>
              <a:buNone/>
            </a:pPr>
            <a:r>
              <a:rPr b="0" i="0" lang="es" sz="1400" u="none" cap="none" strike="noStrike">
                <a:solidFill>
                  <a:schemeClr val="dk1"/>
                </a:solidFill>
                <a:latin typeface="Archivo"/>
                <a:ea typeface="Archivo"/>
                <a:cs typeface="Archivo"/>
                <a:sym typeface="Archivo"/>
              </a:rPr>
              <a:t>En cuanto a los objetivos propuestos, </a:t>
            </a:r>
            <a:r>
              <a:rPr b="1" i="0" lang="es" sz="1400" u="none" cap="none" strike="noStrike">
                <a:solidFill>
                  <a:schemeClr val="dk1"/>
                </a:solidFill>
                <a:latin typeface="Archivo"/>
                <a:ea typeface="Archivo"/>
                <a:cs typeface="Archivo"/>
                <a:sym typeface="Archivo"/>
              </a:rPr>
              <a:t>las/os estudiantes lograron buscar, seleccionar y jerarquizar información de manera totalmente autónoma</a:t>
            </a:r>
            <a:r>
              <a:rPr b="0" i="0" lang="es" sz="1400" u="none" cap="none" strike="noStrike">
                <a:solidFill>
                  <a:schemeClr val="dk1"/>
                </a:solidFill>
                <a:latin typeface="Archivo"/>
                <a:ea typeface="Archivo"/>
                <a:cs typeface="Archivo"/>
                <a:sym typeface="Archivo"/>
              </a:rPr>
              <a:t>. También </a:t>
            </a:r>
            <a:r>
              <a:rPr b="1" i="0" lang="es" sz="1400" u="none" cap="none" strike="noStrike">
                <a:solidFill>
                  <a:schemeClr val="dk1"/>
                </a:solidFill>
                <a:latin typeface="Archivo"/>
                <a:ea typeface="Archivo"/>
                <a:cs typeface="Archivo"/>
                <a:sym typeface="Archivo"/>
              </a:rPr>
              <a:t>lograron comentar sus lecturas, relacionando los distintos textos y utilizando un registro apropiado para el auditorio</a:t>
            </a:r>
            <a:r>
              <a:rPr b="0" i="0" lang="es" sz="1400" u="none" cap="none" strike="noStrike">
                <a:solidFill>
                  <a:schemeClr val="dk1"/>
                </a:solidFill>
                <a:latin typeface="Archivo"/>
                <a:ea typeface="Archivo"/>
                <a:cs typeface="Archivo"/>
                <a:sym typeface="Archivo"/>
              </a:rPr>
              <a:t>. </a:t>
            </a:r>
            <a:endParaRPr b="0" i="0" sz="1400" u="none" cap="none" strike="noStrike">
              <a:solidFill>
                <a:schemeClr val="dk1"/>
              </a:solidFill>
              <a:latin typeface="Archivo"/>
              <a:ea typeface="Archivo"/>
              <a:cs typeface="Archivo"/>
              <a:sym typeface="Archivo"/>
            </a:endParaRPr>
          </a:p>
          <a:p>
            <a:pPr indent="0" lvl="0" marL="0" marR="0" rtl="0" algn="l">
              <a:lnSpc>
                <a:spcPct val="150000"/>
              </a:lnSpc>
              <a:spcBef>
                <a:spcPts val="0"/>
              </a:spcBef>
              <a:spcAft>
                <a:spcPts val="0"/>
              </a:spcAft>
              <a:buClr>
                <a:schemeClr val="dk1"/>
              </a:buClr>
              <a:buSzPts val="1100"/>
              <a:buFont typeface="Arial"/>
              <a:buNone/>
            </a:pPr>
            <a:r>
              <a:rPr b="0" i="0" lang="es" sz="1400" u="none" cap="none" strike="noStrike">
                <a:solidFill>
                  <a:schemeClr val="dk1"/>
                </a:solidFill>
                <a:latin typeface="Archivo"/>
                <a:ea typeface="Archivo"/>
                <a:cs typeface="Archivo"/>
                <a:sym typeface="Archivo"/>
              </a:rPr>
              <a:t>Esta actividad tuvo un </a:t>
            </a:r>
            <a:r>
              <a:rPr b="1" i="0" lang="es" sz="1400" u="none" cap="none" strike="noStrike">
                <a:solidFill>
                  <a:schemeClr val="dk1"/>
                </a:solidFill>
                <a:latin typeface="Archivo"/>
                <a:ea typeface="Archivo"/>
                <a:cs typeface="Archivo"/>
                <a:sym typeface="Archivo"/>
              </a:rPr>
              <a:t>impacto metacognitivo</a:t>
            </a:r>
            <a:r>
              <a:rPr b="0" i="0" lang="es" sz="1400" u="none" cap="none" strike="noStrike">
                <a:solidFill>
                  <a:schemeClr val="dk1"/>
                </a:solidFill>
                <a:latin typeface="Archivo"/>
                <a:ea typeface="Archivo"/>
                <a:cs typeface="Archivo"/>
                <a:sym typeface="Archivo"/>
              </a:rPr>
              <a:t> ya que al explicar qué y cómo trabajaron, dieron cuenta de los aprendido.</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847" name="Shape 847"/>
        <p:cNvGrpSpPr/>
        <p:nvPr/>
      </p:nvGrpSpPr>
      <p:grpSpPr>
        <a:xfrm>
          <a:off x="0" y="0"/>
          <a:ext cx="0" cy="0"/>
          <a:chOff x="0" y="0"/>
          <a:chExt cx="0" cy="0"/>
        </a:xfrm>
      </p:grpSpPr>
      <p:pic>
        <p:nvPicPr>
          <p:cNvPr id="848" name="Google Shape;848;g3a1095b7bc6_0_393"/>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849" name="Google Shape;849;g3a1095b7bc6_0_393"/>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850" name="Google Shape;850;g3a1095b7bc6_0_393"/>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851" name="Google Shape;851;g3a1095b7bc6_0_393"/>
          <p:cNvGrpSpPr/>
          <p:nvPr/>
        </p:nvGrpSpPr>
        <p:grpSpPr>
          <a:xfrm>
            <a:off x="5593900" y="630949"/>
            <a:ext cx="3189350" cy="1336365"/>
            <a:chOff x="5974608" y="421177"/>
            <a:chExt cx="3189350" cy="1336365"/>
          </a:xfrm>
        </p:grpSpPr>
        <p:grpSp>
          <p:nvGrpSpPr>
            <p:cNvPr id="852" name="Google Shape;852;g3a1095b7bc6_0_393"/>
            <p:cNvGrpSpPr/>
            <p:nvPr/>
          </p:nvGrpSpPr>
          <p:grpSpPr>
            <a:xfrm rot="5400000">
              <a:off x="7873551" y="-202767"/>
              <a:ext cx="666463" cy="1914351"/>
              <a:chOff x="2405075" y="2171775"/>
              <a:chExt cx="633400" cy="1900100"/>
            </a:xfrm>
          </p:grpSpPr>
          <p:cxnSp>
            <p:nvCxnSpPr>
              <p:cNvPr id="853" name="Google Shape;853;g3a1095b7bc6_0_39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54" name="Google Shape;854;g3a1095b7bc6_0_39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55" name="Google Shape;855;g3a1095b7bc6_0_39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56" name="Google Shape;856;g3a1095b7bc6_0_39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57" name="Google Shape;857;g3a1095b7bc6_0_39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58" name="Google Shape;858;g3a1095b7bc6_0_39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859" name="Google Shape;859;g3a1095b7bc6_0_39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860" name="Google Shape;860;g3a1095b7bc6_0_39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861" name="Google Shape;861;g3a1095b7bc6_0_39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862" name="Google Shape;862;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63" name="Google Shape;863;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64" name="Google Shape;864;g3a1095b7bc6_0_39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865" name="Google Shape;865;g3a1095b7bc6_0_39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866" name="Google Shape;866;g3a1095b7bc6_0_39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867" name="Google Shape;867;g3a1095b7bc6_0_39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868" name="Google Shape;868;g3a1095b7bc6_0_393"/>
            <p:cNvGrpSpPr/>
            <p:nvPr/>
          </p:nvGrpSpPr>
          <p:grpSpPr>
            <a:xfrm rot="5400000">
              <a:off x="7873551" y="467135"/>
              <a:ext cx="666463" cy="1914351"/>
              <a:chOff x="2405075" y="2171775"/>
              <a:chExt cx="633400" cy="1900100"/>
            </a:xfrm>
          </p:grpSpPr>
          <p:cxnSp>
            <p:nvCxnSpPr>
              <p:cNvPr id="869" name="Google Shape;869;g3a1095b7bc6_0_39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70" name="Google Shape;870;g3a1095b7bc6_0_39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71" name="Google Shape;871;g3a1095b7bc6_0_39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72" name="Google Shape;872;g3a1095b7bc6_0_39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73" name="Google Shape;873;g3a1095b7bc6_0_39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74" name="Google Shape;874;g3a1095b7bc6_0_39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875" name="Google Shape;875;g3a1095b7bc6_0_39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876" name="Google Shape;876;g3a1095b7bc6_0_39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877" name="Google Shape;877;g3a1095b7bc6_0_39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878" name="Google Shape;878;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79" name="Google Shape;879;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80" name="Google Shape;880;g3a1095b7bc6_0_39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881" name="Google Shape;881;g3a1095b7bc6_0_39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882" name="Google Shape;882;g3a1095b7bc6_0_39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883" name="Google Shape;883;g3a1095b7bc6_0_39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884" name="Google Shape;884;g3a1095b7bc6_0_393"/>
            <p:cNvGrpSpPr/>
            <p:nvPr/>
          </p:nvGrpSpPr>
          <p:grpSpPr>
            <a:xfrm rot="5400000">
              <a:off x="6598552" y="-202767"/>
              <a:ext cx="666463" cy="1914351"/>
              <a:chOff x="2405075" y="2171775"/>
              <a:chExt cx="633400" cy="1900100"/>
            </a:xfrm>
          </p:grpSpPr>
          <p:cxnSp>
            <p:nvCxnSpPr>
              <p:cNvPr id="885" name="Google Shape;885;g3a1095b7bc6_0_39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86" name="Google Shape;886;g3a1095b7bc6_0_39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87" name="Google Shape;887;g3a1095b7bc6_0_39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88" name="Google Shape;888;g3a1095b7bc6_0_39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89" name="Google Shape;889;g3a1095b7bc6_0_39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890" name="Google Shape;890;g3a1095b7bc6_0_39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891" name="Google Shape;891;g3a1095b7bc6_0_39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892" name="Google Shape;892;g3a1095b7bc6_0_39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893" name="Google Shape;893;g3a1095b7bc6_0_39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894" name="Google Shape;894;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95" name="Google Shape;895;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896" name="Google Shape;896;g3a1095b7bc6_0_39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897" name="Google Shape;897;g3a1095b7bc6_0_39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898" name="Google Shape;898;g3a1095b7bc6_0_39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899" name="Google Shape;899;g3a1095b7bc6_0_39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900" name="Google Shape;900;g3a1095b7bc6_0_393"/>
            <p:cNvGrpSpPr/>
            <p:nvPr/>
          </p:nvGrpSpPr>
          <p:grpSpPr>
            <a:xfrm rot="5400000">
              <a:off x="6598552" y="467135"/>
              <a:ext cx="666463" cy="1914351"/>
              <a:chOff x="2405075" y="2171775"/>
              <a:chExt cx="633400" cy="1900100"/>
            </a:xfrm>
          </p:grpSpPr>
          <p:cxnSp>
            <p:nvCxnSpPr>
              <p:cNvPr id="901" name="Google Shape;901;g3a1095b7bc6_0_39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902" name="Google Shape;902;g3a1095b7bc6_0_39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903" name="Google Shape;903;g3a1095b7bc6_0_39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904" name="Google Shape;904;g3a1095b7bc6_0_39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905" name="Google Shape;905;g3a1095b7bc6_0_39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906" name="Google Shape;906;g3a1095b7bc6_0_39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907" name="Google Shape;907;g3a1095b7bc6_0_39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908" name="Google Shape;908;g3a1095b7bc6_0_39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909" name="Google Shape;909;g3a1095b7bc6_0_39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910" name="Google Shape;910;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911" name="Google Shape;911;g3a1095b7bc6_0_39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912" name="Google Shape;912;g3a1095b7bc6_0_39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913" name="Google Shape;913;g3a1095b7bc6_0_39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914" name="Google Shape;914;g3a1095b7bc6_0_39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915" name="Google Shape;915;g3a1095b7bc6_0_39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916" name="Google Shape;916;g3a1095b7bc6_0_393"/>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3a1095b7bc6_0_393"/>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g3a1095b7bc6_0_393"/>
          <p:cNvSpPr txBox="1"/>
          <p:nvPr/>
        </p:nvSpPr>
        <p:spPr>
          <a:xfrm rot="-152977">
            <a:off x="2727916" y="2078159"/>
            <a:ext cx="4997247" cy="627947"/>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i="0" lang="es" sz="3600" u="none" cap="none" strike="noStrike">
                <a:solidFill>
                  <a:schemeClr val="dk1"/>
                </a:solidFill>
                <a:latin typeface="Arial"/>
                <a:ea typeface="Arial"/>
                <a:cs typeface="Arial"/>
                <a:sym typeface="Arial"/>
              </a:rPr>
              <a:t>De un eje a otro</a:t>
            </a:r>
            <a:endParaRPr b="0" i="0" sz="5300" u="none" cap="none" strike="noStrike">
              <a:solidFill>
                <a:srgbClr val="333333"/>
              </a:solidFill>
              <a:latin typeface="Archivo ExtraBold"/>
              <a:ea typeface="Archivo ExtraBold"/>
              <a:cs typeface="Archivo ExtraBold"/>
              <a:sym typeface="Archivo ExtraBold"/>
            </a:endParaRPr>
          </a:p>
        </p:txBody>
      </p:sp>
      <p:cxnSp>
        <p:nvCxnSpPr>
          <p:cNvPr id="919" name="Google Shape;919;g3a1095b7bc6_0_393"/>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920" name="Google Shape;920;g3a1095b7bc6_0_393"/>
          <p:cNvSpPr txBox="1"/>
          <p:nvPr/>
        </p:nvSpPr>
        <p:spPr>
          <a:xfrm rot="-129245">
            <a:off x="254035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434343"/>
                </a:solidFill>
                <a:latin typeface="Arial"/>
                <a:ea typeface="Arial"/>
                <a:cs typeface="Arial"/>
                <a:sym typeface="Arial"/>
              </a:rPr>
              <a:t>Zorana Bogdanovic - Escuela 3 D.E. 10</a:t>
            </a:r>
            <a:endParaRPr b="0" i="0" sz="2300" u="none" cap="none" strike="noStrike">
              <a:solidFill>
                <a:srgbClr val="000000"/>
              </a:solidFill>
              <a:latin typeface="Archivo"/>
              <a:ea typeface="Archivo"/>
              <a:cs typeface="Archivo"/>
              <a:sym typeface="Archiv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4" name="Shape 924"/>
        <p:cNvGrpSpPr/>
        <p:nvPr/>
      </p:nvGrpSpPr>
      <p:grpSpPr>
        <a:xfrm>
          <a:off x="0" y="0"/>
          <a:ext cx="0" cy="0"/>
          <a:chOff x="0" y="0"/>
          <a:chExt cx="0" cy="0"/>
        </a:xfrm>
      </p:grpSpPr>
      <p:grpSp>
        <p:nvGrpSpPr>
          <p:cNvPr id="925" name="Google Shape;925;g3a1095b7bc6_0_469"/>
          <p:cNvGrpSpPr/>
          <p:nvPr/>
        </p:nvGrpSpPr>
        <p:grpSpPr>
          <a:xfrm>
            <a:off x="-342234" y="3350399"/>
            <a:ext cx="3189350" cy="1336365"/>
            <a:chOff x="5974608" y="421177"/>
            <a:chExt cx="3189350" cy="1336365"/>
          </a:xfrm>
        </p:grpSpPr>
        <p:grpSp>
          <p:nvGrpSpPr>
            <p:cNvPr id="926" name="Google Shape;926;g3a1095b7bc6_0_469"/>
            <p:cNvGrpSpPr/>
            <p:nvPr/>
          </p:nvGrpSpPr>
          <p:grpSpPr>
            <a:xfrm rot="5400000">
              <a:off x="7873551" y="-202767"/>
              <a:ext cx="666463" cy="1914351"/>
              <a:chOff x="2405075" y="2171775"/>
              <a:chExt cx="633400" cy="1900100"/>
            </a:xfrm>
          </p:grpSpPr>
          <p:cxnSp>
            <p:nvCxnSpPr>
              <p:cNvPr id="927" name="Google Shape;927;g3a1095b7bc6_0_4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28" name="Google Shape;928;g3a1095b7bc6_0_4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29" name="Google Shape;929;g3a1095b7bc6_0_4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30" name="Google Shape;930;g3a1095b7bc6_0_4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31" name="Google Shape;931;g3a1095b7bc6_0_4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32" name="Google Shape;932;g3a1095b7bc6_0_4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33" name="Google Shape;933;g3a1095b7bc6_0_4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34" name="Google Shape;934;g3a1095b7bc6_0_4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35" name="Google Shape;935;g3a1095b7bc6_0_4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36" name="Google Shape;936;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37" name="Google Shape;937;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38" name="Google Shape;938;g3a1095b7bc6_0_4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39" name="Google Shape;939;g3a1095b7bc6_0_4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40" name="Google Shape;940;g3a1095b7bc6_0_4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41" name="Google Shape;941;g3a1095b7bc6_0_4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42" name="Google Shape;942;g3a1095b7bc6_0_469"/>
            <p:cNvGrpSpPr/>
            <p:nvPr/>
          </p:nvGrpSpPr>
          <p:grpSpPr>
            <a:xfrm rot="5400000">
              <a:off x="7873551" y="467135"/>
              <a:ext cx="666463" cy="1914351"/>
              <a:chOff x="2405075" y="2171775"/>
              <a:chExt cx="633400" cy="1900100"/>
            </a:xfrm>
          </p:grpSpPr>
          <p:cxnSp>
            <p:nvCxnSpPr>
              <p:cNvPr id="943" name="Google Shape;943;g3a1095b7bc6_0_4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4" name="Google Shape;944;g3a1095b7bc6_0_4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5" name="Google Shape;945;g3a1095b7bc6_0_4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6" name="Google Shape;946;g3a1095b7bc6_0_4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7" name="Google Shape;947;g3a1095b7bc6_0_4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8" name="Google Shape;948;g3a1095b7bc6_0_4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49" name="Google Shape;949;g3a1095b7bc6_0_4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0" name="Google Shape;950;g3a1095b7bc6_0_4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1" name="Google Shape;951;g3a1095b7bc6_0_4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2" name="Google Shape;952;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3" name="Google Shape;953;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4" name="Google Shape;954;g3a1095b7bc6_0_4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5" name="Google Shape;955;g3a1095b7bc6_0_4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6" name="Google Shape;956;g3a1095b7bc6_0_4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7" name="Google Shape;957;g3a1095b7bc6_0_4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58" name="Google Shape;958;g3a1095b7bc6_0_469"/>
            <p:cNvGrpSpPr/>
            <p:nvPr/>
          </p:nvGrpSpPr>
          <p:grpSpPr>
            <a:xfrm rot="5400000">
              <a:off x="6598552" y="-202767"/>
              <a:ext cx="666463" cy="1914351"/>
              <a:chOff x="2405075" y="2171775"/>
              <a:chExt cx="633400" cy="1900100"/>
            </a:xfrm>
          </p:grpSpPr>
          <p:cxnSp>
            <p:nvCxnSpPr>
              <p:cNvPr id="959" name="Google Shape;959;g3a1095b7bc6_0_4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0" name="Google Shape;960;g3a1095b7bc6_0_4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1" name="Google Shape;961;g3a1095b7bc6_0_4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2" name="Google Shape;962;g3a1095b7bc6_0_4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3" name="Google Shape;963;g3a1095b7bc6_0_4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4" name="Google Shape;964;g3a1095b7bc6_0_4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5" name="Google Shape;965;g3a1095b7bc6_0_4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6" name="Google Shape;966;g3a1095b7bc6_0_4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7" name="Google Shape;967;g3a1095b7bc6_0_4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8" name="Google Shape;968;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9" name="Google Shape;969;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70" name="Google Shape;970;g3a1095b7bc6_0_4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71" name="Google Shape;971;g3a1095b7bc6_0_4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72" name="Google Shape;972;g3a1095b7bc6_0_4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73" name="Google Shape;973;g3a1095b7bc6_0_4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74" name="Google Shape;974;g3a1095b7bc6_0_469"/>
            <p:cNvGrpSpPr/>
            <p:nvPr/>
          </p:nvGrpSpPr>
          <p:grpSpPr>
            <a:xfrm rot="5400000">
              <a:off x="6598552" y="467135"/>
              <a:ext cx="666463" cy="1914351"/>
              <a:chOff x="2405075" y="2171775"/>
              <a:chExt cx="633400" cy="1900100"/>
            </a:xfrm>
          </p:grpSpPr>
          <p:cxnSp>
            <p:nvCxnSpPr>
              <p:cNvPr id="975" name="Google Shape;975;g3a1095b7bc6_0_4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6" name="Google Shape;976;g3a1095b7bc6_0_4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7" name="Google Shape;977;g3a1095b7bc6_0_4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8" name="Google Shape;978;g3a1095b7bc6_0_4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9" name="Google Shape;979;g3a1095b7bc6_0_4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80" name="Google Shape;980;g3a1095b7bc6_0_4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1" name="Google Shape;981;g3a1095b7bc6_0_4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2" name="Google Shape;982;g3a1095b7bc6_0_4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3" name="Google Shape;983;g3a1095b7bc6_0_4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4" name="Google Shape;984;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5" name="Google Shape;985;g3a1095b7bc6_0_4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6" name="Google Shape;986;g3a1095b7bc6_0_4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7" name="Google Shape;987;g3a1095b7bc6_0_4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8" name="Google Shape;988;g3a1095b7bc6_0_4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9" name="Google Shape;989;g3a1095b7bc6_0_4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990" name="Google Shape;990;g3a1095b7bc6_0_4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3a1095b7bc6_0_469"/>
          <p:cNvSpPr txBox="1"/>
          <p:nvPr/>
        </p:nvSpPr>
        <p:spPr>
          <a:xfrm>
            <a:off x="38825" y="3980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1700" u="none" cap="none" strike="noStrike">
                <a:solidFill>
                  <a:srgbClr val="000000"/>
                </a:solidFill>
                <a:highlight>
                  <a:srgbClr val="B7DB20"/>
                </a:highlight>
                <a:latin typeface="Archivo ExtraBold"/>
                <a:ea typeface="Archivo ExtraBold"/>
                <a:cs typeface="Archivo ExtraBold"/>
                <a:sym typeface="Archivo ExtraBold"/>
              </a:rPr>
              <a:t>Contexto de situación</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992" name="Google Shape;992;g3a1095b7bc6_0_469"/>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993" name="Google Shape;993;g3a1095b7bc6_0_469"/>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994" name="Google Shape;994;g3a1095b7bc6_0_469"/>
          <p:cNvSpPr txBox="1"/>
          <p:nvPr/>
        </p:nvSpPr>
        <p:spPr>
          <a:xfrm>
            <a:off x="4445400" y="1156500"/>
            <a:ext cx="4215300" cy="2830500"/>
          </a:xfrm>
          <a:prstGeom prst="rect">
            <a:avLst/>
          </a:prstGeom>
          <a:noFill/>
          <a:ln>
            <a:noFill/>
          </a:ln>
        </p:spPr>
        <p:txBody>
          <a:bodyPr anchorCtr="0" anchor="t" bIns="91425" lIns="91425" spcFirstLastPara="1" rIns="91425" wrap="square" tIns="91425">
            <a:spAutoFit/>
          </a:bodyPr>
          <a:lstStyle/>
          <a:p>
            <a:pPr indent="0" lvl="0" marL="190500" marR="0" rtl="0" algn="ctr">
              <a:lnSpc>
                <a:spcPct val="115000"/>
              </a:lnSpc>
              <a:spcBef>
                <a:spcPts val="0"/>
              </a:spcBef>
              <a:spcAft>
                <a:spcPts val="0"/>
              </a:spcAft>
              <a:buClr>
                <a:schemeClr val="dk1"/>
              </a:buClr>
              <a:buSzPts val="1100"/>
              <a:buFont typeface="Arial"/>
              <a:buNone/>
            </a:pPr>
            <a:r>
              <a:rPr b="1" i="0" lang="es" sz="1950" u="sng" cap="none" strike="noStrike">
                <a:solidFill>
                  <a:srgbClr val="F48D1D"/>
                </a:solidFill>
                <a:highlight>
                  <a:srgbClr val="FFFFFF"/>
                </a:highlight>
                <a:latin typeface="Montserrat SemiBold"/>
                <a:ea typeface="Montserrat SemiBold"/>
                <a:cs typeface="Montserrat SemiBold"/>
                <a:sym typeface="Montserrat SemiBold"/>
                <a:hlinkClick r:id="rId4">
                  <a:extLst>
                    <a:ext uri="{A12FA001-AC4F-418D-AE19-62706E023703}">
                      <ahyp:hlinkClr val="tx"/>
                    </a:ext>
                  </a:extLst>
                </a:hlinkClick>
              </a:rPr>
              <a:t>Escuela Nº 3 D.E. 10 Esteban Echeverría</a:t>
            </a:r>
            <a:endParaRPr b="1" i="0" sz="1950" u="sng" cap="none" strike="noStrike">
              <a:solidFill>
                <a:srgbClr val="F48D1D"/>
              </a:solidFill>
              <a:highlight>
                <a:srgbClr val="FFFFFF"/>
              </a:highlight>
              <a:latin typeface="Montserrat SemiBold"/>
              <a:ea typeface="Montserrat SemiBold"/>
              <a:cs typeface="Montserrat SemiBold"/>
              <a:sym typeface="Montserrat SemiBold"/>
            </a:endParaRPr>
          </a:p>
          <a:p>
            <a:pPr indent="0" lvl="0" marL="0" marR="0" rtl="0" algn="ctr">
              <a:lnSpc>
                <a:spcPct val="115000"/>
              </a:lnSpc>
              <a:spcBef>
                <a:spcPts val="600"/>
              </a:spcBef>
              <a:spcAft>
                <a:spcPts val="0"/>
              </a:spcAft>
              <a:buClr>
                <a:schemeClr val="dk1"/>
              </a:buClr>
              <a:buSzPts val="1100"/>
              <a:buFont typeface="Arial"/>
              <a:buNone/>
            </a:pPr>
            <a:r>
              <a:rPr b="1" i="0" lang="es" sz="1950" u="none" cap="none" strike="noStrike">
                <a:solidFill>
                  <a:schemeClr val="dk1"/>
                </a:solidFill>
                <a:highlight>
                  <a:srgbClr val="FFFFFF"/>
                </a:highlight>
                <a:latin typeface="Montserrat SemiBold"/>
                <a:ea typeface="Montserrat SemiBold"/>
                <a:cs typeface="Montserrat SemiBold"/>
                <a:sym typeface="Montserrat SemiBold"/>
              </a:rPr>
              <a:t>Barrio de Belgrano</a:t>
            </a:r>
            <a:endParaRPr b="1" i="0" sz="1950" u="none" cap="none" strike="noStrike">
              <a:solidFill>
                <a:schemeClr val="dk1"/>
              </a:solidFill>
              <a:highlight>
                <a:srgbClr val="FFFFFF"/>
              </a:highlight>
              <a:latin typeface="Montserrat SemiBold"/>
              <a:ea typeface="Montserrat SemiBold"/>
              <a:cs typeface="Montserrat SemiBold"/>
              <a:sym typeface="Montserrat SemiBold"/>
            </a:endParaRPr>
          </a:p>
          <a:p>
            <a:pPr indent="0" lvl="0" marL="0" marR="0" rtl="0" algn="ctr">
              <a:lnSpc>
                <a:spcPct val="115000"/>
              </a:lnSpc>
              <a:spcBef>
                <a:spcPts val="1100"/>
              </a:spcBef>
              <a:spcAft>
                <a:spcPts val="0"/>
              </a:spcAft>
              <a:buClr>
                <a:schemeClr val="dk1"/>
              </a:buClr>
              <a:buSzPts val="1100"/>
              <a:buFont typeface="Arial"/>
              <a:buNone/>
            </a:pPr>
            <a:r>
              <a:rPr b="1" i="0" lang="es" sz="1950" u="none" cap="none" strike="noStrike">
                <a:solidFill>
                  <a:schemeClr val="dk1"/>
                </a:solidFill>
                <a:highlight>
                  <a:srgbClr val="FFFFFF"/>
                </a:highlight>
                <a:latin typeface="Montserrat SemiBold"/>
                <a:ea typeface="Montserrat SemiBold"/>
                <a:cs typeface="Montserrat SemiBold"/>
                <a:sym typeface="Montserrat SemiBold"/>
              </a:rPr>
              <a:t>Zorana Bogdanovic- Maestra de los dos séptimos grados en las áreas de Lengua y Sociales</a:t>
            </a:r>
            <a:endParaRPr b="1" i="0" sz="1950" u="none" cap="none" strike="noStrike">
              <a:solidFill>
                <a:schemeClr val="dk1"/>
              </a:solidFill>
              <a:highlight>
                <a:srgbClr val="FFFFFF"/>
              </a:highlight>
              <a:latin typeface="Montserrat SemiBold"/>
              <a:ea typeface="Montserrat SemiBold"/>
              <a:cs typeface="Montserrat SemiBold"/>
              <a:sym typeface="Montserrat SemiBold"/>
            </a:endParaRPr>
          </a:p>
          <a:p>
            <a:pPr indent="0" lvl="0" marL="0" marR="0" rtl="0" algn="l">
              <a:lnSpc>
                <a:spcPct val="100000"/>
              </a:lnSpc>
              <a:spcBef>
                <a:spcPts val="110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pic>
        <p:nvPicPr>
          <p:cNvPr id="995" name="Google Shape;995;g3a1095b7bc6_0_469" title="Captura de pantalla 2025-11-04 a la(s) 11.52.09 a. m..png"/>
          <p:cNvPicPr preferRelativeResize="0"/>
          <p:nvPr/>
        </p:nvPicPr>
        <p:blipFill rotWithShape="1">
          <a:blip r:embed="rId5">
            <a:alphaModFix/>
          </a:blip>
          <a:srcRect b="0" l="0" r="0" t="0"/>
          <a:stretch/>
        </p:blipFill>
        <p:spPr>
          <a:xfrm>
            <a:off x="369950" y="1310198"/>
            <a:ext cx="3817799" cy="25230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9" name="Shape 999"/>
        <p:cNvGrpSpPr/>
        <p:nvPr/>
      </p:nvGrpSpPr>
      <p:grpSpPr>
        <a:xfrm>
          <a:off x="0" y="0"/>
          <a:ext cx="0" cy="0"/>
          <a:chOff x="0" y="0"/>
          <a:chExt cx="0" cy="0"/>
        </a:xfrm>
      </p:grpSpPr>
      <p:grpSp>
        <p:nvGrpSpPr>
          <p:cNvPr id="1000" name="Google Shape;1000;g3a1095b7bc6_0_543"/>
          <p:cNvGrpSpPr/>
          <p:nvPr/>
        </p:nvGrpSpPr>
        <p:grpSpPr>
          <a:xfrm rot="5400000">
            <a:off x="4746823" y="1034147"/>
            <a:ext cx="3189350" cy="1336365"/>
            <a:chOff x="5974608" y="421177"/>
            <a:chExt cx="3189350" cy="1336365"/>
          </a:xfrm>
        </p:grpSpPr>
        <p:grpSp>
          <p:nvGrpSpPr>
            <p:cNvPr id="1001" name="Google Shape;1001;g3a1095b7bc6_0_543"/>
            <p:cNvGrpSpPr/>
            <p:nvPr/>
          </p:nvGrpSpPr>
          <p:grpSpPr>
            <a:xfrm rot="5400000">
              <a:off x="7873551" y="-202767"/>
              <a:ext cx="666463" cy="1914351"/>
              <a:chOff x="2405075" y="2171775"/>
              <a:chExt cx="633400" cy="1900100"/>
            </a:xfrm>
          </p:grpSpPr>
          <p:cxnSp>
            <p:nvCxnSpPr>
              <p:cNvPr id="1002" name="Google Shape;1002;g3a1095b7bc6_0_54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03" name="Google Shape;1003;g3a1095b7bc6_0_54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04" name="Google Shape;1004;g3a1095b7bc6_0_54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05" name="Google Shape;1005;g3a1095b7bc6_0_54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06" name="Google Shape;1006;g3a1095b7bc6_0_54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07" name="Google Shape;1007;g3a1095b7bc6_0_54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08" name="Google Shape;1008;g3a1095b7bc6_0_54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09" name="Google Shape;1009;g3a1095b7bc6_0_54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10" name="Google Shape;1010;g3a1095b7bc6_0_54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11" name="Google Shape;1011;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12" name="Google Shape;1012;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13" name="Google Shape;1013;g3a1095b7bc6_0_54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14" name="Google Shape;1014;g3a1095b7bc6_0_54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15" name="Google Shape;1015;g3a1095b7bc6_0_54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16" name="Google Shape;1016;g3a1095b7bc6_0_54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17" name="Google Shape;1017;g3a1095b7bc6_0_543"/>
            <p:cNvGrpSpPr/>
            <p:nvPr/>
          </p:nvGrpSpPr>
          <p:grpSpPr>
            <a:xfrm rot="5400000">
              <a:off x="7873551" y="467135"/>
              <a:ext cx="666463" cy="1914351"/>
              <a:chOff x="2405075" y="2171775"/>
              <a:chExt cx="633400" cy="1900100"/>
            </a:xfrm>
          </p:grpSpPr>
          <p:cxnSp>
            <p:nvCxnSpPr>
              <p:cNvPr id="1018" name="Google Shape;1018;g3a1095b7bc6_0_54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19" name="Google Shape;1019;g3a1095b7bc6_0_54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0" name="Google Shape;1020;g3a1095b7bc6_0_54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1" name="Google Shape;1021;g3a1095b7bc6_0_54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2" name="Google Shape;1022;g3a1095b7bc6_0_54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3" name="Google Shape;1023;g3a1095b7bc6_0_54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24" name="Google Shape;1024;g3a1095b7bc6_0_54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25" name="Google Shape;1025;g3a1095b7bc6_0_54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26" name="Google Shape;1026;g3a1095b7bc6_0_54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27" name="Google Shape;1027;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28" name="Google Shape;1028;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29" name="Google Shape;1029;g3a1095b7bc6_0_54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0" name="Google Shape;1030;g3a1095b7bc6_0_54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1" name="Google Shape;1031;g3a1095b7bc6_0_54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32" name="Google Shape;1032;g3a1095b7bc6_0_54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33" name="Google Shape;1033;g3a1095b7bc6_0_543"/>
            <p:cNvGrpSpPr/>
            <p:nvPr/>
          </p:nvGrpSpPr>
          <p:grpSpPr>
            <a:xfrm rot="5400000">
              <a:off x="6598552" y="-202767"/>
              <a:ext cx="666463" cy="1914351"/>
              <a:chOff x="2405075" y="2171775"/>
              <a:chExt cx="633400" cy="1900100"/>
            </a:xfrm>
          </p:grpSpPr>
          <p:cxnSp>
            <p:nvCxnSpPr>
              <p:cNvPr id="1034" name="Google Shape;1034;g3a1095b7bc6_0_54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5" name="Google Shape;1035;g3a1095b7bc6_0_54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6" name="Google Shape;1036;g3a1095b7bc6_0_54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7" name="Google Shape;1037;g3a1095b7bc6_0_54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8" name="Google Shape;1038;g3a1095b7bc6_0_54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9" name="Google Shape;1039;g3a1095b7bc6_0_54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0" name="Google Shape;1040;g3a1095b7bc6_0_54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41" name="Google Shape;1041;g3a1095b7bc6_0_54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42" name="Google Shape;1042;g3a1095b7bc6_0_54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3" name="Google Shape;1043;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4" name="Google Shape;1044;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5" name="Google Shape;1045;g3a1095b7bc6_0_54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46" name="Google Shape;1046;g3a1095b7bc6_0_54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47" name="Google Shape;1047;g3a1095b7bc6_0_54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8" name="Google Shape;1048;g3a1095b7bc6_0_54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49" name="Google Shape;1049;g3a1095b7bc6_0_543"/>
            <p:cNvGrpSpPr/>
            <p:nvPr/>
          </p:nvGrpSpPr>
          <p:grpSpPr>
            <a:xfrm rot="5400000">
              <a:off x="6598552" y="467135"/>
              <a:ext cx="666463" cy="1914351"/>
              <a:chOff x="2405075" y="2171775"/>
              <a:chExt cx="633400" cy="1900100"/>
            </a:xfrm>
          </p:grpSpPr>
          <p:cxnSp>
            <p:nvCxnSpPr>
              <p:cNvPr id="1050" name="Google Shape;1050;g3a1095b7bc6_0_54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1" name="Google Shape;1051;g3a1095b7bc6_0_54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2" name="Google Shape;1052;g3a1095b7bc6_0_54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3" name="Google Shape;1053;g3a1095b7bc6_0_54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4" name="Google Shape;1054;g3a1095b7bc6_0_54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5" name="Google Shape;1055;g3a1095b7bc6_0_54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6" name="Google Shape;1056;g3a1095b7bc6_0_54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57" name="Google Shape;1057;g3a1095b7bc6_0_54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58" name="Google Shape;1058;g3a1095b7bc6_0_54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9" name="Google Shape;1059;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0" name="Google Shape;1060;g3a1095b7bc6_0_54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1" name="Google Shape;1061;g3a1095b7bc6_0_54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62" name="Google Shape;1062;g3a1095b7bc6_0_54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63" name="Google Shape;1063;g3a1095b7bc6_0_54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4" name="Google Shape;1064;g3a1095b7bc6_0_54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065" name="Google Shape;1065;g3a1095b7bc6_0_543"/>
          <p:cNvPicPr preferRelativeResize="0"/>
          <p:nvPr/>
        </p:nvPicPr>
        <p:blipFill rotWithShape="1">
          <a:blip r:embed="rId3">
            <a:alphaModFix/>
          </a:blip>
          <a:srcRect b="0" l="0" r="0" t="0"/>
          <a:stretch/>
        </p:blipFill>
        <p:spPr>
          <a:xfrm>
            <a:off x="-57425" y="1020550"/>
            <a:ext cx="1261814" cy="311763"/>
          </a:xfrm>
          <a:prstGeom prst="rect">
            <a:avLst/>
          </a:prstGeom>
          <a:noFill/>
          <a:ln>
            <a:noFill/>
          </a:ln>
        </p:spPr>
      </p:pic>
      <p:sp>
        <p:nvSpPr>
          <p:cNvPr id="1066" name="Google Shape;1066;g3a1095b7bc6_0_543"/>
          <p:cNvSpPr txBox="1"/>
          <p:nvPr/>
        </p:nvSpPr>
        <p:spPr>
          <a:xfrm>
            <a:off x="668532" y="1579525"/>
            <a:ext cx="4760700" cy="2542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En el 2024 la escuela 3 comenzó su acompañamiento con Escuelas en Foco, trabajando con el eje de Lectura en torno a lo literario.</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A partir de todo lo trabajado con la maestra de 6to. grado, se han podido observar grandes avances en las estrategias de localización, inferencia y correferencia de los niños y niñas.</a:t>
            </a:r>
            <a:endParaRPr b="0" i="0" sz="1800" u="none" cap="none" strike="noStrike">
              <a:solidFill>
                <a:srgbClr val="000000"/>
              </a:solidFill>
              <a:latin typeface="Archivo Light"/>
              <a:ea typeface="Archivo Light"/>
              <a:cs typeface="Archivo Light"/>
              <a:sym typeface="Archivo Light"/>
            </a:endParaRPr>
          </a:p>
        </p:txBody>
      </p:sp>
      <p:pic>
        <p:nvPicPr>
          <p:cNvPr id="1067" name="Google Shape;1067;g3a1095b7bc6_0_543"/>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1068" name="Google Shape;1068;g3a1095b7bc6_0_543"/>
          <p:cNvGrpSpPr/>
          <p:nvPr/>
        </p:nvGrpSpPr>
        <p:grpSpPr>
          <a:xfrm>
            <a:off x="466438" y="3007180"/>
            <a:ext cx="127553" cy="125925"/>
            <a:chOff x="853100" y="2420550"/>
            <a:chExt cx="69000" cy="72600"/>
          </a:xfrm>
        </p:grpSpPr>
        <p:cxnSp>
          <p:nvCxnSpPr>
            <p:cNvPr id="1069" name="Google Shape;1069;g3a1095b7bc6_0_54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70" name="Google Shape;1070;g3a1095b7bc6_0_54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71" name="Google Shape;1071;g3a1095b7bc6_0_543"/>
          <p:cNvGrpSpPr/>
          <p:nvPr/>
        </p:nvGrpSpPr>
        <p:grpSpPr>
          <a:xfrm>
            <a:off x="466438" y="1712355"/>
            <a:ext cx="127553" cy="125925"/>
            <a:chOff x="853100" y="2420550"/>
            <a:chExt cx="69000" cy="72600"/>
          </a:xfrm>
        </p:grpSpPr>
        <p:cxnSp>
          <p:nvCxnSpPr>
            <p:cNvPr id="1072" name="Google Shape;1072;g3a1095b7bc6_0_54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73" name="Google Shape;1073;g3a1095b7bc6_0_54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074" name="Google Shape;1074;g3a1095b7bc6_0_543"/>
          <p:cNvSpPr txBox="1"/>
          <p:nvPr/>
        </p:nvSpPr>
        <p:spPr>
          <a:xfrm>
            <a:off x="264750" y="505025"/>
            <a:ext cx="5093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Antes de empezar, recapitulamos…</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075" name="Google Shape;1075;g3a1095b7bc6_0_543"/>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descr="Library shelves (proporcionado por Getty Images)" id="1076" name="Google Shape;1076;g3a1095b7bc6_0_543"/>
          <p:cNvPicPr preferRelativeResize="0"/>
          <p:nvPr/>
        </p:nvPicPr>
        <p:blipFill rotWithShape="1">
          <a:blip r:embed="rId6">
            <a:alphaModFix/>
          </a:blip>
          <a:srcRect b="0" l="0" r="0" t="0"/>
          <a:stretch/>
        </p:blipFill>
        <p:spPr>
          <a:xfrm>
            <a:off x="6380776" y="888998"/>
            <a:ext cx="2450426" cy="3673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92" name="Shape 292"/>
        <p:cNvGrpSpPr/>
        <p:nvPr/>
      </p:nvGrpSpPr>
      <p:grpSpPr>
        <a:xfrm>
          <a:off x="0" y="0"/>
          <a:ext cx="0" cy="0"/>
          <a:chOff x="0" y="0"/>
          <a:chExt cx="0" cy="0"/>
        </a:xfrm>
      </p:grpSpPr>
      <p:pic>
        <p:nvPicPr>
          <p:cNvPr id="293" name="Google Shape;293;g3a223d00461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94" name="Google Shape;294;g3a223d00461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95" name="Google Shape;295;g3a223d00461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96" name="Google Shape;296;g3a223d00461_0_0"/>
          <p:cNvGrpSpPr/>
          <p:nvPr/>
        </p:nvGrpSpPr>
        <p:grpSpPr>
          <a:xfrm>
            <a:off x="5593901" y="630951"/>
            <a:ext cx="3189350" cy="1336365"/>
            <a:chOff x="5974609" y="421179"/>
            <a:chExt cx="3189350" cy="1336365"/>
          </a:xfrm>
        </p:grpSpPr>
        <p:grpSp>
          <p:nvGrpSpPr>
            <p:cNvPr id="297" name="Google Shape;297;g3a223d00461_0_0"/>
            <p:cNvGrpSpPr/>
            <p:nvPr/>
          </p:nvGrpSpPr>
          <p:grpSpPr>
            <a:xfrm rot="5400000">
              <a:off x="7873551" y="-202765"/>
              <a:ext cx="666463" cy="1914351"/>
              <a:chOff x="2405075" y="2171775"/>
              <a:chExt cx="633400" cy="1900100"/>
            </a:xfrm>
          </p:grpSpPr>
          <p:cxnSp>
            <p:nvCxnSpPr>
              <p:cNvPr id="298" name="Google Shape;298;g3a223d00461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 name="Google Shape;299;g3a223d00461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 name="Google Shape;300;g3a223d00461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1" name="Google Shape;301;g3a223d00461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 name="Google Shape;302;g3a223d00461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 name="Google Shape;303;g3a223d00461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 name="Google Shape;304;g3a223d00461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5" name="Google Shape;305;g3a223d00461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6" name="Google Shape;306;g3a223d00461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7" name="Google Shape;307;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8" name="Google Shape;308;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 name="Google Shape;309;g3a223d00461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0" name="Google Shape;310;g3a223d00461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1" name="Google Shape;311;g3a223d00461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 name="Google Shape;312;g3a223d00461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3" name="Google Shape;313;g3a223d00461_0_0"/>
            <p:cNvGrpSpPr/>
            <p:nvPr/>
          </p:nvGrpSpPr>
          <p:grpSpPr>
            <a:xfrm rot="5400000">
              <a:off x="7873551" y="467137"/>
              <a:ext cx="666463" cy="1914351"/>
              <a:chOff x="2405075" y="2171775"/>
              <a:chExt cx="633400" cy="1900100"/>
            </a:xfrm>
          </p:grpSpPr>
          <p:cxnSp>
            <p:nvCxnSpPr>
              <p:cNvPr id="314" name="Google Shape;314;g3a223d00461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5" name="Google Shape;315;g3a223d00461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 name="Google Shape;316;g3a223d00461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 name="Google Shape;317;g3a223d00461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8" name="Google Shape;318;g3a223d00461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 name="Google Shape;319;g3a223d00461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0" name="Google Shape;320;g3a223d00461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 name="Google Shape;321;g3a223d00461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2" name="Google Shape;322;g3a223d00461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3" name="Google Shape;323;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4" name="Google Shape;324;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5" name="Google Shape;325;g3a223d00461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6" name="Google Shape;326;g3a223d00461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7" name="Google Shape;327;g3a223d00461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8" name="Google Shape;328;g3a223d00461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9" name="Google Shape;329;g3a223d00461_0_0"/>
            <p:cNvGrpSpPr/>
            <p:nvPr/>
          </p:nvGrpSpPr>
          <p:grpSpPr>
            <a:xfrm rot="5400000">
              <a:off x="6598552" y="-202765"/>
              <a:ext cx="666463" cy="1914351"/>
              <a:chOff x="2405075" y="2171775"/>
              <a:chExt cx="633400" cy="1900100"/>
            </a:xfrm>
          </p:grpSpPr>
          <p:cxnSp>
            <p:nvCxnSpPr>
              <p:cNvPr id="330" name="Google Shape;330;g3a223d00461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1" name="Google Shape;331;g3a223d00461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2" name="Google Shape;332;g3a223d00461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3" name="Google Shape;333;g3a223d00461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4" name="Google Shape;334;g3a223d00461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5" name="Google Shape;335;g3a223d00461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36" name="Google Shape;336;g3a223d00461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37" name="Google Shape;337;g3a223d00461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8" name="Google Shape;338;g3a223d00461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 name="Google Shape;339;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0" name="Google Shape;340;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 name="Google Shape;341;g3a223d00461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2" name="Google Shape;342;g3a223d00461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3" name="Google Shape;343;g3a223d00461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 name="Google Shape;344;g3a223d00461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5" name="Google Shape;345;g3a223d00461_0_0"/>
            <p:cNvGrpSpPr/>
            <p:nvPr/>
          </p:nvGrpSpPr>
          <p:grpSpPr>
            <a:xfrm rot="5400000">
              <a:off x="6598552" y="467137"/>
              <a:ext cx="666463" cy="1914351"/>
              <a:chOff x="2405075" y="2171775"/>
              <a:chExt cx="633400" cy="1900100"/>
            </a:xfrm>
          </p:grpSpPr>
          <p:cxnSp>
            <p:nvCxnSpPr>
              <p:cNvPr id="346" name="Google Shape;346;g3a223d00461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7" name="Google Shape;347;g3a223d00461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8" name="Google Shape;348;g3a223d00461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9" name="Google Shape;349;g3a223d00461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 name="Google Shape;350;g3a223d00461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1" name="Google Shape;351;g3a223d00461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 name="Google Shape;352;g3a223d00461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3" name="Google Shape;353;g3a223d00461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 name="Google Shape;354;g3a223d00461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 name="Google Shape;355;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6" name="Google Shape;356;g3a223d00461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7" name="Google Shape;357;g3a223d00461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8" name="Google Shape;358;g3a223d00461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9" name="Google Shape;359;g3a223d00461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60" name="Google Shape;360;g3a223d00461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61" name="Google Shape;361;g3a223d00461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3a223d00461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3a223d00461_0_0"/>
          <p:cNvSpPr txBox="1"/>
          <p:nvPr/>
        </p:nvSpPr>
        <p:spPr>
          <a:xfrm rot="-152977">
            <a:off x="2166443" y="2071372"/>
            <a:ext cx="4997247" cy="1403874"/>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howjump?jump=nextslide"/>
              </a:rPr>
              <a:t>Mesas Turno Mañana</a:t>
            </a:r>
            <a:endParaRPr sz="3300">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33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ldjump" r:id="rId5"/>
              </a:rPr>
              <a:t>Mesas Turno Tarde</a:t>
            </a:r>
            <a:endParaRPr sz="3300">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0" name="Shape 1080"/>
        <p:cNvGrpSpPr/>
        <p:nvPr/>
      </p:nvGrpSpPr>
      <p:grpSpPr>
        <a:xfrm>
          <a:off x="0" y="0"/>
          <a:ext cx="0" cy="0"/>
          <a:chOff x="0" y="0"/>
          <a:chExt cx="0" cy="0"/>
        </a:xfrm>
      </p:grpSpPr>
      <p:pic>
        <p:nvPicPr>
          <p:cNvPr id="1081" name="Google Shape;1081;g3a1095b7bc6_0_623"/>
          <p:cNvPicPr preferRelativeResize="0"/>
          <p:nvPr/>
        </p:nvPicPr>
        <p:blipFill rotWithShape="1">
          <a:blip r:embed="rId3">
            <a:alphaModFix/>
          </a:blip>
          <a:srcRect b="0" l="0" r="0" t="0"/>
          <a:stretch/>
        </p:blipFill>
        <p:spPr>
          <a:xfrm>
            <a:off x="-303000" y="1086025"/>
            <a:ext cx="1261814" cy="311763"/>
          </a:xfrm>
          <a:prstGeom prst="rect">
            <a:avLst/>
          </a:prstGeom>
          <a:noFill/>
          <a:ln>
            <a:noFill/>
          </a:ln>
        </p:spPr>
      </p:pic>
      <p:sp>
        <p:nvSpPr>
          <p:cNvPr id="1082" name="Google Shape;1082;g3a1095b7bc6_0_623"/>
          <p:cNvSpPr txBox="1"/>
          <p:nvPr/>
        </p:nvSpPr>
        <p:spPr>
          <a:xfrm>
            <a:off x="1064611" y="1681225"/>
            <a:ext cx="7570800" cy="3306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i="0" lang="es" sz="1600" u="sng" cap="none" strike="noStrike">
                <a:solidFill>
                  <a:srgbClr val="000000"/>
                </a:solidFill>
                <a:latin typeface="Archivo"/>
                <a:ea typeface="Archivo"/>
                <a:cs typeface="Archivo"/>
                <a:sym typeface="Archivo"/>
              </a:rPr>
              <a:t>OBSERVACIÓN</a:t>
            </a:r>
            <a:r>
              <a:rPr b="0" i="0" lang="es" sz="1600" u="none" cap="none" strike="noStrike">
                <a:solidFill>
                  <a:srgbClr val="000000"/>
                </a:solidFill>
                <a:latin typeface="Archivo Light"/>
                <a:ea typeface="Archivo Light"/>
                <a:cs typeface="Archivo Light"/>
                <a:sym typeface="Archivo Light"/>
              </a:rPr>
              <a:t>: Al comenzar el ciclo lectivo 2025, se trabajó con la secuencia del Yo amo aprender de leyendas urbanas. Desde el comienzo, se observó que tanto en la lectura de textos literarios como de textos no literarios, las niñas y los niños tenían bastante autonomía a la hora de realizar inferencias. </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300"/>
              <a:buFont typeface="Arial"/>
              <a:buNone/>
            </a:pPr>
            <a:r>
              <a:rPr b="1" i="0" lang="es" sz="1600" u="sng" cap="none" strike="noStrike">
                <a:solidFill>
                  <a:schemeClr val="dk1"/>
                </a:solidFill>
                <a:latin typeface="Archivo"/>
                <a:ea typeface="Archivo"/>
                <a:cs typeface="Archivo"/>
                <a:sym typeface="Archivo"/>
              </a:rPr>
              <a:t>DECISIÓN</a:t>
            </a:r>
            <a:r>
              <a:rPr b="0" i="0" lang="es" sz="1600" u="none" cap="none" strike="noStrike">
                <a:solidFill>
                  <a:schemeClr val="dk1"/>
                </a:solidFill>
                <a:latin typeface="Archivo Light"/>
                <a:ea typeface="Archivo Light"/>
                <a:cs typeface="Archivo Light"/>
                <a:sym typeface="Archivo Light"/>
              </a:rPr>
              <a:t>: </a:t>
            </a:r>
            <a:endParaRPr b="0" i="0" sz="16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300"/>
              <a:buFont typeface="Arial"/>
              <a:buNone/>
            </a:pPr>
            <a:r>
              <a:rPr b="0" i="0" lang="es" sz="1600" u="none" cap="none" strike="noStrike">
                <a:solidFill>
                  <a:schemeClr val="dk1"/>
                </a:solidFill>
                <a:latin typeface="Archivo Light"/>
                <a:ea typeface="Archivo Light"/>
                <a:cs typeface="Archivo Light"/>
                <a:sym typeface="Archivo Light"/>
              </a:rPr>
              <a:t>Selección de textos literarios más complejos </a:t>
            </a:r>
            <a:endParaRPr b="0" i="0" sz="16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300"/>
              <a:buFont typeface="Arial"/>
              <a:buNone/>
            </a:pPr>
            <a:r>
              <a:rPr b="0" i="0" lang="es" sz="1600" u="none" cap="none" strike="noStrike">
                <a:solidFill>
                  <a:schemeClr val="dk1"/>
                </a:solidFill>
                <a:latin typeface="Archivo Light"/>
                <a:ea typeface="Archivo Light"/>
                <a:cs typeface="Archivo Light"/>
                <a:sym typeface="Archivo Light"/>
              </a:rPr>
              <a:t>Mayor autonomía para los intercambios entre lectores y la lectura de textos no literarios</a:t>
            </a:r>
            <a:endParaRPr b="0" i="0" sz="16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300"/>
              <a:buFont typeface="Arial"/>
              <a:buNone/>
            </a:pPr>
            <a:r>
              <a:rPr b="0" i="0" lang="es" sz="1600" u="none" cap="none" strike="noStrike">
                <a:solidFill>
                  <a:schemeClr val="dk1"/>
                </a:solidFill>
                <a:latin typeface="Archivo Light"/>
                <a:ea typeface="Archivo Light"/>
                <a:cs typeface="Archivo Light"/>
                <a:sym typeface="Archivo Light"/>
              </a:rPr>
              <a:t>Foco en la escritura - ¿Qué de la lectura se ve en las escrituras?</a:t>
            </a:r>
            <a:endParaRPr b="0" i="0" sz="16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grpSp>
        <p:nvGrpSpPr>
          <p:cNvPr id="1083" name="Google Shape;1083;g3a1095b7bc6_0_623"/>
          <p:cNvGrpSpPr/>
          <p:nvPr/>
        </p:nvGrpSpPr>
        <p:grpSpPr>
          <a:xfrm>
            <a:off x="815788" y="3362980"/>
            <a:ext cx="143037" cy="125925"/>
            <a:chOff x="853100" y="2420550"/>
            <a:chExt cx="69000" cy="72600"/>
          </a:xfrm>
        </p:grpSpPr>
        <p:cxnSp>
          <p:nvCxnSpPr>
            <p:cNvPr id="1084" name="Google Shape;1084;g3a1095b7bc6_0_62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85" name="Google Shape;1085;g3a1095b7bc6_0_62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86" name="Google Shape;1086;g3a1095b7bc6_0_623"/>
          <p:cNvGrpSpPr/>
          <p:nvPr/>
        </p:nvGrpSpPr>
        <p:grpSpPr>
          <a:xfrm>
            <a:off x="815788" y="3777430"/>
            <a:ext cx="143037" cy="125925"/>
            <a:chOff x="853100" y="2420550"/>
            <a:chExt cx="69000" cy="72600"/>
          </a:xfrm>
        </p:grpSpPr>
        <p:cxnSp>
          <p:nvCxnSpPr>
            <p:cNvPr id="1087" name="Google Shape;1087;g3a1095b7bc6_0_62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88" name="Google Shape;1088;g3a1095b7bc6_0_62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089" name="Google Shape;1089;g3a1095b7bc6_0_623"/>
          <p:cNvSpPr txBox="1"/>
          <p:nvPr/>
        </p:nvSpPr>
        <p:spPr>
          <a:xfrm>
            <a:off x="365625" y="265500"/>
            <a:ext cx="4928700" cy="12672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Punto de partida y cambio de eje:</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Comenzamos a trabajar con la escritura de textos argumentativos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090" name="Google Shape;1090;g3a1095b7bc6_0_62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1" name="Google Shape;1091;g3a1095b7bc6_0_62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Vector flat man sitting reading big book (proporcionado por Getty Images)" id="1092" name="Google Shape;1092;g3a1095b7bc6_0_623"/>
          <p:cNvPicPr preferRelativeResize="0"/>
          <p:nvPr/>
        </p:nvPicPr>
        <p:blipFill rotWithShape="1">
          <a:blip r:embed="rId5">
            <a:alphaModFix/>
          </a:blip>
          <a:srcRect b="0" l="0" r="0" t="0"/>
          <a:stretch/>
        </p:blipFill>
        <p:spPr>
          <a:xfrm>
            <a:off x="5371026" y="81238"/>
            <a:ext cx="1521674" cy="1521674"/>
          </a:xfrm>
          <a:prstGeom prst="rect">
            <a:avLst/>
          </a:prstGeom>
          <a:noFill/>
          <a:ln>
            <a:noFill/>
          </a:ln>
        </p:spPr>
      </p:pic>
      <p:grpSp>
        <p:nvGrpSpPr>
          <p:cNvPr id="1093" name="Google Shape;1093;g3a1095b7bc6_0_623"/>
          <p:cNvGrpSpPr/>
          <p:nvPr/>
        </p:nvGrpSpPr>
        <p:grpSpPr>
          <a:xfrm>
            <a:off x="815788" y="4393592"/>
            <a:ext cx="143037" cy="125925"/>
            <a:chOff x="853100" y="2420550"/>
            <a:chExt cx="69000" cy="72600"/>
          </a:xfrm>
        </p:grpSpPr>
        <p:cxnSp>
          <p:nvCxnSpPr>
            <p:cNvPr id="1094" name="Google Shape;1094;g3a1095b7bc6_0_62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95" name="Google Shape;1095;g3a1095b7bc6_0_62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96" name="Google Shape;1096;g3a1095b7bc6_0_623"/>
          <p:cNvGrpSpPr/>
          <p:nvPr/>
        </p:nvGrpSpPr>
        <p:grpSpPr>
          <a:xfrm>
            <a:off x="815788" y="1823305"/>
            <a:ext cx="143037" cy="125925"/>
            <a:chOff x="853100" y="2420550"/>
            <a:chExt cx="69000" cy="72600"/>
          </a:xfrm>
        </p:grpSpPr>
        <p:cxnSp>
          <p:nvCxnSpPr>
            <p:cNvPr id="1097" name="Google Shape;1097;g3a1095b7bc6_0_62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98" name="Google Shape;1098;g3a1095b7bc6_0_62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2" name="Shape 1102"/>
        <p:cNvGrpSpPr/>
        <p:nvPr/>
      </p:nvGrpSpPr>
      <p:grpSpPr>
        <a:xfrm>
          <a:off x="0" y="0"/>
          <a:ext cx="0" cy="0"/>
          <a:chOff x="0" y="0"/>
          <a:chExt cx="0" cy="0"/>
        </a:xfrm>
      </p:grpSpPr>
      <p:sp>
        <p:nvSpPr>
          <p:cNvPr id="1103" name="Google Shape;1103;g3a1095b7bc6_0_644"/>
          <p:cNvSpPr/>
          <p:nvPr/>
        </p:nvSpPr>
        <p:spPr>
          <a:xfrm>
            <a:off x="0" y="4049475"/>
            <a:ext cx="9144000" cy="10938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g3a1095b7bc6_0_644"/>
          <p:cNvSpPr txBox="1"/>
          <p:nvPr/>
        </p:nvSpPr>
        <p:spPr>
          <a:xfrm>
            <a:off x="381675" y="295625"/>
            <a:ext cx="5528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Etapa 1 - Lectura de textos literarios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1105" name="Google Shape;1105;g3a1095b7bc6_0_644"/>
          <p:cNvSpPr txBox="1"/>
          <p:nvPr/>
        </p:nvSpPr>
        <p:spPr>
          <a:xfrm>
            <a:off x="421725" y="1125429"/>
            <a:ext cx="5448300" cy="36789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900" u="none" cap="none" strike="noStrike">
                <a:solidFill>
                  <a:srgbClr val="424242"/>
                </a:solidFill>
                <a:latin typeface="Archivo"/>
                <a:ea typeface="Archivo"/>
                <a:cs typeface="Archivo"/>
                <a:sym typeface="Archivo"/>
              </a:rPr>
              <a:t>Las lecturas que se realizaron fueron: </a:t>
            </a:r>
            <a:endParaRPr b="0" i="0" sz="1900" u="none" cap="none" strike="noStrike">
              <a:solidFill>
                <a:srgbClr val="424242"/>
              </a:solidFill>
              <a:latin typeface="Archivo"/>
              <a:ea typeface="Archivo"/>
              <a:cs typeface="Archivo"/>
              <a:sym typeface="Archivo"/>
            </a:endParaRPr>
          </a:p>
          <a:p>
            <a:pPr indent="0" lvl="0" marL="0" marR="0" rtl="0" algn="l">
              <a:lnSpc>
                <a:spcPct val="150000"/>
              </a:lnSpc>
              <a:spcBef>
                <a:spcPts val="0"/>
              </a:spcBef>
              <a:spcAft>
                <a:spcPts val="0"/>
              </a:spcAft>
              <a:buClr>
                <a:srgbClr val="000000"/>
              </a:buClr>
              <a:buSzPts val="1300"/>
              <a:buFont typeface="Arial"/>
              <a:buNone/>
            </a:pPr>
            <a:r>
              <a:t/>
            </a:r>
            <a:endParaRPr b="0" i="0" sz="1900" u="none" cap="none" strike="noStrike">
              <a:solidFill>
                <a:srgbClr val="424242"/>
              </a:solidFill>
              <a:latin typeface="Archivo"/>
              <a:ea typeface="Archivo"/>
              <a:cs typeface="Archivo"/>
              <a:sym typeface="Archivo"/>
            </a:endParaRPr>
          </a:p>
          <a:p>
            <a:pPr indent="-349250" lvl="0" marL="457200" marR="0" rtl="0" algn="l">
              <a:lnSpc>
                <a:spcPct val="150000"/>
              </a:lnSpc>
              <a:spcBef>
                <a:spcPts val="0"/>
              </a:spcBef>
              <a:spcAft>
                <a:spcPts val="0"/>
              </a:spcAft>
              <a:buClr>
                <a:srgbClr val="424242"/>
              </a:buClr>
              <a:buSzPts val="1900"/>
              <a:buFont typeface="Archivo"/>
              <a:buChar char="-"/>
            </a:pPr>
            <a:r>
              <a:rPr b="0" i="0" lang="es" sz="1900" u="none" cap="none" strike="noStrike">
                <a:solidFill>
                  <a:srgbClr val="424242"/>
                </a:solidFill>
                <a:latin typeface="Archivo"/>
                <a:ea typeface="Archivo"/>
                <a:cs typeface="Archivo"/>
                <a:sym typeface="Archivo"/>
              </a:rPr>
              <a:t>El fantasma de Canterville,</a:t>
            </a:r>
            <a:endParaRPr b="0" i="0" sz="1900" u="none" cap="none" strike="noStrike">
              <a:solidFill>
                <a:srgbClr val="424242"/>
              </a:solidFill>
              <a:latin typeface="Archivo"/>
              <a:ea typeface="Archivo"/>
              <a:cs typeface="Archivo"/>
              <a:sym typeface="Archivo"/>
            </a:endParaRPr>
          </a:p>
          <a:p>
            <a:pPr indent="-349250" lvl="0" marL="457200" marR="0" rtl="0" algn="l">
              <a:lnSpc>
                <a:spcPct val="150000"/>
              </a:lnSpc>
              <a:spcBef>
                <a:spcPts val="0"/>
              </a:spcBef>
              <a:spcAft>
                <a:spcPts val="0"/>
              </a:spcAft>
              <a:buClr>
                <a:srgbClr val="424242"/>
              </a:buClr>
              <a:buSzPts val="1900"/>
              <a:buFont typeface="Archivo"/>
              <a:buChar char="-"/>
            </a:pPr>
            <a:r>
              <a:rPr b="0" i="0" lang="es" sz="1900" u="none" cap="none" strike="noStrike">
                <a:solidFill>
                  <a:srgbClr val="424242"/>
                </a:solidFill>
                <a:latin typeface="Archivo"/>
                <a:ea typeface="Archivo"/>
                <a:cs typeface="Archivo"/>
                <a:sym typeface="Archivo"/>
              </a:rPr>
              <a:t>El jinete del portezuelo,</a:t>
            </a:r>
            <a:endParaRPr b="0" i="0" sz="1900" u="none" cap="none" strike="noStrike">
              <a:solidFill>
                <a:srgbClr val="424242"/>
              </a:solidFill>
              <a:latin typeface="Archivo"/>
              <a:ea typeface="Archivo"/>
              <a:cs typeface="Archivo"/>
              <a:sym typeface="Archivo"/>
            </a:endParaRPr>
          </a:p>
          <a:p>
            <a:pPr indent="-349250" lvl="0" marL="457200" marR="0" rtl="0" algn="l">
              <a:lnSpc>
                <a:spcPct val="150000"/>
              </a:lnSpc>
              <a:spcBef>
                <a:spcPts val="0"/>
              </a:spcBef>
              <a:spcAft>
                <a:spcPts val="0"/>
              </a:spcAft>
              <a:buClr>
                <a:srgbClr val="424242"/>
              </a:buClr>
              <a:buSzPts val="1900"/>
              <a:buFont typeface="Archivo"/>
              <a:buChar char="-"/>
            </a:pPr>
            <a:r>
              <a:rPr b="0" i="0" lang="es" sz="1900" u="none" cap="none" strike="noStrike">
                <a:solidFill>
                  <a:srgbClr val="424242"/>
                </a:solidFill>
                <a:latin typeface="Archivo"/>
                <a:ea typeface="Archivo"/>
                <a:cs typeface="Archivo"/>
                <a:sym typeface="Archivo"/>
              </a:rPr>
              <a:t>El desentierro de la angelita</a:t>
            </a:r>
            <a:endParaRPr b="0" i="0" sz="1900" u="none" cap="none" strike="noStrike">
              <a:solidFill>
                <a:srgbClr val="424242"/>
              </a:solidFill>
              <a:latin typeface="Archivo"/>
              <a:ea typeface="Archivo"/>
              <a:cs typeface="Archivo"/>
              <a:sym typeface="Archivo"/>
            </a:endParaRPr>
          </a:p>
          <a:p>
            <a:pPr indent="-349250" lvl="0" marL="457200" marR="0" rtl="0" algn="l">
              <a:lnSpc>
                <a:spcPct val="150000"/>
              </a:lnSpc>
              <a:spcBef>
                <a:spcPts val="0"/>
              </a:spcBef>
              <a:spcAft>
                <a:spcPts val="0"/>
              </a:spcAft>
              <a:buClr>
                <a:srgbClr val="424242"/>
              </a:buClr>
              <a:buSzPts val="1900"/>
              <a:buFont typeface="Archivo"/>
              <a:buChar char="-"/>
            </a:pPr>
            <a:r>
              <a:rPr b="0" i="0" lang="es" sz="1900" u="none" cap="none" strike="noStrike">
                <a:solidFill>
                  <a:srgbClr val="424242"/>
                </a:solidFill>
                <a:latin typeface="Archivo"/>
                <a:ea typeface="Archivo"/>
                <a:cs typeface="Archivo"/>
                <a:sym typeface="Archivo"/>
              </a:rPr>
              <a:t>Silba la siesta (De terror, Piedra libre)</a:t>
            </a:r>
            <a:endParaRPr b="0" i="0" sz="1900" u="none" cap="none" strike="noStrike">
              <a:solidFill>
                <a:srgbClr val="424242"/>
              </a:solidFill>
              <a:latin typeface="Archivo"/>
              <a:ea typeface="Archivo"/>
              <a:cs typeface="Archivo"/>
              <a:sym typeface="Archivo"/>
            </a:endParaRPr>
          </a:p>
          <a:p>
            <a:pPr indent="-349250" lvl="0" marL="457200" marR="0" rtl="0" algn="l">
              <a:lnSpc>
                <a:spcPct val="150000"/>
              </a:lnSpc>
              <a:spcBef>
                <a:spcPts val="0"/>
              </a:spcBef>
              <a:spcAft>
                <a:spcPts val="0"/>
              </a:spcAft>
              <a:buClr>
                <a:srgbClr val="424242"/>
              </a:buClr>
              <a:buSzPts val="1900"/>
              <a:buFont typeface="Archivo"/>
              <a:buChar char="-"/>
            </a:pPr>
            <a:r>
              <a:rPr b="0" i="0" lang="es" sz="1900" u="none" cap="none" strike="noStrike">
                <a:solidFill>
                  <a:srgbClr val="424242"/>
                </a:solidFill>
                <a:latin typeface="Archivo"/>
                <a:ea typeface="Archivo"/>
                <a:cs typeface="Archivo"/>
                <a:sym typeface="Archivo"/>
              </a:rPr>
              <a:t>Despertadores</a:t>
            </a:r>
            <a:endParaRPr b="0" i="0" sz="1900" u="none" cap="none" strike="noStrike">
              <a:solidFill>
                <a:srgbClr val="424242"/>
              </a:solidFill>
              <a:latin typeface="Archivo"/>
              <a:ea typeface="Archivo"/>
              <a:cs typeface="Archivo"/>
              <a:sym typeface="Archivo"/>
            </a:endParaRPr>
          </a:p>
          <a:p>
            <a:pPr indent="0" lvl="0" marL="457200" marR="0" rtl="0" algn="l">
              <a:lnSpc>
                <a:spcPct val="80000"/>
              </a:lnSpc>
              <a:spcBef>
                <a:spcPts val="0"/>
              </a:spcBef>
              <a:spcAft>
                <a:spcPts val="0"/>
              </a:spcAft>
              <a:buClr>
                <a:srgbClr val="000000"/>
              </a:buClr>
              <a:buSzPts val="1900"/>
              <a:buFont typeface="Arial"/>
              <a:buNone/>
            </a:pPr>
            <a:r>
              <a:t/>
            </a:r>
            <a:endParaRPr b="0" i="0" sz="19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900"/>
              <a:buFont typeface="Arial"/>
              <a:buNone/>
            </a:pPr>
            <a:r>
              <a:t/>
            </a:r>
            <a:endParaRPr b="0" i="0" sz="19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pic>
        <p:nvPicPr>
          <p:cNvPr id="1106" name="Google Shape;1106;g3a1095b7bc6_0_644"/>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1107" name="Google Shape;1107;g3a1095b7bc6_0_644"/>
          <p:cNvPicPr preferRelativeResize="0"/>
          <p:nvPr/>
        </p:nvPicPr>
        <p:blipFill rotWithShape="1">
          <a:blip r:embed="rId4">
            <a:alphaModFix/>
          </a:blip>
          <a:srcRect b="0" l="0" r="0" t="0"/>
          <a:stretch/>
        </p:blipFill>
        <p:spPr>
          <a:xfrm>
            <a:off x="5473538" y="969713"/>
            <a:ext cx="2619375" cy="1743075"/>
          </a:xfrm>
          <a:prstGeom prst="rect">
            <a:avLst/>
          </a:prstGeom>
          <a:noFill/>
          <a:ln>
            <a:noFill/>
          </a:ln>
        </p:spPr>
      </p:pic>
      <p:pic>
        <p:nvPicPr>
          <p:cNvPr id="1108" name="Google Shape;1108;g3a1095b7bc6_0_644" title="jasy.jpg"/>
          <p:cNvPicPr preferRelativeResize="0"/>
          <p:nvPr/>
        </p:nvPicPr>
        <p:blipFill rotWithShape="1">
          <a:blip r:embed="rId5">
            <a:alphaModFix/>
          </a:blip>
          <a:srcRect b="0" l="0" r="0" t="0"/>
          <a:stretch/>
        </p:blipFill>
        <p:spPr>
          <a:xfrm>
            <a:off x="6663313" y="2461175"/>
            <a:ext cx="1952625" cy="2343150"/>
          </a:xfrm>
          <a:prstGeom prst="rect">
            <a:avLst/>
          </a:prstGeom>
          <a:noFill/>
          <a:ln>
            <a:noFill/>
          </a:ln>
        </p:spPr>
      </p:pic>
      <p:sp>
        <p:nvSpPr>
          <p:cNvPr id="1109" name="Google Shape;1109;g3a1095b7bc6_0_6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3" name="Shape 1113"/>
        <p:cNvGrpSpPr/>
        <p:nvPr/>
      </p:nvGrpSpPr>
      <p:grpSpPr>
        <a:xfrm>
          <a:off x="0" y="0"/>
          <a:ext cx="0" cy="0"/>
          <a:chOff x="0" y="0"/>
          <a:chExt cx="0" cy="0"/>
        </a:xfrm>
      </p:grpSpPr>
      <p:sp>
        <p:nvSpPr>
          <p:cNvPr id="1114" name="Google Shape;1114;g3a1095b7bc6_0_654"/>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3a1095b7bc6_0_654"/>
          <p:cNvSpPr txBox="1"/>
          <p:nvPr/>
        </p:nvSpPr>
        <p:spPr>
          <a:xfrm>
            <a:off x="381675" y="295625"/>
            <a:ext cx="5528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Etapa 1 - Lectura de textos literarios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1116" name="Google Shape;1116;g3a1095b7bc6_0_654"/>
          <p:cNvSpPr txBox="1"/>
          <p:nvPr/>
        </p:nvSpPr>
        <p:spPr>
          <a:xfrm>
            <a:off x="0" y="969725"/>
            <a:ext cx="4398600" cy="1514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80000"/>
              </a:lnSpc>
              <a:spcBef>
                <a:spcPts val="0"/>
              </a:spcBef>
              <a:spcAft>
                <a:spcPts val="0"/>
              </a:spcAft>
              <a:buClr>
                <a:schemeClr val="dk1"/>
              </a:buClr>
              <a:buSzPts val="1900"/>
              <a:buFont typeface="Archivo"/>
              <a:buChar char="-"/>
            </a:pPr>
            <a:r>
              <a:rPr b="0" i="0" lang="es" sz="1900" u="none" cap="none" strike="noStrike">
                <a:solidFill>
                  <a:schemeClr val="dk1"/>
                </a:solidFill>
                <a:latin typeface="Archivo"/>
                <a:ea typeface="Archivo"/>
                <a:cs typeface="Archivo"/>
                <a:sym typeface="Archivo"/>
              </a:rPr>
              <a:t>Autonomía para registrar características de fantasmas de estos cuentos.</a:t>
            </a:r>
            <a:endParaRPr b="0" i="0" sz="1900" u="none" cap="none" strike="noStrike">
              <a:solidFill>
                <a:schemeClr val="dk1"/>
              </a:solidFill>
              <a:latin typeface="Archivo"/>
              <a:ea typeface="Archivo"/>
              <a:cs typeface="Archivo"/>
              <a:sym typeface="Archivo"/>
            </a:endParaRPr>
          </a:p>
          <a:p>
            <a:pPr indent="0" lvl="0" marL="457200" marR="0" rtl="0" algn="l">
              <a:lnSpc>
                <a:spcPct val="80000"/>
              </a:lnSpc>
              <a:spcBef>
                <a:spcPts val="0"/>
              </a:spcBef>
              <a:spcAft>
                <a:spcPts val="0"/>
              </a:spcAft>
              <a:buClr>
                <a:srgbClr val="000000"/>
              </a:buClr>
              <a:buSzPts val="1900"/>
              <a:buFont typeface="Arial"/>
              <a:buNone/>
            </a:pPr>
            <a:r>
              <a:t/>
            </a:r>
            <a:endParaRPr b="0" i="0" sz="19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900"/>
              <a:buFont typeface="Arial"/>
              <a:buNone/>
            </a:pPr>
            <a:r>
              <a:t/>
            </a:r>
            <a:endParaRPr b="0" i="0" sz="19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pic>
        <p:nvPicPr>
          <p:cNvPr id="1117" name="Google Shape;1117;g3a1095b7bc6_0_654"/>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1118" name="Google Shape;1118;g3a1095b7bc6_0_65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9" name="Google Shape;1119;g3a1095b7bc6_0_654"/>
          <p:cNvPicPr preferRelativeResize="0"/>
          <p:nvPr/>
        </p:nvPicPr>
        <p:blipFill rotWithShape="1">
          <a:blip r:embed="rId4">
            <a:alphaModFix/>
          </a:blip>
          <a:srcRect b="0" l="0" r="0" t="0"/>
          <a:stretch/>
        </p:blipFill>
        <p:spPr>
          <a:xfrm>
            <a:off x="4983750" y="553286"/>
            <a:ext cx="3629075" cy="4036925"/>
          </a:xfrm>
          <a:prstGeom prst="rect">
            <a:avLst/>
          </a:prstGeom>
          <a:noFill/>
          <a:ln>
            <a:noFill/>
          </a:ln>
        </p:spPr>
      </p:pic>
      <p:pic>
        <p:nvPicPr>
          <p:cNvPr id="1120" name="Google Shape;1120;g3a1095b7bc6_0_654"/>
          <p:cNvPicPr preferRelativeResize="0"/>
          <p:nvPr/>
        </p:nvPicPr>
        <p:blipFill rotWithShape="1">
          <a:blip r:embed="rId5">
            <a:alphaModFix/>
          </a:blip>
          <a:srcRect b="22668" l="0" r="0" t="23728"/>
          <a:stretch/>
        </p:blipFill>
        <p:spPr>
          <a:xfrm>
            <a:off x="224450" y="2106975"/>
            <a:ext cx="4962525" cy="2593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4" name="Shape 1124"/>
        <p:cNvGrpSpPr/>
        <p:nvPr/>
      </p:nvGrpSpPr>
      <p:grpSpPr>
        <a:xfrm>
          <a:off x="0" y="0"/>
          <a:ext cx="0" cy="0"/>
          <a:chOff x="0" y="0"/>
          <a:chExt cx="0" cy="0"/>
        </a:xfrm>
      </p:grpSpPr>
      <p:sp>
        <p:nvSpPr>
          <p:cNvPr id="1125" name="Google Shape;1125;g3a1095b7bc6_0_664"/>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3a1095b7bc6_0_664"/>
          <p:cNvSpPr/>
          <p:nvPr/>
        </p:nvSpPr>
        <p:spPr>
          <a:xfrm>
            <a:off x="4436475"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g3a1095b7bc6_0_664"/>
          <p:cNvSpPr/>
          <p:nvPr/>
        </p:nvSpPr>
        <p:spPr>
          <a:xfrm>
            <a:off x="4436475" y="1581350"/>
            <a:ext cx="11343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3a1095b7bc6_0_664"/>
          <p:cNvSpPr txBox="1"/>
          <p:nvPr/>
        </p:nvSpPr>
        <p:spPr>
          <a:xfrm>
            <a:off x="277975" y="209675"/>
            <a:ext cx="5528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Etapa 2 -  Planificación de la escritura</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1129" name="Google Shape;1129;g3a1095b7bc6_0_664"/>
          <p:cNvSpPr txBox="1"/>
          <p:nvPr/>
        </p:nvSpPr>
        <p:spPr>
          <a:xfrm>
            <a:off x="4512175" y="1532750"/>
            <a:ext cx="95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Lorem </a:t>
            </a:r>
            <a:endParaRPr b="1" i="0" sz="1400" u="none" cap="none" strike="noStrike">
              <a:solidFill>
                <a:srgbClr val="000000"/>
              </a:solidFill>
              <a:latin typeface="Archivo"/>
              <a:ea typeface="Archivo"/>
              <a:cs typeface="Archivo"/>
              <a:sym typeface="Archivo"/>
            </a:endParaRPr>
          </a:p>
        </p:txBody>
      </p:sp>
      <p:cxnSp>
        <p:nvCxnSpPr>
          <p:cNvPr id="1130" name="Google Shape;1130;g3a1095b7bc6_0_664"/>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1131" name="Google Shape;1131;g3a1095b7bc6_0_664"/>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1132" name="Google Shape;1132;g3a1095b7bc6_0_664"/>
          <p:cNvPicPr preferRelativeResize="0"/>
          <p:nvPr/>
        </p:nvPicPr>
        <p:blipFill rotWithShape="1">
          <a:blip r:embed="rId4">
            <a:alphaModFix/>
          </a:blip>
          <a:srcRect b="0" l="0" r="0" t="0"/>
          <a:stretch/>
        </p:blipFill>
        <p:spPr>
          <a:xfrm>
            <a:off x="1917663" y="784726"/>
            <a:ext cx="5308675" cy="4302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6" name="Shape 1136"/>
        <p:cNvGrpSpPr/>
        <p:nvPr/>
      </p:nvGrpSpPr>
      <p:grpSpPr>
        <a:xfrm>
          <a:off x="0" y="0"/>
          <a:ext cx="0" cy="0"/>
          <a:chOff x="0" y="0"/>
          <a:chExt cx="0" cy="0"/>
        </a:xfrm>
      </p:grpSpPr>
      <p:sp>
        <p:nvSpPr>
          <p:cNvPr id="1137" name="Google Shape;1137;g3a1095b7bc6_0_675"/>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g3a1095b7bc6_0_675"/>
          <p:cNvSpPr txBox="1"/>
          <p:nvPr/>
        </p:nvSpPr>
        <p:spPr>
          <a:xfrm>
            <a:off x="393500" y="1286075"/>
            <a:ext cx="3585000" cy="3156300"/>
          </a:xfrm>
          <a:prstGeom prst="rect">
            <a:avLst/>
          </a:prstGeom>
          <a:noFill/>
          <a:ln>
            <a:noFill/>
          </a:ln>
        </p:spPr>
        <p:txBody>
          <a:bodyPr anchorCtr="0" anchor="t" bIns="91425" lIns="91425" spcFirstLastPara="1" rIns="91425" wrap="square" tIns="91425">
            <a:spAutoFit/>
          </a:bodyPr>
          <a:lstStyle/>
          <a:p>
            <a:pPr indent="0" lvl="0" marL="0" marR="0" rtl="0" algn="l">
              <a:lnSpc>
                <a:spcPct val="107916"/>
              </a:lnSpc>
              <a:spcBef>
                <a:spcPts val="0"/>
              </a:spcBef>
              <a:spcAft>
                <a:spcPts val="0"/>
              </a:spcAft>
              <a:buClr>
                <a:srgbClr val="000000"/>
              </a:buClr>
              <a:buSzPts val="1500"/>
              <a:buFont typeface="Arial"/>
              <a:buNone/>
            </a:pPr>
            <a:r>
              <a:rPr b="1" i="0" lang="es" sz="1500" u="none" cap="none" strike="noStrike">
                <a:solidFill>
                  <a:schemeClr val="dk1"/>
                </a:solidFill>
                <a:latin typeface="Archivo"/>
                <a:ea typeface="Archivo"/>
                <a:cs typeface="Archivo"/>
                <a:sym typeface="Archivo"/>
              </a:rPr>
              <a:t>Textos leídos en torno al género:</a:t>
            </a:r>
            <a:endParaRPr b="1" i="0" sz="1500" u="none" cap="none" strike="noStrike">
              <a:solidFill>
                <a:schemeClr val="dk1"/>
              </a:solidFill>
              <a:latin typeface="Archivo"/>
              <a:ea typeface="Archivo"/>
              <a:cs typeface="Archivo"/>
              <a:sym typeface="Archivo"/>
            </a:endParaRPr>
          </a:p>
          <a:p>
            <a:pPr indent="-323850" lvl="0" marL="914400" marR="0" rtl="0" algn="l">
              <a:lnSpc>
                <a:spcPct val="107916"/>
              </a:lnSpc>
              <a:spcBef>
                <a:spcPts val="0"/>
              </a:spcBef>
              <a:spcAft>
                <a:spcPts val="0"/>
              </a:spcAft>
              <a:buClr>
                <a:schemeClr val="dk1"/>
              </a:buClr>
              <a:buSzPts val="1500"/>
              <a:buFont typeface="Archivo"/>
              <a:buChar char="●"/>
            </a:pPr>
            <a:r>
              <a:rPr b="1" i="0" lang="es" sz="1500" u="none" cap="none" strike="noStrike">
                <a:solidFill>
                  <a:schemeClr val="dk1"/>
                </a:solidFill>
                <a:latin typeface="Archivo"/>
                <a:ea typeface="Archivo"/>
                <a:cs typeface="Archivo"/>
                <a:sym typeface="Archivo"/>
              </a:rPr>
              <a:t>La casona de Canterville</a:t>
            </a:r>
            <a:endParaRPr b="1" i="0" sz="1500" u="none" cap="none" strike="noStrike">
              <a:solidFill>
                <a:schemeClr val="dk1"/>
              </a:solidFill>
              <a:latin typeface="Archivo"/>
              <a:ea typeface="Archivo"/>
              <a:cs typeface="Archivo"/>
              <a:sym typeface="Archivo"/>
            </a:endParaRPr>
          </a:p>
          <a:p>
            <a:pPr indent="-323850" lvl="0" marL="914400" marR="0" rtl="0" algn="l">
              <a:lnSpc>
                <a:spcPct val="107916"/>
              </a:lnSpc>
              <a:spcBef>
                <a:spcPts val="0"/>
              </a:spcBef>
              <a:spcAft>
                <a:spcPts val="0"/>
              </a:spcAft>
              <a:buClr>
                <a:schemeClr val="dk1"/>
              </a:buClr>
              <a:buSzPts val="1500"/>
              <a:buFont typeface="Archivo"/>
              <a:buChar char="●"/>
            </a:pPr>
            <a:r>
              <a:rPr b="1" i="0" lang="es" sz="1500" u="none" cap="none" strike="noStrike">
                <a:solidFill>
                  <a:schemeClr val="dk1"/>
                </a:solidFill>
                <a:latin typeface="Archivo"/>
                <a:ea typeface="Archivo"/>
                <a:cs typeface="Archivo"/>
                <a:sym typeface="Archivo"/>
              </a:rPr>
              <a:t> De espantos y aparecidos. Antología de cuentos populares argentinos (prólogo)</a:t>
            </a:r>
            <a:endParaRPr b="1" i="0" sz="1500" u="none" cap="none" strike="noStrike">
              <a:solidFill>
                <a:schemeClr val="dk1"/>
              </a:solidFill>
              <a:latin typeface="Archivo"/>
              <a:ea typeface="Archivo"/>
              <a:cs typeface="Archivo"/>
              <a:sym typeface="Archivo"/>
            </a:endParaRPr>
          </a:p>
          <a:p>
            <a:pPr indent="0" lvl="0" marL="914400" marR="0" rtl="0" algn="l">
              <a:lnSpc>
                <a:spcPct val="107916"/>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a:p>
            <a:pPr indent="0" lvl="0" marL="0" marR="0" rtl="0" algn="l">
              <a:lnSpc>
                <a:spcPct val="107916"/>
              </a:lnSpc>
              <a:spcBef>
                <a:spcPts val="0"/>
              </a:spcBef>
              <a:spcAft>
                <a:spcPts val="0"/>
              </a:spcAft>
              <a:buClr>
                <a:srgbClr val="000000"/>
              </a:buClr>
              <a:buSzPts val="1500"/>
              <a:buFont typeface="Arial"/>
              <a:buNone/>
            </a:pPr>
            <a:r>
              <a:rPr b="1" i="0" lang="es" sz="1500" u="none" cap="none" strike="noStrike">
                <a:solidFill>
                  <a:schemeClr val="dk1"/>
                </a:solidFill>
                <a:latin typeface="Archivo"/>
                <a:ea typeface="Archivo"/>
                <a:cs typeface="Archivo"/>
                <a:sym typeface="Archivo"/>
              </a:rPr>
              <a:t>Preguntas sobre estrategias de lectura realizadas a partir de esos textos no literarios (ahí es donde más se notó el trabajo realizado el año anterior).</a:t>
            </a:r>
            <a:endParaRPr b="1" i="0" sz="1400" u="none" cap="none" strike="noStrike">
              <a:solidFill>
                <a:srgbClr val="424242"/>
              </a:solidFill>
              <a:latin typeface="Archivo"/>
              <a:ea typeface="Archivo"/>
              <a:cs typeface="Archivo"/>
              <a:sym typeface="Archivo"/>
            </a:endParaRPr>
          </a:p>
        </p:txBody>
      </p:sp>
      <p:pic>
        <p:nvPicPr>
          <p:cNvPr id="1139" name="Google Shape;1139;g3a1095b7bc6_0_675"/>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1140" name="Google Shape;1140;g3a1095b7bc6_0_675"/>
          <p:cNvPicPr preferRelativeResize="0"/>
          <p:nvPr/>
        </p:nvPicPr>
        <p:blipFill rotWithShape="1">
          <a:blip r:embed="rId4">
            <a:alphaModFix/>
          </a:blip>
          <a:srcRect b="0" l="0" r="0" t="0"/>
          <a:stretch/>
        </p:blipFill>
        <p:spPr>
          <a:xfrm>
            <a:off x="4572000" y="996125"/>
            <a:ext cx="3828625" cy="3736200"/>
          </a:xfrm>
          <a:prstGeom prst="rect">
            <a:avLst/>
          </a:prstGeom>
          <a:noFill/>
          <a:ln>
            <a:noFill/>
          </a:ln>
        </p:spPr>
      </p:pic>
      <p:sp>
        <p:nvSpPr>
          <p:cNvPr id="1141" name="Google Shape;1141;g3a1095b7bc6_0_675"/>
          <p:cNvSpPr txBox="1"/>
          <p:nvPr/>
        </p:nvSpPr>
        <p:spPr>
          <a:xfrm>
            <a:off x="168650" y="480625"/>
            <a:ext cx="5528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Insumos para la escritura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5" name="Shape 1145"/>
        <p:cNvGrpSpPr/>
        <p:nvPr/>
      </p:nvGrpSpPr>
      <p:grpSpPr>
        <a:xfrm>
          <a:off x="0" y="0"/>
          <a:ext cx="0" cy="0"/>
          <a:chOff x="0" y="0"/>
          <a:chExt cx="0" cy="0"/>
        </a:xfrm>
      </p:grpSpPr>
      <p:sp>
        <p:nvSpPr>
          <p:cNvPr id="1146" name="Google Shape;1146;g3a1095b7bc6_0_683"/>
          <p:cNvSpPr txBox="1"/>
          <p:nvPr/>
        </p:nvSpPr>
        <p:spPr>
          <a:xfrm>
            <a:off x="252950" y="169275"/>
            <a:ext cx="8052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Etapa 3 -  Complejización de la escritura: primera consigna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cxnSp>
        <p:nvCxnSpPr>
          <p:cNvPr id="1147" name="Google Shape;1147;g3a1095b7bc6_0_683"/>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1148" name="Google Shape;1148;g3a1095b7bc6_0_683"/>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1149" name="Google Shape;1149;g3a1095b7bc6_0_683"/>
          <p:cNvPicPr preferRelativeResize="0"/>
          <p:nvPr/>
        </p:nvPicPr>
        <p:blipFill rotWithShape="1">
          <a:blip r:embed="rId4">
            <a:alphaModFix/>
          </a:blip>
          <a:srcRect b="7764" l="4989" r="14149" t="49564"/>
          <a:stretch/>
        </p:blipFill>
        <p:spPr>
          <a:xfrm>
            <a:off x="4412725" y="1770900"/>
            <a:ext cx="4543967" cy="3046276"/>
          </a:xfrm>
          <a:prstGeom prst="rect">
            <a:avLst/>
          </a:prstGeom>
          <a:noFill/>
          <a:ln cap="flat" cmpd="sng" w="28575">
            <a:solidFill>
              <a:srgbClr val="93C47D"/>
            </a:solidFill>
            <a:prstDash val="solid"/>
            <a:round/>
            <a:headEnd len="sm" w="sm" type="none"/>
            <a:tailEnd len="sm" w="sm" type="none"/>
          </a:ln>
        </p:spPr>
      </p:pic>
      <p:sp>
        <p:nvSpPr>
          <p:cNvPr id="1150" name="Google Shape;1150;g3a1095b7bc6_0_683"/>
          <p:cNvSpPr txBox="1"/>
          <p:nvPr/>
        </p:nvSpPr>
        <p:spPr>
          <a:xfrm>
            <a:off x="299200" y="662350"/>
            <a:ext cx="2808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151" name="Google Shape;1151;g3a1095b7bc6_0_683"/>
          <p:cNvPicPr preferRelativeResize="0"/>
          <p:nvPr/>
        </p:nvPicPr>
        <p:blipFill rotWithShape="1">
          <a:blip r:embed="rId5">
            <a:alphaModFix/>
          </a:blip>
          <a:srcRect b="49599" l="4025" r="11941" t="0"/>
          <a:stretch/>
        </p:blipFill>
        <p:spPr>
          <a:xfrm>
            <a:off x="299200" y="784725"/>
            <a:ext cx="4260775" cy="3246674"/>
          </a:xfrm>
          <a:prstGeom prst="rect">
            <a:avLst/>
          </a:prstGeom>
          <a:noFill/>
          <a:ln cap="flat" cmpd="sng" w="28575">
            <a:solidFill>
              <a:srgbClr val="6AA84F"/>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5" name="Shape 1155"/>
        <p:cNvGrpSpPr/>
        <p:nvPr/>
      </p:nvGrpSpPr>
      <p:grpSpPr>
        <a:xfrm>
          <a:off x="0" y="0"/>
          <a:ext cx="0" cy="0"/>
          <a:chOff x="0" y="0"/>
          <a:chExt cx="0" cy="0"/>
        </a:xfrm>
      </p:grpSpPr>
      <p:sp>
        <p:nvSpPr>
          <p:cNvPr id="1156" name="Google Shape;1156;g3a1095b7bc6_0_692"/>
          <p:cNvSpPr/>
          <p:nvPr/>
        </p:nvSpPr>
        <p:spPr>
          <a:xfrm>
            <a:off x="0" y="4229200"/>
            <a:ext cx="9144000" cy="9141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3a1095b7bc6_0_692"/>
          <p:cNvSpPr txBox="1"/>
          <p:nvPr/>
        </p:nvSpPr>
        <p:spPr>
          <a:xfrm>
            <a:off x="321725" y="295625"/>
            <a:ext cx="7028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Etapa 3 -  Complejización de la escritura: segunda consigna</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cxnSp>
        <p:nvCxnSpPr>
          <p:cNvPr id="1158" name="Google Shape;1158;g3a1095b7bc6_0_692"/>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1159" name="Google Shape;1159;g3a1095b7bc6_0_692"/>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1160" name="Google Shape;1160;g3a1095b7bc6_0_692"/>
          <p:cNvSpPr txBox="1"/>
          <p:nvPr/>
        </p:nvSpPr>
        <p:spPr>
          <a:xfrm>
            <a:off x="166325" y="1482300"/>
            <a:ext cx="2993700" cy="21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chemeClr val="lt1"/>
                </a:highlight>
                <a:latin typeface="Archivo"/>
                <a:ea typeface="Archivo"/>
                <a:cs typeface="Archivo"/>
                <a:sym typeface="Archivo"/>
              </a:rPr>
              <a:t>(al notar como </a:t>
            </a:r>
            <a:endParaRPr b="0" i="0" sz="1800" u="none" cap="none" strike="noStrike">
              <a:solidFill>
                <a:srgbClr val="000000"/>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chemeClr val="lt1"/>
                </a:highlight>
                <a:latin typeface="Archivo"/>
                <a:ea typeface="Archivo"/>
                <a:cs typeface="Archivo"/>
                <a:sym typeface="Archivo"/>
              </a:rPr>
              <a:t>la lectura de </a:t>
            </a:r>
            <a:endParaRPr b="0" i="0" sz="1800" u="none" cap="none" strike="noStrike">
              <a:solidFill>
                <a:srgbClr val="000000"/>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chemeClr val="lt1"/>
                </a:highlight>
                <a:latin typeface="Archivo"/>
                <a:ea typeface="Archivo"/>
                <a:cs typeface="Archivo"/>
                <a:sym typeface="Archivo"/>
              </a:rPr>
              <a:t>textos no literarios</a:t>
            </a:r>
            <a:endParaRPr b="0" i="0" sz="1800" u="none" cap="none" strike="noStrike">
              <a:solidFill>
                <a:srgbClr val="000000"/>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chemeClr val="lt1"/>
                </a:highlight>
                <a:latin typeface="Archivo"/>
                <a:ea typeface="Archivo"/>
                <a:cs typeface="Archivo"/>
                <a:sym typeface="Archivo"/>
              </a:rPr>
              <a:t> y literarios</a:t>
            </a:r>
            <a:endParaRPr b="0" i="0" sz="1800" u="none" cap="none" strike="noStrike">
              <a:solidFill>
                <a:srgbClr val="000000"/>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chemeClr val="lt1"/>
                </a:highlight>
                <a:latin typeface="Archivo"/>
                <a:ea typeface="Archivo"/>
                <a:cs typeface="Archivo"/>
                <a:sym typeface="Archivo"/>
              </a:rPr>
              <a:t>potenciaban las escrituras)</a:t>
            </a:r>
            <a:endParaRPr b="0" i="0" sz="1800" u="none" cap="none" strike="noStrike">
              <a:solidFill>
                <a:srgbClr val="000000"/>
              </a:solidFill>
              <a:highlight>
                <a:schemeClr val="lt1"/>
              </a:highlight>
              <a:latin typeface="Archivo"/>
              <a:ea typeface="Archivo"/>
              <a:cs typeface="Archivo"/>
              <a:sym typeface="Archivo"/>
            </a:endParaRPr>
          </a:p>
        </p:txBody>
      </p:sp>
      <p:sp>
        <p:nvSpPr>
          <p:cNvPr id="1161" name="Google Shape;1161;g3a1095b7bc6_0_692"/>
          <p:cNvSpPr txBox="1"/>
          <p:nvPr/>
        </p:nvSpPr>
        <p:spPr>
          <a:xfrm>
            <a:off x="4008032" y="1404700"/>
            <a:ext cx="4760700" cy="2824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800"/>
              <a:buFont typeface="Arial"/>
              <a:buNone/>
            </a:pPr>
            <a:r>
              <a:rPr b="1" i="0" lang="es" sz="1800" u="none" cap="none" strike="noStrike">
                <a:solidFill>
                  <a:srgbClr val="000000"/>
                </a:solidFill>
                <a:latin typeface="Archivo"/>
                <a:ea typeface="Archivo"/>
                <a:cs typeface="Archivo"/>
                <a:sym typeface="Archivo"/>
              </a:rPr>
              <a:t>Escribí un dato curioso o anécdota.</a:t>
            </a:r>
            <a:endParaRPr b="1" i="0" sz="1800" u="none" cap="none" strike="noStrike">
              <a:solidFill>
                <a:srgbClr val="000000"/>
              </a:solidFill>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Surgieron escrituras narrativas, cuentos sobre esos personajes.</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Se evidenció avances en relación a las argumentaciones de las motivaciones de los personajes y estrategias para evitar la repetición.</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Se trabajó cohesión y coherencia textual.</a:t>
            </a:r>
            <a:endParaRPr b="0" i="0" sz="1800" u="none" cap="none" strike="noStrike">
              <a:solidFill>
                <a:srgbClr val="000000"/>
              </a:solidFill>
              <a:latin typeface="Archivo Light"/>
              <a:ea typeface="Archivo Light"/>
              <a:cs typeface="Archivo Light"/>
              <a:sym typeface="Archivo Light"/>
            </a:endParaRPr>
          </a:p>
        </p:txBody>
      </p:sp>
      <p:cxnSp>
        <p:nvCxnSpPr>
          <p:cNvPr id="1162" name="Google Shape;1162;g3a1095b7bc6_0_692"/>
          <p:cNvCxnSpPr/>
          <p:nvPr/>
        </p:nvCxnSpPr>
        <p:spPr>
          <a:xfrm flipH="1" rot="10800000">
            <a:off x="2639025" y="2337950"/>
            <a:ext cx="1284900" cy="11700"/>
          </a:xfrm>
          <a:prstGeom prst="straightConnector1">
            <a:avLst/>
          </a:prstGeom>
          <a:noFill/>
          <a:ln cap="flat" cmpd="sng" w="76200">
            <a:solidFill>
              <a:srgbClr val="FF9900"/>
            </a:solidFill>
            <a:prstDash val="solid"/>
            <a:round/>
            <a:headEnd len="sm" w="sm" type="none"/>
            <a:tailEnd len="med" w="med" type="triangle"/>
          </a:ln>
        </p:spPr>
      </p:cxnSp>
      <p:pic>
        <p:nvPicPr>
          <p:cNvPr descr="23632280 (proporcionado por Getty Images)" id="1163" name="Google Shape;1163;g3a1095b7bc6_0_692"/>
          <p:cNvPicPr preferRelativeResize="0"/>
          <p:nvPr/>
        </p:nvPicPr>
        <p:blipFill rotWithShape="1">
          <a:blip r:embed="rId4">
            <a:alphaModFix/>
          </a:blip>
          <a:srcRect b="0" l="0" r="0" t="0"/>
          <a:stretch/>
        </p:blipFill>
        <p:spPr>
          <a:xfrm rot="1351700">
            <a:off x="1264016" y="3653949"/>
            <a:ext cx="1648999" cy="11095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7" name="Shape 1167"/>
        <p:cNvGrpSpPr/>
        <p:nvPr/>
      </p:nvGrpSpPr>
      <p:grpSpPr>
        <a:xfrm>
          <a:off x="0" y="0"/>
          <a:ext cx="0" cy="0"/>
          <a:chOff x="0" y="0"/>
          <a:chExt cx="0" cy="0"/>
        </a:xfrm>
      </p:grpSpPr>
      <p:pic>
        <p:nvPicPr>
          <p:cNvPr id="1168" name="Google Shape;1168;g3a1095b7bc6_0_703"/>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169" name="Google Shape;1169;g3a1095b7bc6_0_703"/>
          <p:cNvSpPr txBox="1"/>
          <p:nvPr/>
        </p:nvSpPr>
        <p:spPr>
          <a:xfrm>
            <a:off x="341075" y="237375"/>
            <a:ext cx="2924700" cy="23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Etapa 4 - Producción y </a:t>
            </a:r>
            <a:endParaRPr b="0" i="0" sz="22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presentación de los stickers</a:t>
            </a:r>
            <a:endParaRPr b="0" i="0" sz="22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 realizados a partir</a:t>
            </a:r>
            <a:endParaRPr b="0" i="0" sz="22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 de las escrituras</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170" name="Google Shape;1170;g3a1095b7bc6_0_70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1" name="Google Shape;1171;g3a1095b7bc6_0_703"/>
          <p:cNvGrpSpPr/>
          <p:nvPr/>
        </p:nvGrpSpPr>
        <p:grpSpPr>
          <a:xfrm>
            <a:off x="-302994" y="4317806"/>
            <a:ext cx="2799007" cy="584818"/>
            <a:chOff x="-302994" y="4101831"/>
            <a:chExt cx="2799007" cy="584818"/>
          </a:xfrm>
        </p:grpSpPr>
        <p:grpSp>
          <p:nvGrpSpPr>
            <p:cNvPr id="1172" name="Google Shape;1172;g3a1095b7bc6_0_703"/>
            <p:cNvGrpSpPr/>
            <p:nvPr/>
          </p:nvGrpSpPr>
          <p:grpSpPr>
            <a:xfrm rot="5400000">
              <a:off x="1363570" y="3554206"/>
              <a:ext cx="584818" cy="1680068"/>
              <a:chOff x="2405075" y="2171775"/>
              <a:chExt cx="633400" cy="1900100"/>
            </a:xfrm>
          </p:grpSpPr>
          <p:cxnSp>
            <p:nvCxnSpPr>
              <p:cNvPr id="1173" name="Google Shape;1173;g3a1095b7bc6_0_70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4" name="Google Shape;1174;g3a1095b7bc6_0_70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5" name="Google Shape;1175;g3a1095b7bc6_0_70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6" name="Google Shape;1176;g3a1095b7bc6_0_70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7" name="Google Shape;1177;g3a1095b7bc6_0_70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8" name="Google Shape;1178;g3a1095b7bc6_0_70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9" name="Google Shape;1179;g3a1095b7bc6_0_70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0" name="Google Shape;1180;g3a1095b7bc6_0_70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1" name="Google Shape;1181;g3a1095b7bc6_0_70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2" name="Google Shape;1182;g3a1095b7bc6_0_70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3" name="Google Shape;1183;g3a1095b7bc6_0_70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4" name="Google Shape;1184;g3a1095b7bc6_0_70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5" name="Google Shape;1185;g3a1095b7bc6_0_70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6" name="Google Shape;1186;g3a1095b7bc6_0_70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7" name="Google Shape;1187;g3a1095b7bc6_0_70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88" name="Google Shape;1188;g3a1095b7bc6_0_703"/>
            <p:cNvGrpSpPr/>
            <p:nvPr/>
          </p:nvGrpSpPr>
          <p:grpSpPr>
            <a:xfrm rot="5400000">
              <a:off x="244631" y="3554206"/>
              <a:ext cx="584818" cy="1680068"/>
              <a:chOff x="2405075" y="2171775"/>
              <a:chExt cx="633400" cy="1900100"/>
            </a:xfrm>
          </p:grpSpPr>
          <p:cxnSp>
            <p:nvCxnSpPr>
              <p:cNvPr id="1189" name="Google Shape;1189;g3a1095b7bc6_0_70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0" name="Google Shape;1190;g3a1095b7bc6_0_70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1" name="Google Shape;1191;g3a1095b7bc6_0_70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2" name="Google Shape;1192;g3a1095b7bc6_0_70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3" name="Google Shape;1193;g3a1095b7bc6_0_70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4" name="Google Shape;1194;g3a1095b7bc6_0_70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95" name="Google Shape;1195;g3a1095b7bc6_0_70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96" name="Google Shape;1196;g3a1095b7bc6_0_70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97" name="Google Shape;1197;g3a1095b7bc6_0_70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98" name="Google Shape;1198;g3a1095b7bc6_0_70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99" name="Google Shape;1199;g3a1095b7bc6_0_70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0" name="Google Shape;1200;g3a1095b7bc6_0_70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1" name="Google Shape;1201;g3a1095b7bc6_0_70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2" name="Google Shape;1202;g3a1095b7bc6_0_70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3" name="Google Shape;1203;g3a1095b7bc6_0_70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204" name="Google Shape;1204;g3a1095b7bc6_0_70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205" name="Google Shape;1205;g3a1095b7bc6_0_703"/>
          <p:cNvPicPr preferRelativeResize="0"/>
          <p:nvPr/>
        </p:nvPicPr>
        <p:blipFill rotWithShape="1">
          <a:blip r:embed="rId5">
            <a:alphaModFix/>
          </a:blip>
          <a:srcRect b="0" l="0" r="0" t="0"/>
          <a:stretch/>
        </p:blipFill>
        <p:spPr>
          <a:xfrm>
            <a:off x="3664025" y="301575"/>
            <a:ext cx="4867275" cy="4352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9" name="Shape 1209"/>
        <p:cNvGrpSpPr/>
        <p:nvPr/>
      </p:nvGrpSpPr>
      <p:grpSpPr>
        <a:xfrm>
          <a:off x="0" y="0"/>
          <a:ext cx="0" cy="0"/>
          <a:chOff x="0" y="0"/>
          <a:chExt cx="0" cy="0"/>
        </a:xfrm>
      </p:grpSpPr>
      <p:pic>
        <p:nvPicPr>
          <p:cNvPr id="1210" name="Google Shape;1210;g3a1095b7bc6_0_744"/>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211" name="Google Shape;1211;g3a1095b7bc6_0_744"/>
          <p:cNvSpPr txBox="1"/>
          <p:nvPr/>
        </p:nvSpPr>
        <p:spPr>
          <a:xfrm>
            <a:off x="352975" y="225500"/>
            <a:ext cx="5329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212" name="Google Shape;1212;g3a1095b7bc6_0_7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3" name="Google Shape;1213;g3a1095b7bc6_0_744"/>
          <p:cNvGrpSpPr/>
          <p:nvPr/>
        </p:nvGrpSpPr>
        <p:grpSpPr>
          <a:xfrm>
            <a:off x="-302994" y="4317806"/>
            <a:ext cx="2799007" cy="584818"/>
            <a:chOff x="-302994" y="4101831"/>
            <a:chExt cx="2799007" cy="584818"/>
          </a:xfrm>
        </p:grpSpPr>
        <p:grpSp>
          <p:nvGrpSpPr>
            <p:cNvPr id="1214" name="Google Shape;1214;g3a1095b7bc6_0_744"/>
            <p:cNvGrpSpPr/>
            <p:nvPr/>
          </p:nvGrpSpPr>
          <p:grpSpPr>
            <a:xfrm rot="5400000">
              <a:off x="1363570" y="3554206"/>
              <a:ext cx="584818" cy="1680068"/>
              <a:chOff x="2405075" y="2171775"/>
              <a:chExt cx="633400" cy="1900100"/>
            </a:xfrm>
          </p:grpSpPr>
          <p:cxnSp>
            <p:nvCxnSpPr>
              <p:cNvPr id="1215" name="Google Shape;1215;g3a1095b7bc6_0_7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6" name="Google Shape;1216;g3a1095b7bc6_0_7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7" name="Google Shape;1217;g3a1095b7bc6_0_7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8" name="Google Shape;1218;g3a1095b7bc6_0_7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9" name="Google Shape;1219;g3a1095b7bc6_0_7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20" name="Google Shape;1220;g3a1095b7bc6_0_7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1" name="Google Shape;1221;g3a1095b7bc6_0_7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2" name="Google Shape;1222;g3a1095b7bc6_0_7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3" name="Google Shape;1223;g3a1095b7bc6_0_7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4" name="Google Shape;1224;g3a1095b7bc6_0_7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5" name="Google Shape;1225;g3a1095b7bc6_0_7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6" name="Google Shape;1226;g3a1095b7bc6_0_7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7" name="Google Shape;1227;g3a1095b7bc6_0_7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8" name="Google Shape;1228;g3a1095b7bc6_0_7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9" name="Google Shape;1229;g3a1095b7bc6_0_7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30" name="Google Shape;1230;g3a1095b7bc6_0_744"/>
            <p:cNvGrpSpPr/>
            <p:nvPr/>
          </p:nvGrpSpPr>
          <p:grpSpPr>
            <a:xfrm rot="5400000">
              <a:off x="244631" y="3554206"/>
              <a:ext cx="584818" cy="1680068"/>
              <a:chOff x="2405075" y="2171775"/>
              <a:chExt cx="633400" cy="1900100"/>
            </a:xfrm>
          </p:grpSpPr>
          <p:cxnSp>
            <p:nvCxnSpPr>
              <p:cNvPr id="1231" name="Google Shape;1231;g3a1095b7bc6_0_7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2" name="Google Shape;1232;g3a1095b7bc6_0_7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3" name="Google Shape;1233;g3a1095b7bc6_0_7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4" name="Google Shape;1234;g3a1095b7bc6_0_7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5" name="Google Shape;1235;g3a1095b7bc6_0_7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6" name="Google Shape;1236;g3a1095b7bc6_0_7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37" name="Google Shape;1237;g3a1095b7bc6_0_7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38" name="Google Shape;1238;g3a1095b7bc6_0_7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39" name="Google Shape;1239;g3a1095b7bc6_0_7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0" name="Google Shape;1240;g3a1095b7bc6_0_7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1" name="Google Shape;1241;g3a1095b7bc6_0_7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2" name="Google Shape;1242;g3a1095b7bc6_0_7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3" name="Google Shape;1243;g3a1095b7bc6_0_7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4" name="Google Shape;1244;g3a1095b7bc6_0_7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5" name="Google Shape;1245;g3a1095b7bc6_0_7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246" name="Google Shape;1246;g3a1095b7bc6_0_744"/>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247" name="Google Shape;1247;g3a1095b7bc6_0_744" title="WhatsApp Image 2025-11-05 at 11.15.11.jpeg"/>
          <p:cNvPicPr preferRelativeResize="0"/>
          <p:nvPr/>
        </p:nvPicPr>
        <p:blipFill rotWithShape="1">
          <a:blip r:embed="rId5">
            <a:alphaModFix/>
          </a:blip>
          <a:srcRect b="0" l="0" r="0" t="0"/>
          <a:stretch/>
        </p:blipFill>
        <p:spPr>
          <a:xfrm>
            <a:off x="1804825" y="497050"/>
            <a:ext cx="4546452" cy="42253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1" name="Shape 1251"/>
        <p:cNvGrpSpPr/>
        <p:nvPr/>
      </p:nvGrpSpPr>
      <p:grpSpPr>
        <a:xfrm>
          <a:off x="0" y="0"/>
          <a:ext cx="0" cy="0"/>
          <a:chOff x="0" y="0"/>
          <a:chExt cx="0" cy="0"/>
        </a:xfrm>
      </p:grpSpPr>
      <p:pic>
        <p:nvPicPr>
          <p:cNvPr id="1252" name="Google Shape;1252;g3a1095b7bc6_0_78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253" name="Google Shape;1253;g3a1095b7bc6_0_785"/>
          <p:cNvSpPr txBox="1"/>
          <p:nvPr/>
        </p:nvSpPr>
        <p:spPr>
          <a:xfrm>
            <a:off x="352975" y="225500"/>
            <a:ext cx="5329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Etapa 4 - Producción y presentación de los stickers realizados a partir de las escrituras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254" name="Google Shape;1254;g3a1095b7bc6_0_78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5" name="Google Shape;1255;g3a1095b7bc6_0_785"/>
          <p:cNvGrpSpPr/>
          <p:nvPr/>
        </p:nvGrpSpPr>
        <p:grpSpPr>
          <a:xfrm>
            <a:off x="-302994" y="4317806"/>
            <a:ext cx="2799007" cy="584818"/>
            <a:chOff x="-302994" y="4101831"/>
            <a:chExt cx="2799007" cy="584818"/>
          </a:xfrm>
        </p:grpSpPr>
        <p:grpSp>
          <p:nvGrpSpPr>
            <p:cNvPr id="1256" name="Google Shape;1256;g3a1095b7bc6_0_785"/>
            <p:cNvGrpSpPr/>
            <p:nvPr/>
          </p:nvGrpSpPr>
          <p:grpSpPr>
            <a:xfrm rot="5400000">
              <a:off x="1363570" y="3554206"/>
              <a:ext cx="584818" cy="1680068"/>
              <a:chOff x="2405075" y="2171775"/>
              <a:chExt cx="633400" cy="1900100"/>
            </a:xfrm>
          </p:grpSpPr>
          <p:cxnSp>
            <p:nvCxnSpPr>
              <p:cNvPr id="1257" name="Google Shape;1257;g3a1095b7bc6_0_78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8" name="Google Shape;1258;g3a1095b7bc6_0_78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9" name="Google Shape;1259;g3a1095b7bc6_0_78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60" name="Google Shape;1260;g3a1095b7bc6_0_78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61" name="Google Shape;1261;g3a1095b7bc6_0_78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62" name="Google Shape;1262;g3a1095b7bc6_0_78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3" name="Google Shape;1263;g3a1095b7bc6_0_78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4" name="Google Shape;1264;g3a1095b7bc6_0_78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5" name="Google Shape;1265;g3a1095b7bc6_0_78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6" name="Google Shape;1266;g3a1095b7bc6_0_7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7" name="Google Shape;1267;g3a1095b7bc6_0_7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8" name="Google Shape;1268;g3a1095b7bc6_0_78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9" name="Google Shape;1269;g3a1095b7bc6_0_78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70" name="Google Shape;1270;g3a1095b7bc6_0_78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71" name="Google Shape;1271;g3a1095b7bc6_0_78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72" name="Google Shape;1272;g3a1095b7bc6_0_785"/>
            <p:cNvGrpSpPr/>
            <p:nvPr/>
          </p:nvGrpSpPr>
          <p:grpSpPr>
            <a:xfrm rot="5400000">
              <a:off x="244631" y="3554206"/>
              <a:ext cx="584818" cy="1680068"/>
              <a:chOff x="2405075" y="2171775"/>
              <a:chExt cx="633400" cy="1900100"/>
            </a:xfrm>
          </p:grpSpPr>
          <p:cxnSp>
            <p:nvCxnSpPr>
              <p:cNvPr id="1273" name="Google Shape;1273;g3a1095b7bc6_0_78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4" name="Google Shape;1274;g3a1095b7bc6_0_78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5" name="Google Shape;1275;g3a1095b7bc6_0_78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6" name="Google Shape;1276;g3a1095b7bc6_0_78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7" name="Google Shape;1277;g3a1095b7bc6_0_78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8" name="Google Shape;1278;g3a1095b7bc6_0_78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79" name="Google Shape;1279;g3a1095b7bc6_0_78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0" name="Google Shape;1280;g3a1095b7bc6_0_78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1" name="Google Shape;1281;g3a1095b7bc6_0_78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2" name="Google Shape;1282;g3a1095b7bc6_0_7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3" name="Google Shape;1283;g3a1095b7bc6_0_78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4" name="Google Shape;1284;g3a1095b7bc6_0_78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5" name="Google Shape;1285;g3a1095b7bc6_0_78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6" name="Google Shape;1286;g3a1095b7bc6_0_78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7" name="Google Shape;1287;g3a1095b7bc6_0_78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288" name="Google Shape;1288;g3a1095b7bc6_0_78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289" name="Google Shape;1289;g3a1095b7bc6_0_785" title="PHOTO-2025-11-03-18-25-34.jpg"/>
          <p:cNvPicPr preferRelativeResize="0"/>
          <p:nvPr/>
        </p:nvPicPr>
        <p:blipFill rotWithShape="1">
          <a:blip r:embed="rId5">
            <a:alphaModFix/>
          </a:blip>
          <a:srcRect b="0" l="0" r="0" t="0"/>
          <a:stretch/>
        </p:blipFill>
        <p:spPr>
          <a:xfrm>
            <a:off x="2868005" y="1028475"/>
            <a:ext cx="2735649" cy="3647552"/>
          </a:xfrm>
          <a:prstGeom prst="rect">
            <a:avLst/>
          </a:prstGeom>
          <a:noFill/>
          <a:ln>
            <a:noFill/>
          </a:ln>
        </p:spPr>
      </p:pic>
      <p:pic>
        <p:nvPicPr>
          <p:cNvPr id="1290" name="Google Shape;1290;g3a1095b7bc6_0_785" title="PHOTO-2025-11-03-18-25-35.jpg"/>
          <p:cNvPicPr preferRelativeResize="0"/>
          <p:nvPr/>
        </p:nvPicPr>
        <p:blipFill rotWithShape="1">
          <a:blip r:embed="rId6">
            <a:alphaModFix/>
          </a:blip>
          <a:srcRect b="0" l="0" r="0" t="26204"/>
          <a:stretch/>
        </p:blipFill>
        <p:spPr>
          <a:xfrm>
            <a:off x="138675" y="1692475"/>
            <a:ext cx="2357343" cy="2319552"/>
          </a:xfrm>
          <a:prstGeom prst="rect">
            <a:avLst/>
          </a:prstGeom>
          <a:noFill/>
          <a:ln>
            <a:noFill/>
          </a:ln>
        </p:spPr>
      </p:pic>
      <p:pic>
        <p:nvPicPr>
          <p:cNvPr id="1291" name="Google Shape;1291;g3a1095b7bc6_0_785" title="PHOTO-2025-11-03-18-25-34 2.jpg"/>
          <p:cNvPicPr preferRelativeResize="0"/>
          <p:nvPr/>
        </p:nvPicPr>
        <p:blipFill rotWithShape="1">
          <a:blip r:embed="rId7">
            <a:alphaModFix/>
          </a:blip>
          <a:srcRect b="0" l="0" r="0" t="0"/>
          <a:stretch/>
        </p:blipFill>
        <p:spPr>
          <a:xfrm>
            <a:off x="5975622" y="899588"/>
            <a:ext cx="2928975" cy="390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g3a0e43a0413_0_0"/>
          <p:cNvSpPr txBox="1"/>
          <p:nvPr/>
        </p:nvSpPr>
        <p:spPr>
          <a:xfrm>
            <a:off x="337375" y="105450"/>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800" u="none" cap="none" strike="noStrike">
                <a:solidFill>
                  <a:schemeClr val="dk1"/>
                </a:solidFill>
                <a:latin typeface="Archivo"/>
                <a:ea typeface="Archivo"/>
                <a:cs typeface="Archivo"/>
                <a:sym typeface="Archivo"/>
              </a:rPr>
              <a:t>Mesas de trabajo turno ma</a:t>
            </a:r>
            <a:r>
              <a:rPr b="1" lang="es" sz="1800">
                <a:solidFill>
                  <a:schemeClr val="dk1"/>
                </a:solidFill>
                <a:latin typeface="Archivo"/>
                <a:ea typeface="Archivo"/>
                <a:cs typeface="Archivo"/>
                <a:sym typeface="Archivo"/>
              </a:rPr>
              <a:t>ñana</a:t>
            </a:r>
            <a:endParaRPr b="1" i="0" sz="18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pic>
        <p:nvPicPr>
          <p:cNvPr id="369" name="Google Shape;369;g3a0e43a0413_0_0"/>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70" name="Google Shape;370;g3a0e43a0413_0_0"/>
          <p:cNvGraphicFramePr/>
          <p:nvPr/>
        </p:nvGraphicFramePr>
        <p:xfrm>
          <a:off x="337363" y="747413"/>
          <a:ext cx="3000000" cy="3000000"/>
        </p:xfrm>
        <a:graphic>
          <a:graphicData uri="http://schemas.openxmlformats.org/drawingml/2006/table">
            <a:tbl>
              <a:tblPr>
                <a:noFill/>
                <a:tableStyleId>{88490DE6-B96C-4AC7-ACE1-DD1EF92566F4}</a:tableStyleId>
              </a:tblPr>
              <a:tblGrid>
                <a:gridCol w="3811250"/>
                <a:gridCol w="3772225"/>
              </a:tblGrid>
              <a:tr h="100000">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latin typeface="Archivo"/>
                          <a:ea typeface="Archivo"/>
                          <a:cs typeface="Archivo"/>
                          <a:sym typeface="Archivo"/>
                        </a:rPr>
                        <a:t>Mesa 1</a:t>
                      </a:r>
                      <a:endParaRPr b="1" sz="1400" u="none" cap="none" strike="noStrike">
                        <a:latin typeface="Archivo"/>
                        <a:ea typeface="Archivo"/>
                        <a:cs typeface="Archivo"/>
                        <a:sym typeface="Archivo"/>
                      </a:endParaRPr>
                    </a:p>
                  </a:txBody>
                  <a:tcPr marT="91425" marB="91425" marR="91425" marL="91425">
                    <a:lnB cap="flat" cmpd="sng" w="9525">
                      <a:solidFill>
                        <a:srgbClr val="9E9E9E"/>
                      </a:solidFill>
                      <a:prstDash val="solid"/>
                      <a:round/>
                      <a:headEnd len="sm" w="sm" type="none"/>
                      <a:tailEnd len="sm" w="sm" type="none"/>
                    </a:lnB>
                    <a:solidFill>
                      <a:srgbClr val="B7DB2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latin typeface="Archivo"/>
                          <a:ea typeface="Archivo"/>
                          <a:cs typeface="Archivo"/>
                          <a:sym typeface="Archivo"/>
                        </a:rPr>
                        <a:t>Mesa 2</a:t>
                      </a:r>
                      <a:endParaRPr b="1" sz="1400" u="none" cap="none" strike="noStrike">
                        <a:latin typeface="Archivo"/>
                        <a:ea typeface="Archivo"/>
                        <a:cs typeface="Archivo"/>
                        <a:sym typeface="Archivo"/>
                      </a:endParaRPr>
                    </a:p>
                  </a:txBody>
                  <a:tcPr marT="91425" marB="91425" marR="91425" marL="91425">
                    <a:solidFill>
                      <a:srgbClr val="B7DB20"/>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i="1" lang="es" sz="1200" u="none" cap="none" strike="noStrike">
                          <a:solidFill>
                            <a:schemeClr val="dk1"/>
                          </a:solidFill>
                          <a:latin typeface="Archivo ExtraBold"/>
                          <a:ea typeface="Archivo ExtraBold"/>
                          <a:cs typeface="Archivo ExtraBold"/>
                          <a:sym typeface="Archivo ExtraBold"/>
                        </a:rPr>
                        <a:t>“Expandir la experiencia de la lectura”</a:t>
                      </a:r>
                      <a:endParaRPr i="1" sz="1200" u="none" cap="none" strike="noStrike">
                        <a:solidFill>
                          <a:schemeClr val="dk1"/>
                        </a:solidFill>
                        <a:latin typeface="Archivo ExtraBold"/>
                        <a:ea typeface="Archivo ExtraBold"/>
                        <a:cs typeface="Archivo ExtraBold"/>
                        <a:sym typeface="Archivo ExtraBold"/>
                      </a:endParaRPr>
                    </a:p>
                    <a:p>
                      <a:pPr indent="0" lvl="0" marL="0" marR="0" rtl="0" algn="l">
                        <a:lnSpc>
                          <a:spcPct val="115000"/>
                        </a:lnSpc>
                        <a:spcBef>
                          <a:spcPts val="0"/>
                        </a:spcBef>
                        <a:spcAft>
                          <a:spcPts val="0"/>
                        </a:spcAft>
                        <a:buClr>
                          <a:srgbClr val="000000"/>
                        </a:buClr>
                        <a:buSzPts val="1100"/>
                        <a:buFont typeface="Arial"/>
                        <a:buNone/>
                      </a:pPr>
                      <a:r>
                        <a:rPr lang="es" sz="1100" u="none" cap="none" strike="noStrike">
                          <a:solidFill>
                            <a:schemeClr val="dk1"/>
                          </a:solidFill>
                          <a:latin typeface="Archivo"/>
                          <a:ea typeface="Archivo"/>
                          <a:cs typeface="Archivo"/>
                          <a:sym typeface="Archivo"/>
                        </a:rPr>
                        <a:t>Vanesa Masciotra y María Belén Rodriguez Bazzi</a:t>
                      </a:r>
                      <a:endParaRPr sz="11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1"/>
                          </a:solidFill>
                          <a:latin typeface="Archivo"/>
                          <a:ea typeface="Archivo"/>
                          <a:cs typeface="Archivo"/>
                          <a:sym typeface="Archivo"/>
                        </a:rPr>
                        <a:t>Colegio San Francisco Coll</a:t>
                      </a:r>
                      <a:endParaRPr sz="1200" u="none" cap="none" strike="noStrike">
                        <a:solidFill>
                          <a:schemeClr val="dk1"/>
                        </a:solidFill>
                        <a:latin typeface="Archivo ExtraBold"/>
                        <a:ea typeface="Archivo ExtraBold"/>
                        <a:cs typeface="Archivo ExtraBold"/>
                        <a:sym typeface="Archivo ExtraBo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b="1" i="1" lang="es" sz="1200" u="none" cap="none" strike="noStrike">
                          <a:solidFill>
                            <a:schemeClr val="dk1"/>
                          </a:solidFill>
                          <a:latin typeface="Archivo"/>
                          <a:ea typeface="Archivo"/>
                          <a:cs typeface="Archivo"/>
                          <a:sym typeface="Archivo"/>
                        </a:rPr>
                        <a:t>“Leer, luego escribir. Algunas reflexiones sobre la práctica”</a:t>
                      </a:r>
                      <a:endParaRPr b="1" i="1" sz="12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1"/>
                          </a:solidFill>
                          <a:latin typeface="Archivo"/>
                          <a:ea typeface="Archivo"/>
                          <a:cs typeface="Archivo"/>
                          <a:sym typeface="Archivo"/>
                        </a:rPr>
                        <a:t>Dana Ortielli</a:t>
                      </a:r>
                      <a:endParaRPr sz="11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100"/>
                        <a:buFont typeface="Arial"/>
                        <a:buNone/>
                      </a:pPr>
                      <a:r>
                        <a:rPr lang="es" sz="1100" u="none" cap="none" strike="noStrike">
                          <a:solidFill>
                            <a:schemeClr val="dk1"/>
                          </a:solidFill>
                          <a:latin typeface="Archivo"/>
                          <a:ea typeface="Archivo"/>
                          <a:cs typeface="Archivo"/>
                          <a:sym typeface="Archivo"/>
                        </a:rPr>
                        <a:t>Esc. Nº  16  DE 7 “Gabriela Mistral” </a:t>
                      </a:r>
                      <a:endParaRPr b="1" sz="12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marR="0" rtl="0" algn="l">
                        <a:lnSpc>
                          <a:spcPct val="115000"/>
                        </a:lnSpc>
                        <a:spcBef>
                          <a:spcPts val="0"/>
                        </a:spcBef>
                        <a:spcAft>
                          <a:spcPts val="0"/>
                        </a:spcAft>
                        <a:buClr>
                          <a:srgbClr val="000000"/>
                        </a:buClr>
                        <a:buSzPts val="1200"/>
                        <a:buFont typeface="Arial"/>
                        <a:buNone/>
                      </a:pPr>
                      <a:r>
                        <a:rPr b="1" i="1" lang="es" sz="1200" u="none" cap="none" strike="noStrike">
                          <a:solidFill>
                            <a:schemeClr val="dk1"/>
                          </a:solidFill>
                          <a:latin typeface="Archivo"/>
                          <a:ea typeface="Archivo"/>
                          <a:cs typeface="Archivo"/>
                          <a:sym typeface="Archivo"/>
                        </a:rPr>
                        <a:t>“</a:t>
                      </a:r>
                      <a:r>
                        <a:rPr i="1" lang="es" sz="1200" u="none" cap="none" strike="noStrike">
                          <a:solidFill>
                            <a:schemeClr val="dk1"/>
                          </a:solidFill>
                          <a:latin typeface="Archivo ExtraBold"/>
                          <a:ea typeface="Archivo ExtraBold"/>
                          <a:cs typeface="Archivo ExtraBold"/>
                          <a:sym typeface="Archivo ExtraBold"/>
                        </a:rPr>
                        <a:t>Un paseo por Bolivia</a:t>
                      </a:r>
                      <a:r>
                        <a:rPr b="1" i="1" lang="es" sz="1200" u="none" cap="none" strike="noStrike">
                          <a:solidFill>
                            <a:schemeClr val="dk1"/>
                          </a:solidFill>
                          <a:latin typeface="Archivo"/>
                          <a:ea typeface="Archivo"/>
                          <a:cs typeface="Archivo"/>
                          <a:sym typeface="Archivo"/>
                        </a:rPr>
                        <a:t>”</a:t>
                      </a:r>
                      <a:r>
                        <a:rPr b="1" lang="es" sz="1200" u="none" cap="none" strike="noStrike">
                          <a:solidFill>
                            <a:schemeClr val="dk1"/>
                          </a:solidFill>
                          <a:latin typeface="Archivo"/>
                          <a:ea typeface="Archivo"/>
                          <a:cs typeface="Archivo"/>
                          <a:sym typeface="Archivo"/>
                        </a:rPr>
                        <a:t> </a:t>
                      </a:r>
                      <a:endParaRPr b="1" sz="12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100"/>
                        <a:buFont typeface="Arial"/>
                        <a:buNone/>
                      </a:pPr>
                      <a:r>
                        <a:rPr lang="es" sz="1100" u="none" cap="none" strike="noStrike">
                          <a:solidFill>
                            <a:schemeClr val="dk1"/>
                          </a:solidFill>
                          <a:latin typeface="Archivo"/>
                          <a:ea typeface="Archivo"/>
                          <a:cs typeface="Archivo"/>
                          <a:sym typeface="Archivo"/>
                        </a:rPr>
                        <a:t>Daniela Andrade</a:t>
                      </a:r>
                      <a:endParaRPr sz="11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4000"/>
                        <a:buFont typeface="Arial"/>
                        <a:buNone/>
                      </a:pPr>
                      <a:r>
                        <a:rPr lang="es" sz="1100" u="none" cap="none" strike="noStrike">
                          <a:solidFill>
                            <a:schemeClr val="dk1"/>
                          </a:solidFill>
                          <a:latin typeface="Archivo"/>
                          <a:ea typeface="Archivo"/>
                          <a:cs typeface="Archivo"/>
                          <a:sym typeface="Archivo"/>
                        </a:rPr>
                        <a:t>Instituto Nuestra Señora del Carmen</a:t>
                      </a:r>
                      <a:endParaRPr sz="11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i="1" lang="es" sz="1200" u="none" cap="none" strike="noStrike">
                          <a:solidFill>
                            <a:schemeClr val="dk1"/>
                          </a:solidFill>
                          <a:latin typeface="Archivo ExtraBold"/>
                          <a:ea typeface="Archivo ExtraBold"/>
                          <a:cs typeface="Archivo ExtraBold"/>
                          <a:sym typeface="Archivo ExtraBold"/>
                        </a:rPr>
                        <a:t>“Diversificar para poder seguir enseñando”</a:t>
                      </a:r>
                      <a:endParaRPr i="1" sz="1200" u="none" cap="none" strike="noStrike">
                        <a:solidFill>
                          <a:schemeClr val="dk1"/>
                        </a:solidFill>
                        <a:latin typeface="Archivo ExtraBold"/>
                        <a:ea typeface="Archivo ExtraBold"/>
                        <a:cs typeface="Archivo ExtraBold"/>
                        <a:sym typeface="Archivo ExtraBold"/>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1"/>
                          </a:solidFill>
                          <a:latin typeface="Archivo"/>
                          <a:ea typeface="Archivo"/>
                          <a:cs typeface="Archivo"/>
                          <a:sym typeface="Archivo"/>
                        </a:rPr>
                        <a:t>Carolina Martínez Gross</a:t>
                      </a:r>
                      <a:endParaRPr sz="11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1"/>
                          </a:solidFill>
                          <a:latin typeface="Archivo"/>
                          <a:ea typeface="Archivo"/>
                          <a:cs typeface="Archivo"/>
                          <a:sym typeface="Archivo"/>
                        </a:rPr>
                        <a:t>Instituto Nuestra Señora del Carmen</a:t>
                      </a:r>
                      <a:endParaRPr sz="1400" u="none" cap="none" strike="noStrike"/>
                    </a:p>
                  </a:txBody>
                  <a:tcPr marT="91425" marB="91425" marR="91425" marL="91425">
                    <a:lnL cap="flat" cmpd="sng" w="9525">
                      <a:solidFill>
                        <a:srgbClr val="9E9E9E"/>
                      </a:solidFill>
                      <a:prstDash val="solid"/>
                      <a:round/>
                      <a:headEnd len="sm" w="sm" type="none"/>
                      <a:tailEnd len="sm" w="sm" type="none"/>
                    </a:lnL>
                  </a:tcPr>
                </a:tc>
              </a:tr>
              <a:tr h="1005775">
                <a:tc>
                  <a:txBody>
                    <a:bodyPr/>
                    <a:lstStyle/>
                    <a:p>
                      <a:pPr indent="0" lvl="0" marL="0" marR="0" rtl="0" algn="l">
                        <a:lnSpc>
                          <a:spcPct val="100000"/>
                        </a:lnSpc>
                        <a:spcBef>
                          <a:spcPts val="0"/>
                        </a:spcBef>
                        <a:spcAft>
                          <a:spcPts val="0"/>
                        </a:spcAft>
                        <a:buClr>
                          <a:schemeClr val="dk1"/>
                        </a:buClr>
                        <a:buSzPts val="1100"/>
                        <a:buFont typeface="Arial"/>
                        <a:buNone/>
                      </a:pPr>
                      <a:r>
                        <a:rPr b="1" i="1" lang="es" sz="1200" u="none" cap="none" strike="noStrike">
                          <a:solidFill>
                            <a:schemeClr val="dk1"/>
                          </a:solidFill>
                          <a:latin typeface="Archivo"/>
                          <a:ea typeface="Archivo"/>
                          <a:cs typeface="Archivo"/>
                          <a:sym typeface="Archivo"/>
                        </a:rPr>
                        <a:t>“De un eje a otro”</a:t>
                      </a:r>
                      <a:endParaRPr b="1" i="1" sz="1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100"/>
                        <a:buFont typeface="Arial"/>
                        <a:buNone/>
                      </a:pPr>
                      <a:r>
                        <a:rPr lang="es" sz="1200" u="none" cap="none" strike="noStrike">
                          <a:solidFill>
                            <a:schemeClr val="dk1"/>
                          </a:solidFill>
                          <a:latin typeface="Archivo"/>
                          <a:ea typeface="Archivo"/>
                          <a:cs typeface="Archivo"/>
                          <a:sym typeface="Archivo"/>
                        </a:rPr>
                        <a:t>Zorana Bogdanovic </a:t>
                      </a:r>
                      <a:endParaRPr sz="1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4000"/>
                        <a:buFont typeface="Arial"/>
                        <a:buNone/>
                      </a:pPr>
                      <a:r>
                        <a:rPr lang="es" sz="1200" u="none" cap="none" strike="noStrike">
                          <a:solidFill>
                            <a:schemeClr val="dk1"/>
                          </a:solidFill>
                          <a:latin typeface="Archivo"/>
                          <a:ea typeface="Archivo"/>
                          <a:cs typeface="Archivo"/>
                          <a:sym typeface="Archivo"/>
                        </a:rPr>
                        <a:t>Escuela 3 D.E. 10</a:t>
                      </a:r>
                      <a:endParaRPr b="1" i="1" sz="12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b="1" i="1" lang="es" sz="1200" u="none" cap="none" strike="noStrike">
                          <a:solidFill>
                            <a:schemeClr val="dk1"/>
                          </a:solidFill>
                          <a:latin typeface="Archivo"/>
                          <a:ea typeface="Archivo"/>
                          <a:cs typeface="Archivo"/>
                          <a:sym typeface="Archivo"/>
                        </a:rPr>
                        <a:t>“El ausentismo es un gran problema…</a:t>
                      </a:r>
                      <a:endParaRPr b="1" i="1" sz="1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200"/>
                        <a:buFont typeface="Arial"/>
                        <a:buNone/>
                      </a:pPr>
                      <a:r>
                        <a:rPr b="1" i="1" lang="es" sz="1200" u="none" cap="none" strike="noStrike">
                          <a:solidFill>
                            <a:schemeClr val="dk1"/>
                          </a:solidFill>
                          <a:latin typeface="Archivo"/>
                          <a:ea typeface="Archivo"/>
                          <a:cs typeface="Archivo"/>
                          <a:sym typeface="Archivo"/>
                        </a:rPr>
                        <a:t>Y ahora, ¿cómo </a:t>
                      </a:r>
                      <a:r>
                        <a:rPr b="1" i="1" lang="es" sz="12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0"/>
                            </a:ext>
                          </a:extLst>
                        </a:rPr>
                        <a:t>avanzamos</a:t>
                      </a:r>
                      <a:r>
                        <a:rPr b="1" i="1" lang="es" sz="1200" u="none" cap="none" strike="noStrike">
                          <a:solidFill>
                            <a:schemeClr val="dk1"/>
                          </a:solidFill>
                          <a:latin typeface="Archivo"/>
                          <a:ea typeface="Archivo"/>
                          <a:cs typeface="Archivo"/>
                          <a:sym typeface="Archivo"/>
                        </a:rPr>
                        <a:t>?”</a:t>
                      </a:r>
                      <a:endParaRPr b="1" i="1" sz="1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Archivo"/>
                          <a:ea typeface="Archivo"/>
                          <a:cs typeface="Archivo"/>
                          <a:sym typeface="Archivo"/>
                        </a:rPr>
                        <a:t>Natalia Salese</a:t>
                      </a:r>
                      <a:endParaRPr sz="11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Archivo"/>
                          <a:ea typeface="Archivo"/>
                          <a:cs typeface="Archivo"/>
                          <a:sym typeface="Archivo"/>
                        </a:rPr>
                        <a:t>Esc 11 DE 12</a:t>
                      </a:r>
                      <a:endParaRPr sz="1100" u="none" cap="none" strike="noStrike">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tcPr>
                </a:tc>
              </a:tr>
              <a:tr h="673200">
                <a:tc>
                  <a:txBody>
                    <a:bodyPr/>
                    <a:lstStyle/>
                    <a:p>
                      <a:pPr indent="0" lvl="0" marL="0" marR="0" rtl="0" algn="just">
                        <a:lnSpc>
                          <a:spcPct val="115000"/>
                        </a:lnSpc>
                        <a:spcBef>
                          <a:spcPts val="0"/>
                        </a:spcBef>
                        <a:spcAft>
                          <a:spcPts val="0"/>
                        </a:spcAft>
                        <a:buClr>
                          <a:schemeClr val="dk1"/>
                        </a:buClr>
                        <a:buSzPts val="1100"/>
                        <a:buFont typeface="Arial"/>
                        <a:buNone/>
                      </a:pPr>
                      <a:r>
                        <a:rPr b="1" i="1" lang="es" sz="1200" u="none" cap="none" strike="noStrike">
                          <a:solidFill>
                            <a:schemeClr val="dk1"/>
                          </a:solidFill>
                          <a:latin typeface="Archivo"/>
                          <a:ea typeface="Archivo"/>
                          <a:cs typeface="Archivo"/>
                          <a:sym typeface="Archivo"/>
                        </a:rPr>
                        <a:t>“El lugar del conocimiento de la lengua en la escritura de reseñas literarias”- </a:t>
                      </a:r>
                      <a:endParaRPr b="1" i="1" sz="12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lang="es" sz="1200" u="none" cap="none" strike="noStrike">
                          <a:solidFill>
                            <a:schemeClr val="dk1"/>
                          </a:solidFill>
                          <a:latin typeface="Archivo"/>
                          <a:ea typeface="Archivo"/>
                          <a:cs typeface="Archivo"/>
                          <a:sym typeface="Archivo"/>
                        </a:rPr>
                        <a:t>Cinthia Rey  </a:t>
                      </a:r>
                      <a:endParaRPr sz="12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lang="es" sz="1200" u="none" cap="none" strike="noStrike">
                          <a:solidFill>
                            <a:schemeClr val="dk1"/>
                          </a:solidFill>
                          <a:latin typeface="Archivo"/>
                          <a:ea typeface="Archivo"/>
                          <a:cs typeface="Archivo"/>
                          <a:sym typeface="Archivo"/>
                        </a:rPr>
                        <a:t>Escuela 3 D.E. 10</a:t>
                      </a:r>
                      <a:endParaRPr sz="12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b="1" i="1" lang="es" sz="1200" u="none" cap="none" strike="noStrike">
                          <a:latin typeface="Archivo"/>
                          <a:ea typeface="Archivo"/>
                          <a:cs typeface="Archivo"/>
                          <a:sym typeface="Archivo"/>
                        </a:rPr>
                        <a:t>“De la Leyenda a la narración”</a:t>
                      </a:r>
                      <a:endParaRPr b="1" i="1" sz="1200" u="none" cap="none" strike="noStrike">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latin typeface="Archivo"/>
                          <a:ea typeface="Archivo"/>
                          <a:cs typeface="Archivo"/>
                          <a:sym typeface="Archivo"/>
                        </a:rPr>
                        <a:t>Laura Cozzo</a:t>
                      </a:r>
                      <a:endParaRPr sz="1100" u="none" cap="none" strike="noStrike">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lang="es" sz="1100" u="none" cap="none" strike="noStrike">
                          <a:latin typeface="Archivo"/>
                          <a:ea typeface="Archivo"/>
                          <a:cs typeface="Archivo"/>
                          <a:sym typeface="Archivo"/>
                        </a:rPr>
                        <a:t>Escuela Juan Pedro Esnaola</a:t>
                      </a:r>
                      <a:endParaRPr sz="1200" u="none" cap="none" strike="noStrike">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5" name="Shape 1295"/>
        <p:cNvGrpSpPr/>
        <p:nvPr/>
      </p:nvGrpSpPr>
      <p:grpSpPr>
        <a:xfrm>
          <a:off x="0" y="0"/>
          <a:ext cx="0" cy="0"/>
          <a:chOff x="0" y="0"/>
          <a:chExt cx="0" cy="0"/>
        </a:xfrm>
      </p:grpSpPr>
      <p:pic>
        <p:nvPicPr>
          <p:cNvPr id="1296" name="Google Shape;1296;g3a1095b7bc6_0_828"/>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297" name="Google Shape;1297;g3a1095b7bc6_0_828"/>
          <p:cNvSpPr txBox="1"/>
          <p:nvPr/>
        </p:nvSpPr>
        <p:spPr>
          <a:xfrm>
            <a:off x="1685325" y="1693832"/>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sp>
        <p:nvSpPr>
          <p:cNvPr id="1298" name="Google Shape;1298;g3a1095b7bc6_0_828"/>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300" u="none" cap="none" strike="noStrike">
                <a:solidFill>
                  <a:srgbClr val="000000"/>
                </a:solidFill>
                <a:highlight>
                  <a:srgbClr val="B7DB20"/>
                </a:highlight>
                <a:latin typeface="Nunito ExtraBold"/>
                <a:ea typeface="Nunito ExtraBold"/>
                <a:cs typeface="Nunito ExtraBold"/>
                <a:sym typeface="Nunito ExtraBold"/>
              </a:rPr>
              <a:t>Momento de </a:t>
            </a:r>
            <a:r>
              <a:rPr b="0" i="0" lang="es" sz="2300" u="none" cap="none" strike="noStrike">
                <a:solidFill>
                  <a:srgbClr val="000000"/>
                </a:solidFill>
                <a:highlight>
                  <a:srgbClr val="B7DB20"/>
                </a:highlight>
                <a:latin typeface="Nunito ExtraBold"/>
                <a:ea typeface="Nunito ExtraBold"/>
                <a:cs typeface="Nunito ExtraBold"/>
                <a:sym typeface="Nunito ExtraBold"/>
                <a:extLst>
                  <a:ext uri="http://customooxmlschemas.google.com/">
                    <go:slidesCustomData xmlns:go="http://customooxmlschemas.google.com/" textRoundtripDataId="23"/>
                  </a:ext>
                </a:extLst>
              </a:rPr>
              <a:t>intercambio</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299" name="Google Shape;1299;g3a1095b7bc6_0_82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00" name="Google Shape;1300;g3a1095b7bc6_0_828"/>
          <p:cNvGrpSpPr/>
          <p:nvPr/>
        </p:nvGrpSpPr>
        <p:grpSpPr>
          <a:xfrm>
            <a:off x="-302994" y="4317806"/>
            <a:ext cx="2799007" cy="584818"/>
            <a:chOff x="-302994" y="4101831"/>
            <a:chExt cx="2799007" cy="584818"/>
          </a:xfrm>
        </p:grpSpPr>
        <p:grpSp>
          <p:nvGrpSpPr>
            <p:cNvPr id="1301" name="Google Shape;1301;g3a1095b7bc6_0_828"/>
            <p:cNvGrpSpPr/>
            <p:nvPr/>
          </p:nvGrpSpPr>
          <p:grpSpPr>
            <a:xfrm rot="5400000">
              <a:off x="1363570" y="3554206"/>
              <a:ext cx="584818" cy="1680068"/>
              <a:chOff x="2405075" y="2171775"/>
              <a:chExt cx="633400" cy="1900100"/>
            </a:xfrm>
          </p:grpSpPr>
          <p:cxnSp>
            <p:nvCxnSpPr>
              <p:cNvPr id="1302" name="Google Shape;1302;g3a1095b7bc6_0_82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3" name="Google Shape;1303;g3a1095b7bc6_0_82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4" name="Google Shape;1304;g3a1095b7bc6_0_82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5" name="Google Shape;1305;g3a1095b7bc6_0_82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6" name="Google Shape;1306;g3a1095b7bc6_0_82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7" name="Google Shape;1307;g3a1095b7bc6_0_82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08" name="Google Shape;1308;g3a1095b7bc6_0_82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09" name="Google Shape;1309;g3a1095b7bc6_0_82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10" name="Google Shape;1310;g3a1095b7bc6_0_82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1" name="Google Shape;1311;g3a1095b7bc6_0_82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2" name="Google Shape;1312;g3a1095b7bc6_0_82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3" name="Google Shape;1313;g3a1095b7bc6_0_82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14" name="Google Shape;1314;g3a1095b7bc6_0_82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15" name="Google Shape;1315;g3a1095b7bc6_0_82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6" name="Google Shape;1316;g3a1095b7bc6_0_82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17" name="Google Shape;1317;g3a1095b7bc6_0_828"/>
            <p:cNvGrpSpPr/>
            <p:nvPr/>
          </p:nvGrpSpPr>
          <p:grpSpPr>
            <a:xfrm rot="5400000">
              <a:off x="244631" y="3554206"/>
              <a:ext cx="584818" cy="1680068"/>
              <a:chOff x="2405075" y="2171775"/>
              <a:chExt cx="633400" cy="1900100"/>
            </a:xfrm>
          </p:grpSpPr>
          <p:cxnSp>
            <p:nvCxnSpPr>
              <p:cNvPr id="1318" name="Google Shape;1318;g3a1095b7bc6_0_82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19" name="Google Shape;1319;g3a1095b7bc6_0_82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20" name="Google Shape;1320;g3a1095b7bc6_0_82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21" name="Google Shape;1321;g3a1095b7bc6_0_82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22" name="Google Shape;1322;g3a1095b7bc6_0_82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23" name="Google Shape;1323;g3a1095b7bc6_0_82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4" name="Google Shape;1324;g3a1095b7bc6_0_82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5" name="Google Shape;1325;g3a1095b7bc6_0_82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6" name="Google Shape;1326;g3a1095b7bc6_0_82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7" name="Google Shape;1327;g3a1095b7bc6_0_82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8" name="Google Shape;1328;g3a1095b7bc6_0_82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9" name="Google Shape;1329;g3a1095b7bc6_0_82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30" name="Google Shape;1330;g3a1095b7bc6_0_82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31" name="Google Shape;1331;g3a1095b7bc6_0_82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32" name="Google Shape;1332;g3a1095b7bc6_0_82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333" name="Google Shape;1333;g3a1095b7bc6_0_82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Flat element of boy and girl with big idea. Man and boy being discussion with a big lamp. Flat element of people studying with laptop. Flat element people isolated on white background. (proporcionado por Getty Images)" id="1334" name="Google Shape;1334;g3a1095b7bc6_0_828"/>
          <p:cNvPicPr preferRelativeResize="0"/>
          <p:nvPr/>
        </p:nvPicPr>
        <p:blipFill rotWithShape="1">
          <a:blip r:embed="rId5">
            <a:alphaModFix/>
          </a:blip>
          <a:srcRect b="0" l="0" r="0" t="0"/>
          <a:stretch/>
        </p:blipFill>
        <p:spPr>
          <a:xfrm>
            <a:off x="5039325" y="211163"/>
            <a:ext cx="1261824" cy="1261824"/>
          </a:xfrm>
          <a:prstGeom prst="rect">
            <a:avLst/>
          </a:prstGeom>
          <a:noFill/>
          <a:ln>
            <a:noFill/>
          </a:ln>
        </p:spPr>
      </p:pic>
      <p:sp>
        <p:nvSpPr>
          <p:cNvPr id="1335" name="Google Shape;1335;g3a1095b7bc6_0_828"/>
          <p:cNvSpPr txBox="1"/>
          <p:nvPr/>
        </p:nvSpPr>
        <p:spPr>
          <a:xfrm>
            <a:off x="1793173" y="1628650"/>
            <a:ext cx="6135600" cy="2406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800"/>
              <a:buFont typeface="Arial"/>
              <a:buNone/>
            </a:pPr>
            <a:r>
              <a:rPr b="0" i="0" lang="es" sz="1800" u="none" cap="none" strike="noStrike">
                <a:solidFill>
                  <a:srgbClr val="000000"/>
                </a:solidFill>
                <a:latin typeface="Archivo Light"/>
                <a:ea typeface="Archivo Light"/>
                <a:cs typeface="Archivo Light"/>
                <a:sym typeface="Archivo Light"/>
              </a:rPr>
              <a:t>El trabajo del año anterior fortaleció la lectura inferencial y la correferencia ¿Cómo esas estrategias lectoras pueden volverse criterios para revisar un texto propio?</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100"/>
              <a:buFont typeface="Arial"/>
              <a:buNone/>
            </a:pPr>
            <a:r>
              <a:rPr b="1" i="0" lang="es" sz="1800" u="none" cap="none" strike="noStrike">
                <a:solidFill>
                  <a:srgbClr val="000000"/>
                </a:solidFill>
                <a:latin typeface="Archivo"/>
                <a:ea typeface="Archivo"/>
                <a:cs typeface="Archivo"/>
                <a:sym typeface="Archivo"/>
              </a:rPr>
              <a:t>Propongan una consigna de revisión de las anécdotas que aproveche lo que los estudiantes ya saben hacer al leer.</a:t>
            </a:r>
            <a:endParaRPr b="1" i="0" sz="1800" u="none" cap="none" strike="noStrike">
              <a:solidFill>
                <a:srgbClr val="000000"/>
              </a:solidFill>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800"/>
              <a:buFont typeface="Arial"/>
              <a:buNone/>
            </a:pPr>
            <a:r>
              <a:t/>
            </a:r>
            <a:endParaRPr b="0" i="0" sz="1800" u="none" cap="none" strike="noStrike">
              <a:solidFill>
                <a:srgbClr val="000000"/>
              </a:solidFill>
              <a:latin typeface="Archivo Light"/>
              <a:ea typeface="Archivo Light"/>
              <a:cs typeface="Archivo Light"/>
              <a:sym typeface="Archivo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339" name="Shape 1339"/>
        <p:cNvGrpSpPr/>
        <p:nvPr/>
      </p:nvGrpSpPr>
      <p:grpSpPr>
        <a:xfrm>
          <a:off x="0" y="0"/>
          <a:ext cx="0" cy="0"/>
          <a:chOff x="0" y="0"/>
          <a:chExt cx="0" cy="0"/>
        </a:xfrm>
      </p:grpSpPr>
      <p:pic>
        <p:nvPicPr>
          <p:cNvPr id="1340" name="Google Shape;1340;g3a1095b7bc6_0_87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341" name="Google Shape;1341;g3a1095b7bc6_0_871"/>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342" name="Google Shape;1342;g3a1095b7bc6_0_871"/>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1343" name="Google Shape;1343;g3a1095b7bc6_0_871"/>
          <p:cNvGrpSpPr/>
          <p:nvPr/>
        </p:nvGrpSpPr>
        <p:grpSpPr>
          <a:xfrm>
            <a:off x="5593900" y="630951"/>
            <a:ext cx="3189350" cy="1336365"/>
            <a:chOff x="5974608" y="421179"/>
            <a:chExt cx="3189350" cy="1336365"/>
          </a:xfrm>
        </p:grpSpPr>
        <p:grpSp>
          <p:nvGrpSpPr>
            <p:cNvPr id="1344" name="Google Shape;1344;g3a1095b7bc6_0_871"/>
            <p:cNvGrpSpPr/>
            <p:nvPr/>
          </p:nvGrpSpPr>
          <p:grpSpPr>
            <a:xfrm rot="5400000">
              <a:off x="7873551" y="-202765"/>
              <a:ext cx="666463" cy="1914351"/>
              <a:chOff x="2405075" y="2171775"/>
              <a:chExt cx="633400" cy="1900100"/>
            </a:xfrm>
          </p:grpSpPr>
          <p:cxnSp>
            <p:nvCxnSpPr>
              <p:cNvPr id="1345" name="Google Shape;1345;g3a1095b7bc6_0_87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46" name="Google Shape;1346;g3a1095b7bc6_0_87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47" name="Google Shape;1347;g3a1095b7bc6_0_87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48" name="Google Shape;1348;g3a1095b7bc6_0_87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49" name="Google Shape;1349;g3a1095b7bc6_0_87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50" name="Google Shape;1350;g3a1095b7bc6_0_87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351" name="Google Shape;1351;g3a1095b7bc6_0_87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352" name="Google Shape;1352;g3a1095b7bc6_0_87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53" name="Google Shape;1353;g3a1095b7bc6_0_87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354" name="Google Shape;1354;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55" name="Google Shape;1355;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56" name="Google Shape;1356;g3a1095b7bc6_0_87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57" name="Google Shape;1357;g3a1095b7bc6_0_87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358" name="Google Shape;1358;g3a1095b7bc6_0_87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359" name="Google Shape;1359;g3a1095b7bc6_0_87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360" name="Google Shape;1360;g3a1095b7bc6_0_871"/>
            <p:cNvGrpSpPr/>
            <p:nvPr/>
          </p:nvGrpSpPr>
          <p:grpSpPr>
            <a:xfrm rot="5400000">
              <a:off x="7873551" y="467137"/>
              <a:ext cx="666463" cy="1914351"/>
              <a:chOff x="2405075" y="2171775"/>
              <a:chExt cx="633400" cy="1900100"/>
            </a:xfrm>
          </p:grpSpPr>
          <p:cxnSp>
            <p:nvCxnSpPr>
              <p:cNvPr id="1361" name="Google Shape;1361;g3a1095b7bc6_0_87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62" name="Google Shape;1362;g3a1095b7bc6_0_87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63" name="Google Shape;1363;g3a1095b7bc6_0_87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64" name="Google Shape;1364;g3a1095b7bc6_0_87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65" name="Google Shape;1365;g3a1095b7bc6_0_87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66" name="Google Shape;1366;g3a1095b7bc6_0_87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367" name="Google Shape;1367;g3a1095b7bc6_0_87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368" name="Google Shape;1368;g3a1095b7bc6_0_87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69" name="Google Shape;1369;g3a1095b7bc6_0_87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370" name="Google Shape;1370;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71" name="Google Shape;1371;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72" name="Google Shape;1372;g3a1095b7bc6_0_87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73" name="Google Shape;1373;g3a1095b7bc6_0_87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374" name="Google Shape;1374;g3a1095b7bc6_0_87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375" name="Google Shape;1375;g3a1095b7bc6_0_87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376" name="Google Shape;1376;g3a1095b7bc6_0_871"/>
            <p:cNvGrpSpPr/>
            <p:nvPr/>
          </p:nvGrpSpPr>
          <p:grpSpPr>
            <a:xfrm rot="5400000">
              <a:off x="6598552" y="-202765"/>
              <a:ext cx="666463" cy="1914351"/>
              <a:chOff x="2405075" y="2171775"/>
              <a:chExt cx="633400" cy="1900100"/>
            </a:xfrm>
          </p:grpSpPr>
          <p:cxnSp>
            <p:nvCxnSpPr>
              <p:cNvPr id="1377" name="Google Shape;1377;g3a1095b7bc6_0_87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78" name="Google Shape;1378;g3a1095b7bc6_0_87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79" name="Google Shape;1379;g3a1095b7bc6_0_87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80" name="Google Shape;1380;g3a1095b7bc6_0_87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81" name="Google Shape;1381;g3a1095b7bc6_0_87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82" name="Google Shape;1382;g3a1095b7bc6_0_87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383" name="Google Shape;1383;g3a1095b7bc6_0_87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384" name="Google Shape;1384;g3a1095b7bc6_0_87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85" name="Google Shape;1385;g3a1095b7bc6_0_87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386" name="Google Shape;1386;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87" name="Google Shape;1387;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388" name="Google Shape;1388;g3a1095b7bc6_0_87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389" name="Google Shape;1389;g3a1095b7bc6_0_87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390" name="Google Shape;1390;g3a1095b7bc6_0_87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391" name="Google Shape;1391;g3a1095b7bc6_0_87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392" name="Google Shape;1392;g3a1095b7bc6_0_871"/>
            <p:cNvGrpSpPr/>
            <p:nvPr/>
          </p:nvGrpSpPr>
          <p:grpSpPr>
            <a:xfrm rot="5400000">
              <a:off x="6598552" y="467137"/>
              <a:ext cx="666463" cy="1914351"/>
              <a:chOff x="2405075" y="2171775"/>
              <a:chExt cx="633400" cy="1900100"/>
            </a:xfrm>
          </p:grpSpPr>
          <p:cxnSp>
            <p:nvCxnSpPr>
              <p:cNvPr id="1393" name="Google Shape;1393;g3a1095b7bc6_0_87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94" name="Google Shape;1394;g3a1095b7bc6_0_87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95" name="Google Shape;1395;g3a1095b7bc6_0_87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96" name="Google Shape;1396;g3a1095b7bc6_0_87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97" name="Google Shape;1397;g3a1095b7bc6_0_87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398" name="Google Shape;1398;g3a1095b7bc6_0_87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399" name="Google Shape;1399;g3a1095b7bc6_0_87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00" name="Google Shape;1400;g3a1095b7bc6_0_87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01" name="Google Shape;1401;g3a1095b7bc6_0_87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02" name="Google Shape;1402;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03" name="Google Shape;1403;g3a1095b7bc6_0_87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04" name="Google Shape;1404;g3a1095b7bc6_0_87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05" name="Google Shape;1405;g3a1095b7bc6_0_87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06" name="Google Shape;1406;g3a1095b7bc6_0_87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07" name="Google Shape;1407;g3a1095b7bc6_0_87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408" name="Google Shape;1408;g3a1095b7bc6_0_871"/>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g3a1095b7bc6_0_871"/>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3a1095b7bc6_0_871"/>
          <p:cNvSpPr txBox="1"/>
          <p:nvPr/>
        </p:nvSpPr>
        <p:spPr>
          <a:xfrm rot="-152977">
            <a:off x="2362973" y="1757517"/>
            <a:ext cx="4997247" cy="1084376"/>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1411" name="Google Shape;1411;g3a1095b7bc6_0_871"/>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415" name="Shape 1415"/>
        <p:cNvGrpSpPr/>
        <p:nvPr/>
      </p:nvGrpSpPr>
      <p:grpSpPr>
        <a:xfrm>
          <a:off x="0" y="0"/>
          <a:ext cx="0" cy="0"/>
          <a:chOff x="0" y="0"/>
          <a:chExt cx="0" cy="0"/>
        </a:xfrm>
      </p:grpSpPr>
      <p:pic>
        <p:nvPicPr>
          <p:cNvPr id="1416" name="Google Shape;1416;g7fc76c036a0eec05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417" name="Google Shape;1417;g7fc76c036a0eec05_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418" name="Google Shape;1418;g7fc76c036a0eec05_0"/>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1419" name="Google Shape;1419;g7fc76c036a0eec05_0"/>
          <p:cNvGrpSpPr/>
          <p:nvPr/>
        </p:nvGrpSpPr>
        <p:grpSpPr>
          <a:xfrm>
            <a:off x="5593900" y="630949"/>
            <a:ext cx="3189350" cy="1336365"/>
            <a:chOff x="5974608" y="421177"/>
            <a:chExt cx="3189350" cy="1336365"/>
          </a:xfrm>
        </p:grpSpPr>
        <p:grpSp>
          <p:nvGrpSpPr>
            <p:cNvPr id="1420" name="Google Shape;1420;g7fc76c036a0eec05_0"/>
            <p:cNvGrpSpPr/>
            <p:nvPr/>
          </p:nvGrpSpPr>
          <p:grpSpPr>
            <a:xfrm rot="5400000">
              <a:off x="7873551" y="-202767"/>
              <a:ext cx="666463" cy="1914351"/>
              <a:chOff x="2405075" y="2171775"/>
              <a:chExt cx="633400" cy="1900100"/>
            </a:xfrm>
          </p:grpSpPr>
          <p:cxnSp>
            <p:nvCxnSpPr>
              <p:cNvPr id="1421" name="Google Shape;1421;g7fc76c036a0eec05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22" name="Google Shape;1422;g7fc76c036a0eec05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23" name="Google Shape;1423;g7fc76c036a0eec05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24" name="Google Shape;1424;g7fc76c036a0eec05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25" name="Google Shape;1425;g7fc76c036a0eec05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26" name="Google Shape;1426;g7fc76c036a0eec05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27" name="Google Shape;1427;g7fc76c036a0eec05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28" name="Google Shape;1428;g7fc76c036a0eec05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29" name="Google Shape;1429;g7fc76c036a0eec05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30" name="Google Shape;1430;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31" name="Google Shape;1431;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32" name="Google Shape;1432;g7fc76c036a0eec05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33" name="Google Shape;1433;g7fc76c036a0eec05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34" name="Google Shape;1434;g7fc76c036a0eec05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35" name="Google Shape;1435;g7fc76c036a0eec05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36" name="Google Shape;1436;g7fc76c036a0eec05_0"/>
            <p:cNvGrpSpPr/>
            <p:nvPr/>
          </p:nvGrpSpPr>
          <p:grpSpPr>
            <a:xfrm rot="5400000">
              <a:off x="7873551" y="467135"/>
              <a:ext cx="666463" cy="1914351"/>
              <a:chOff x="2405075" y="2171775"/>
              <a:chExt cx="633400" cy="1900100"/>
            </a:xfrm>
          </p:grpSpPr>
          <p:cxnSp>
            <p:nvCxnSpPr>
              <p:cNvPr id="1437" name="Google Shape;1437;g7fc76c036a0eec05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8" name="Google Shape;1438;g7fc76c036a0eec05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9" name="Google Shape;1439;g7fc76c036a0eec05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40" name="Google Shape;1440;g7fc76c036a0eec05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41" name="Google Shape;1441;g7fc76c036a0eec05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42" name="Google Shape;1442;g7fc76c036a0eec05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3" name="Google Shape;1443;g7fc76c036a0eec05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4" name="Google Shape;1444;g7fc76c036a0eec05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5" name="Google Shape;1445;g7fc76c036a0eec05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6" name="Google Shape;1446;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7" name="Google Shape;1447;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8" name="Google Shape;1448;g7fc76c036a0eec05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9" name="Google Shape;1449;g7fc76c036a0eec05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50" name="Google Shape;1450;g7fc76c036a0eec05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51" name="Google Shape;1451;g7fc76c036a0eec05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52" name="Google Shape;1452;g7fc76c036a0eec05_0"/>
            <p:cNvGrpSpPr/>
            <p:nvPr/>
          </p:nvGrpSpPr>
          <p:grpSpPr>
            <a:xfrm rot="5400000">
              <a:off x="6598552" y="-202767"/>
              <a:ext cx="666463" cy="1914351"/>
              <a:chOff x="2405075" y="2171775"/>
              <a:chExt cx="633400" cy="1900100"/>
            </a:xfrm>
          </p:grpSpPr>
          <p:cxnSp>
            <p:nvCxnSpPr>
              <p:cNvPr id="1453" name="Google Shape;1453;g7fc76c036a0eec05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4" name="Google Shape;1454;g7fc76c036a0eec05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5" name="Google Shape;1455;g7fc76c036a0eec05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6" name="Google Shape;1456;g7fc76c036a0eec05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7" name="Google Shape;1457;g7fc76c036a0eec05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8" name="Google Shape;1458;g7fc76c036a0eec05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59" name="Google Shape;1459;g7fc76c036a0eec05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0" name="Google Shape;1460;g7fc76c036a0eec05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1" name="Google Shape;1461;g7fc76c036a0eec05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2" name="Google Shape;1462;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3" name="Google Shape;1463;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4" name="Google Shape;1464;g7fc76c036a0eec05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5" name="Google Shape;1465;g7fc76c036a0eec05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6" name="Google Shape;1466;g7fc76c036a0eec05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7" name="Google Shape;1467;g7fc76c036a0eec05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68" name="Google Shape;1468;g7fc76c036a0eec05_0"/>
            <p:cNvGrpSpPr/>
            <p:nvPr/>
          </p:nvGrpSpPr>
          <p:grpSpPr>
            <a:xfrm rot="5400000">
              <a:off x="6598552" y="467135"/>
              <a:ext cx="666463" cy="1914351"/>
              <a:chOff x="2405075" y="2171775"/>
              <a:chExt cx="633400" cy="1900100"/>
            </a:xfrm>
          </p:grpSpPr>
          <p:cxnSp>
            <p:nvCxnSpPr>
              <p:cNvPr id="1469" name="Google Shape;1469;g7fc76c036a0eec05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0" name="Google Shape;1470;g7fc76c036a0eec05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1" name="Google Shape;1471;g7fc76c036a0eec05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2" name="Google Shape;1472;g7fc76c036a0eec05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3" name="Google Shape;1473;g7fc76c036a0eec05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4" name="Google Shape;1474;g7fc76c036a0eec05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5" name="Google Shape;1475;g7fc76c036a0eec05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76" name="Google Shape;1476;g7fc76c036a0eec05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77" name="Google Shape;1477;g7fc76c036a0eec05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8" name="Google Shape;1478;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9" name="Google Shape;1479;g7fc76c036a0eec05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80" name="Google Shape;1480;g7fc76c036a0eec05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81" name="Google Shape;1481;g7fc76c036a0eec05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82" name="Google Shape;1482;g7fc76c036a0eec05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83" name="Google Shape;1483;g7fc76c036a0eec05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484" name="Google Shape;1484;g7fc76c036a0eec05_0"/>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g7fc76c036a0eec05_0"/>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7fc76c036a0eec05_0"/>
          <p:cNvSpPr txBox="1"/>
          <p:nvPr/>
        </p:nvSpPr>
        <p:spPr>
          <a:xfrm rot="-152940">
            <a:off x="2099348" y="1465751"/>
            <a:ext cx="5538080" cy="2211976"/>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1" i="1" lang="es" sz="2600" u="none" cap="none" strike="noStrike">
                <a:solidFill>
                  <a:schemeClr val="dk1"/>
                </a:solidFill>
                <a:latin typeface="Arial"/>
                <a:ea typeface="Arial"/>
                <a:cs typeface="Arial"/>
                <a:sym typeface="Arial"/>
              </a:rPr>
              <a:t>El lugar del conocimiento de la lengua en la escritura de </a:t>
            </a:r>
            <a:endParaRPr b="1" i="1" sz="2600" u="none" cap="none" strike="noStrike">
              <a:solidFill>
                <a:schemeClr val="dk1"/>
              </a:solidFill>
              <a:latin typeface="Arial"/>
              <a:ea typeface="Arial"/>
              <a:cs typeface="Arial"/>
              <a:sym typeface="Arial"/>
            </a:endParaRPr>
          </a:p>
          <a:p>
            <a:pPr indent="0" lvl="0" marL="0" marR="0" rtl="0" algn="ctr">
              <a:lnSpc>
                <a:spcPct val="115000"/>
              </a:lnSpc>
              <a:spcBef>
                <a:spcPts val="1200"/>
              </a:spcBef>
              <a:spcAft>
                <a:spcPts val="0"/>
              </a:spcAft>
              <a:buClr>
                <a:schemeClr val="dk1"/>
              </a:buClr>
              <a:buSzPts val="1100"/>
              <a:buFont typeface="Arial"/>
              <a:buNone/>
            </a:pPr>
            <a:r>
              <a:rPr b="1" i="1" lang="es" sz="2600" u="none" cap="none" strike="noStrike">
                <a:solidFill>
                  <a:schemeClr val="dk1"/>
                </a:solidFill>
                <a:latin typeface="Arial"/>
                <a:ea typeface="Arial"/>
                <a:cs typeface="Arial"/>
                <a:sym typeface="Arial"/>
              </a:rPr>
              <a:t>reseñas literarias</a:t>
            </a:r>
            <a:endParaRPr b="1" i="1" sz="2600" u="none" cap="none" strike="noStrike">
              <a:solidFill>
                <a:srgbClr val="0000FF"/>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1487" name="Google Shape;1487;g7fc76c036a0eec05_0"/>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1488" name="Google Shape;1488;g7fc76c036a0eec05_0"/>
          <p:cNvSpPr txBox="1"/>
          <p:nvPr/>
        </p:nvSpPr>
        <p:spPr>
          <a:xfrm rot="-129245">
            <a:off x="2540348" y="3419212"/>
            <a:ext cx="4262112" cy="4464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434343"/>
                </a:solidFill>
                <a:latin typeface="Arial"/>
                <a:ea typeface="Arial"/>
                <a:cs typeface="Arial"/>
                <a:sym typeface="Arial"/>
              </a:rPr>
              <a:t>Cinthia Rey - Escuela 3 D.E. 10</a:t>
            </a:r>
            <a:endParaRPr b="0" i="0" sz="2300" u="none" cap="none" strike="noStrike">
              <a:solidFill>
                <a:srgbClr val="000000"/>
              </a:solidFill>
              <a:latin typeface="Archivo"/>
              <a:ea typeface="Archivo"/>
              <a:cs typeface="Archivo"/>
              <a:sym typeface="Archiv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2" name="Shape 1492"/>
        <p:cNvGrpSpPr/>
        <p:nvPr/>
      </p:nvGrpSpPr>
      <p:grpSpPr>
        <a:xfrm>
          <a:off x="0" y="0"/>
          <a:ext cx="0" cy="0"/>
          <a:chOff x="0" y="0"/>
          <a:chExt cx="0" cy="0"/>
        </a:xfrm>
      </p:grpSpPr>
      <p:grpSp>
        <p:nvGrpSpPr>
          <p:cNvPr id="1493" name="Google Shape;1493;g7fc76c036a0eec05_76"/>
          <p:cNvGrpSpPr/>
          <p:nvPr/>
        </p:nvGrpSpPr>
        <p:grpSpPr>
          <a:xfrm>
            <a:off x="-342234" y="3350399"/>
            <a:ext cx="3189350" cy="1336365"/>
            <a:chOff x="5974608" y="421177"/>
            <a:chExt cx="3189350" cy="1336365"/>
          </a:xfrm>
        </p:grpSpPr>
        <p:grpSp>
          <p:nvGrpSpPr>
            <p:cNvPr id="1494" name="Google Shape;1494;g7fc76c036a0eec05_76"/>
            <p:cNvGrpSpPr/>
            <p:nvPr/>
          </p:nvGrpSpPr>
          <p:grpSpPr>
            <a:xfrm rot="5400000">
              <a:off x="7873551" y="-202767"/>
              <a:ext cx="666463" cy="1914351"/>
              <a:chOff x="2405075" y="2171775"/>
              <a:chExt cx="633400" cy="1900100"/>
            </a:xfrm>
          </p:grpSpPr>
          <p:cxnSp>
            <p:nvCxnSpPr>
              <p:cNvPr id="1495" name="Google Shape;1495;g7fc76c036a0eec05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6" name="Google Shape;1496;g7fc76c036a0eec05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7" name="Google Shape;1497;g7fc76c036a0eec05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8" name="Google Shape;1498;g7fc76c036a0eec05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9" name="Google Shape;1499;g7fc76c036a0eec05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00" name="Google Shape;1500;g7fc76c036a0eec05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01" name="Google Shape;1501;g7fc76c036a0eec05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02" name="Google Shape;1502;g7fc76c036a0eec05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03" name="Google Shape;1503;g7fc76c036a0eec05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04" name="Google Shape;1504;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05" name="Google Shape;1505;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06" name="Google Shape;1506;g7fc76c036a0eec05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07" name="Google Shape;1507;g7fc76c036a0eec05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08" name="Google Shape;1508;g7fc76c036a0eec05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09" name="Google Shape;1509;g7fc76c036a0eec05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510" name="Google Shape;1510;g7fc76c036a0eec05_76"/>
            <p:cNvGrpSpPr/>
            <p:nvPr/>
          </p:nvGrpSpPr>
          <p:grpSpPr>
            <a:xfrm rot="5400000">
              <a:off x="7873551" y="467135"/>
              <a:ext cx="666463" cy="1914351"/>
              <a:chOff x="2405075" y="2171775"/>
              <a:chExt cx="633400" cy="1900100"/>
            </a:xfrm>
          </p:grpSpPr>
          <p:cxnSp>
            <p:nvCxnSpPr>
              <p:cNvPr id="1511" name="Google Shape;1511;g7fc76c036a0eec05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2" name="Google Shape;1512;g7fc76c036a0eec05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3" name="Google Shape;1513;g7fc76c036a0eec05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4" name="Google Shape;1514;g7fc76c036a0eec05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5" name="Google Shape;1515;g7fc76c036a0eec05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6" name="Google Shape;1516;g7fc76c036a0eec05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17" name="Google Shape;1517;g7fc76c036a0eec05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18" name="Google Shape;1518;g7fc76c036a0eec05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19" name="Google Shape;1519;g7fc76c036a0eec05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20" name="Google Shape;1520;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21" name="Google Shape;1521;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22" name="Google Shape;1522;g7fc76c036a0eec05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23" name="Google Shape;1523;g7fc76c036a0eec05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24" name="Google Shape;1524;g7fc76c036a0eec05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25" name="Google Shape;1525;g7fc76c036a0eec05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526" name="Google Shape;1526;g7fc76c036a0eec05_76"/>
            <p:cNvGrpSpPr/>
            <p:nvPr/>
          </p:nvGrpSpPr>
          <p:grpSpPr>
            <a:xfrm rot="5400000">
              <a:off x="6598552" y="-202767"/>
              <a:ext cx="666463" cy="1914351"/>
              <a:chOff x="2405075" y="2171775"/>
              <a:chExt cx="633400" cy="1900100"/>
            </a:xfrm>
          </p:grpSpPr>
          <p:cxnSp>
            <p:nvCxnSpPr>
              <p:cNvPr id="1527" name="Google Shape;1527;g7fc76c036a0eec05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28" name="Google Shape;1528;g7fc76c036a0eec05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29" name="Google Shape;1529;g7fc76c036a0eec05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30" name="Google Shape;1530;g7fc76c036a0eec05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31" name="Google Shape;1531;g7fc76c036a0eec05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32" name="Google Shape;1532;g7fc76c036a0eec05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3" name="Google Shape;1533;g7fc76c036a0eec05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34" name="Google Shape;1534;g7fc76c036a0eec05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35" name="Google Shape;1535;g7fc76c036a0eec05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6" name="Google Shape;1536;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7" name="Google Shape;1537;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8" name="Google Shape;1538;g7fc76c036a0eec05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39" name="Google Shape;1539;g7fc76c036a0eec05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40" name="Google Shape;1540;g7fc76c036a0eec05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41" name="Google Shape;1541;g7fc76c036a0eec05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542" name="Google Shape;1542;g7fc76c036a0eec05_76"/>
            <p:cNvGrpSpPr/>
            <p:nvPr/>
          </p:nvGrpSpPr>
          <p:grpSpPr>
            <a:xfrm rot="5400000">
              <a:off x="6598552" y="467135"/>
              <a:ext cx="666463" cy="1914351"/>
              <a:chOff x="2405075" y="2171775"/>
              <a:chExt cx="633400" cy="1900100"/>
            </a:xfrm>
          </p:grpSpPr>
          <p:cxnSp>
            <p:nvCxnSpPr>
              <p:cNvPr id="1543" name="Google Shape;1543;g7fc76c036a0eec05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44" name="Google Shape;1544;g7fc76c036a0eec05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45" name="Google Shape;1545;g7fc76c036a0eec05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46" name="Google Shape;1546;g7fc76c036a0eec05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47" name="Google Shape;1547;g7fc76c036a0eec05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48" name="Google Shape;1548;g7fc76c036a0eec05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49" name="Google Shape;1549;g7fc76c036a0eec05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0" name="Google Shape;1550;g7fc76c036a0eec05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1" name="Google Shape;1551;g7fc76c036a0eec05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52" name="Google Shape;1552;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53" name="Google Shape;1553;g7fc76c036a0eec05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54" name="Google Shape;1554;g7fc76c036a0eec05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5" name="Google Shape;1555;g7fc76c036a0eec05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6" name="Google Shape;1556;g7fc76c036a0eec05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57" name="Google Shape;1557;g7fc76c036a0eec05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558" name="Google Shape;1558;g7fc76c036a0eec05_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7fc76c036a0eec05_76"/>
          <p:cNvSpPr txBox="1"/>
          <p:nvPr/>
        </p:nvSpPr>
        <p:spPr>
          <a:xfrm>
            <a:off x="453825" y="3980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Contexto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560" name="Google Shape;1560;g7fc76c036a0eec05_76"/>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1561" name="Google Shape;1561;g7fc76c036a0eec05_76"/>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1562" name="Google Shape;1562;g7fc76c036a0eec05_76"/>
          <p:cNvSpPr txBox="1"/>
          <p:nvPr/>
        </p:nvSpPr>
        <p:spPr>
          <a:xfrm>
            <a:off x="4700050" y="1298050"/>
            <a:ext cx="3449700" cy="2405400"/>
          </a:xfrm>
          <a:prstGeom prst="rect">
            <a:avLst/>
          </a:prstGeom>
          <a:noFill/>
          <a:ln>
            <a:noFill/>
          </a:ln>
        </p:spPr>
        <p:txBody>
          <a:bodyPr anchorCtr="0" anchor="t" bIns="91425" lIns="91425" spcFirstLastPara="1" rIns="91425" wrap="square" tIns="91425">
            <a:spAutoFit/>
          </a:bodyPr>
          <a:lstStyle/>
          <a:p>
            <a:pPr indent="0" lvl="0" marL="190500" marR="0" rtl="0" algn="ctr">
              <a:lnSpc>
                <a:spcPct val="115000"/>
              </a:lnSpc>
              <a:spcBef>
                <a:spcPts val="0"/>
              </a:spcBef>
              <a:spcAft>
                <a:spcPts val="0"/>
              </a:spcAft>
              <a:buClr>
                <a:schemeClr val="dk1"/>
              </a:buClr>
              <a:buSzPts val="1100"/>
              <a:buFont typeface="Arial"/>
              <a:buNone/>
            </a:pPr>
            <a:r>
              <a:rPr b="1" i="0" lang="es" sz="1550" u="sng" cap="none" strike="noStrike">
                <a:solidFill>
                  <a:srgbClr val="F48D1D"/>
                </a:solidFill>
                <a:highlight>
                  <a:srgbClr val="FFFFFF"/>
                </a:highlight>
                <a:latin typeface="Montserrat SemiBold"/>
                <a:ea typeface="Montserrat SemiBold"/>
                <a:cs typeface="Montserrat SemiBold"/>
                <a:sym typeface="Montserrat SemiBold"/>
                <a:hlinkClick r:id="rId4">
                  <a:extLst>
                    <a:ext uri="{A12FA001-AC4F-418D-AE19-62706E023703}">
                      <ahyp:hlinkClr val="tx"/>
                    </a:ext>
                  </a:extLst>
                </a:hlinkClick>
              </a:rPr>
              <a:t>Escuela Nº 3 D.E. 10 Esteban Echeverría</a:t>
            </a:r>
            <a:endParaRPr b="1" i="0" sz="1550" u="sng" cap="none" strike="noStrike">
              <a:solidFill>
                <a:srgbClr val="F48D1D"/>
              </a:solidFill>
              <a:highlight>
                <a:srgbClr val="FFFFFF"/>
              </a:highlight>
              <a:latin typeface="Montserrat SemiBold"/>
              <a:ea typeface="Montserrat SemiBold"/>
              <a:cs typeface="Montserrat SemiBold"/>
              <a:sym typeface="Montserrat SemiBold"/>
            </a:endParaRPr>
          </a:p>
          <a:p>
            <a:pPr indent="0" lvl="0" marL="0" marR="0" rtl="0" algn="ctr">
              <a:lnSpc>
                <a:spcPct val="115000"/>
              </a:lnSpc>
              <a:spcBef>
                <a:spcPts val="600"/>
              </a:spcBef>
              <a:spcAft>
                <a:spcPts val="0"/>
              </a:spcAft>
              <a:buClr>
                <a:schemeClr val="dk1"/>
              </a:buClr>
              <a:buSzPts val="1100"/>
              <a:buFont typeface="Arial"/>
              <a:buNone/>
            </a:pPr>
            <a:r>
              <a:rPr b="1" i="0" lang="es" sz="1550" u="none" cap="none" strike="noStrike">
                <a:solidFill>
                  <a:schemeClr val="dk1"/>
                </a:solidFill>
                <a:highlight>
                  <a:srgbClr val="FFFFFF"/>
                </a:highlight>
                <a:latin typeface="Montserrat SemiBold"/>
                <a:ea typeface="Montserrat SemiBold"/>
                <a:cs typeface="Montserrat SemiBold"/>
                <a:sym typeface="Montserrat SemiBold"/>
              </a:rPr>
              <a:t>Barrio de Belgrano</a:t>
            </a:r>
            <a:endParaRPr b="1" i="0" sz="1550" u="none" cap="none" strike="noStrike">
              <a:solidFill>
                <a:schemeClr val="dk1"/>
              </a:solidFill>
              <a:highlight>
                <a:srgbClr val="FFFFFF"/>
              </a:highlight>
              <a:latin typeface="Montserrat SemiBold"/>
              <a:ea typeface="Montserrat SemiBold"/>
              <a:cs typeface="Montserrat SemiBold"/>
              <a:sym typeface="Montserrat SemiBold"/>
            </a:endParaRPr>
          </a:p>
          <a:p>
            <a:pPr indent="0" lvl="0" marL="0" marR="0" rtl="0" algn="ctr">
              <a:lnSpc>
                <a:spcPct val="115000"/>
              </a:lnSpc>
              <a:spcBef>
                <a:spcPts val="1100"/>
              </a:spcBef>
              <a:spcAft>
                <a:spcPts val="0"/>
              </a:spcAft>
              <a:buClr>
                <a:schemeClr val="dk1"/>
              </a:buClr>
              <a:buSzPts val="1100"/>
              <a:buFont typeface="Arial"/>
              <a:buNone/>
            </a:pPr>
            <a:r>
              <a:rPr b="1" i="0" lang="es" sz="1550" u="none" cap="none" strike="noStrike">
                <a:solidFill>
                  <a:schemeClr val="dk1"/>
                </a:solidFill>
                <a:highlight>
                  <a:srgbClr val="FFFFFF"/>
                </a:highlight>
                <a:latin typeface="Montserrat SemiBold"/>
                <a:ea typeface="Montserrat SemiBold"/>
                <a:cs typeface="Montserrat SemiBold"/>
                <a:sym typeface="Montserrat SemiBold"/>
              </a:rPr>
              <a:t>Cinthia Rey - Maestra de los dos sextos grados en las áreas de Lengua y Sociales</a:t>
            </a:r>
            <a:endParaRPr b="1" i="0" sz="1550" u="none" cap="none" strike="noStrike">
              <a:solidFill>
                <a:schemeClr val="dk1"/>
              </a:solidFill>
              <a:highlight>
                <a:srgbClr val="FFFFFF"/>
              </a:highlight>
              <a:latin typeface="Montserrat SemiBold"/>
              <a:ea typeface="Montserrat SemiBold"/>
              <a:cs typeface="Montserrat SemiBold"/>
              <a:sym typeface="Montserrat SemiBold"/>
            </a:endParaRPr>
          </a:p>
          <a:p>
            <a:pPr indent="0" lvl="0" marL="0" marR="0" rtl="0" algn="l">
              <a:lnSpc>
                <a:spcPct val="100000"/>
              </a:lnSpc>
              <a:spcBef>
                <a:spcPts val="110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pic>
        <p:nvPicPr>
          <p:cNvPr id="1563" name="Google Shape;1563;g7fc76c036a0eec05_76" title="Captura de pantalla 2025-11-04 a la(s) 11.52.09 a. m..png"/>
          <p:cNvPicPr preferRelativeResize="0"/>
          <p:nvPr/>
        </p:nvPicPr>
        <p:blipFill rotWithShape="1">
          <a:blip r:embed="rId5">
            <a:alphaModFix/>
          </a:blip>
          <a:srcRect b="0" l="0" r="0" t="0"/>
          <a:stretch/>
        </p:blipFill>
        <p:spPr>
          <a:xfrm>
            <a:off x="369950" y="1310198"/>
            <a:ext cx="3817799" cy="2523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7" name="Shape 1567"/>
        <p:cNvGrpSpPr/>
        <p:nvPr/>
      </p:nvGrpSpPr>
      <p:grpSpPr>
        <a:xfrm>
          <a:off x="0" y="0"/>
          <a:ext cx="0" cy="0"/>
          <a:chOff x="0" y="0"/>
          <a:chExt cx="0" cy="0"/>
        </a:xfrm>
      </p:grpSpPr>
      <p:pic>
        <p:nvPicPr>
          <p:cNvPr id="1568" name="Google Shape;1568;g7fc76c036a0eec05_150"/>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pic>
        <p:nvPicPr>
          <p:cNvPr id="1569" name="Google Shape;1569;g7fc76c036a0eec05_150"/>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1570" name="Google Shape;1570;g7fc76c036a0eec05_150"/>
          <p:cNvGrpSpPr/>
          <p:nvPr/>
        </p:nvGrpSpPr>
        <p:grpSpPr>
          <a:xfrm>
            <a:off x="773078" y="2420530"/>
            <a:ext cx="119674" cy="125925"/>
            <a:chOff x="853100" y="2420550"/>
            <a:chExt cx="69000" cy="72600"/>
          </a:xfrm>
        </p:grpSpPr>
        <p:cxnSp>
          <p:nvCxnSpPr>
            <p:cNvPr id="1571" name="Google Shape;1571;g7fc76c036a0eec05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72" name="Google Shape;1572;g7fc76c036a0eec05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573" name="Google Shape;1573;g7fc76c036a0eec05_150"/>
          <p:cNvGrpSpPr/>
          <p:nvPr/>
        </p:nvGrpSpPr>
        <p:grpSpPr>
          <a:xfrm>
            <a:off x="773078" y="1876255"/>
            <a:ext cx="119674" cy="125925"/>
            <a:chOff x="853100" y="2420550"/>
            <a:chExt cx="69000" cy="72600"/>
          </a:xfrm>
        </p:grpSpPr>
        <p:cxnSp>
          <p:nvCxnSpPr>
            <p:cNvPr id="1574" name="Google Shape;1574;g7fc76c036a0eec05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75" name="Google Shape;1575;g7fc76c036a0eec05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576" name="Google Shape;1576;g7fc76c036a0eec05_150"/>
          <p:cNvGrpSpPr/>
          <p:nvPr/>
        </p:nvGrpSpPr>
        <p:grpSpPr>
          <a:xfrm>
            <a:off x="773078" y="3139755"/>
            <a:ext cx="119674" cy="125925"/>
            <a:chOff x="853100" y="2420550"/>
            <a:chExt cx="69000" cy="72600"/>
          </a:xfrm>
        </p:grpSpPr>
        <p:cxnSp>
          <p:nvCxnSpPr>
            <p:cNvPr id="1577" name="Google Shape;1577;g7fc76c036a0eec05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78" name="Google Shape;1578;g7fc76c036a0eec05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579" name="Google Shape;1579;g7fc76c036a0eec05_150"/>
          <p:cNvGrpSpPr/>
          <p:nvPr/>
        </p:nvGrpSpPr>
        <p:grpSpPr>
          <a:xfrm>
            <a:off x="773078" y="3874555"/>
            <a:ext cx="119674" cy="125925"/>
            <a:chOff x="853100" y="2420550"/>
            <a:chExt cx="69000" cy="72600"/>
          </a:xfrm>
        </p:grpSpPr>
        <p:cxnSp>
          <p:nvCxnSpPr>
            <p:cNvPr id="1580" name="Google Shape;1580;g7fc76c036a0eec05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81" name="Google Shape;1581;g7fc76c036a0eec05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582" name="Google Shape;1582;g7fc76c036a0eec05_150"/>
          <p:cNvSpPr txBox="1"/>
          <p:nvPr/>
        </p:nvSpPr>
        <p:spPr>
          <a:xfrm>
            <a:off x="633850" y="335350"/>
            <a:ext cx="4572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Organización del trabajo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583" name="Google Shape;1583;g7fc76c036a0eec05_150"/>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descr="Calendar flat icon. Reminder on spiral blue icons in trendy flat style. Office agenda gradient style design, designed for web and app. Eps 10. (proporcionado por Getty Images)" id="1584" name="Google Shape;1584;g7fc76c036a0eec05_150"/>
          <p:cNvPicPr preferRelativeResize="0"/>
          <p:nvPr/>
        </p:nvPicPr>
        <p:blipFill rotWithShape="1">
          <a:blip r:embed="rId6">
            <a:alphaModFix/>
          </a:blip>
          <a:srcRect b="0" l="0" r="0" t="0"/>
          <a:stretch/>
        </p:blipFill>
        <p:spPr>
          <a:xfrm>
            <a:off x="5747126" y="194063"/>
            <a:ext cx="1547525" cy="1547525"/>
          </a:xfrm>
          <a:prstGeom prst="rect">
            <a:avLst/>
          </a:prstGeom>
          <a:noFill/>
          <a:ln>
            <a:noFill/>
          </a:ln>
        </p:spPr>
      </p:pic>
      <p:pic>
        <p:nvPicPr>
          <p:cNvPr id="1585" name="Google Shape;1585;g7fc76c036a0eec05_150" title="PHOTO-2025-11-04-12-23-06.jpg"/>
          <p:cNvPicPr preferRelativeResize="0"/>
          <p:nvPr/>
        </p:nvPicPr>
        <p:blipFill rotWithShape="1">
          <a:blip r:embed="rId7">
            <a:alphaModFix/>
          </a:blip>
          <a:srcRect b="5984" l="22131" r="49765" t="38496"/>
          <a:stretch/>
        </p:blipFill>
        <p:spPr>
          <a:xfrm rot="5400000">
            <a:off x="1085651" y="609325"/>
            <a:ext cx="3500774" cy="5186774"/>
          </a:xfrm>
          <a:prstGeom prst="rect">
            <a:avLst/>
          </a:prstGeom>
          <a:noFill/>
          <a:ln>
            <a:noFill/>
          </a:ln>
        </p:spPr>
      </p:pic>
      <p:sp>
        <p:nvSpPr>
          <p:cNvPr id="1586" name="Google Shape;1586;g7fc76c036a0eec05_150"/>
          <p:cNvSpPr txBox="1"/>
          <p:nvPr/>
        </p:nvSpPr>
        <p:spPr>
          <a:xfrm>
            <a:off x="5747121" y="2095700"/>
            <a:ext cx="2657100" cy="13545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s" sz="1900" u="none" cap="none" strike="noStrike">
                <a:solidFill>
                  <a:schemeClr val="dk1"/>
                </a:solidFill>
                <a:latin typeface="Arial"/>
                <a:ea typeface="Arial"/>
                <a:cs typeface="Arial"/>
                <a:sym typeface="Arial"/>
              </a:rPr>
              <a:t>El uso de la agenda de trabajo compartida por todo el grupo.</a:t>
            </a:r>
            <a:endParaRPr b="1" i="0" sz="19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0" name="Shape 1590"/>
        <p:cNvGrpSpPr/>
        <p:nvPr/>
      </p:nvGrpSpPr>
      <p:grpSpPr>
        <a:xfrm>
          <a:off x="0" y="0"/>
          <a:ext cx="0" cy="0"/>
          <a:chOff x="0" y="0"/>
          <a:chExt cx="0" cy="0"/>
        </a:xfrm>
      </p:grpSpPr>
      <p:sp>
        <p:nvSpPr>
          <p:cNvPr id="1591" name="Google Shape;1591;g7fc76c036a0eec05_172"/>
          <p:cNvSpPr txBox="1"/>
          <p:nvPr/>
        </p:nvSpPr>
        <p:spPr>
          <a:xfrm>
            <a:off x="138475" y="1036825"/>
            <a:ext cx="7180500" cy="3660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chemeClr val="dk1"/>
              </a:buClr>
              <a:buSzPts val="1100"/>
              <a:buFont typeface="Arial"/>
              <a:buNone/>
            </a:pPr>
            <a:r>
              <a:rPr b="0" i="0" lang="es" sz="1800" u="none" cap="none" strike="noStrike">
                <a:solidFill>
                  <a:schemeClr val="dk1"/>
                </a:solidFill>
                <a:latin typeface="Archivo Light"/>
                <a:ea typeface="Archivo Light"/>
                <a:cs typeface="Archivo Light"/>
                <a:sym typeface="Archivo Light"/>
              </a:rPr>
              <a:t>-Se trabajó la comprensión lectora y se realizaron preguntas de opinión. A su vez, se realizó un cuadro comparativo con los 4 relatos. En relación a contenido de conocimiento de la lengua: se sistematizó la cita textual.</a:t>
            </a:r>
            <a:endParaRPr b="0" i="0" sz="18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1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100"/>
              <a:buFont typeface="Arial"/>
              <a:buNone/>
            </a:pPr>
            <a:r>
              <a:rPr b="0" i="0" lang="es" sz="1800" u="none" cap="none" strike="noStrike">
                <a:solidFill>
                  <a:srgbClr val="000000"/>
                </a:solidFill>
                <a:latin typeface="Archivo Light"/>
                <a:ea typeface="Archivo Light"/>
                <a:cs typeface="Archivo Light"/>
                <a:sym typeface="Archivo Light"/>
              </a:rPr>
              <a:t>1-¨Tres Portugueses bajo un paraguas (sin contar el muerto)¨Rodolfo Walsh (papel)</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100"/>
              <a:buFont typeface="Arial"/>
              <a:buNone/>
            </a:pPr>
            <a:r>
              <a:rPr b="0" i="0" lang="es" sz="1800" u="none" cap="none" strike="noStrike">
                <a:solidFill>
                  <a:srgbClr val="000000"/>
                </a:solidFill>
                <a:latin typeface="Archivo Light"/>
                <a:ea typeface="Archivo Light"/>
                <a:cs typeface="Archivo Light"/>
                <a:sym typeface="Archivo Light"/>
              </a:rPr>
              <a:t>2- ¨Un tapiz olvidado¨Pablo de Santis </a:t>
            </a:r>
            <a:r>
              <a:rPr b="0" i="0" lang="es" sz="1600" u="none" cap="none" strike="noStrike">
                <a:solidFill>
                  <a:srgbClr val="000000"/>
                </a:solidFill>
                <a:latin typeface="Archivo Light"/>
                <a:ea typeface="Archivo Light"/>
                <a:cs typeface="Archivo Light"/>
                <a:sym typeface="Archivo Light"/>
              </a:rPr>
              <a:t>(pistas en papel-texto PDF</a:t>
            </a:r>
            <a:r>
              <a:rPr b="0" i="0" lang="es" sz="1800" u="none" cap="none" strike="noStrike">
                <a:solidFill>
                  <a:srgbClr val="000000"/>
                </a:solidFill>
                <a:latin typeface="Archivo Light"/>
                <a:ea typeface="Archivo Light"/>
                <a:cs typeface="Archivo Light"/>
                <a:sym typeface="Archivo Light"/>
              </a:rPr>
              <a:t>)</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chemeClr val="dk1"/>
              </a:buClr>
              <a:buSzPts val="1100"/>
              <a:buFont typeface="Arial"/>
              <a:buNone/>
            </a:pPr>
            <a:r>
              <a:rPr b="0" i="0" lang="es" sz="1800" u="none" cap="none" strike="noStrike">
                <a:solidFill>
                  <a:srgbClr val="000000"/>
                </a:solidFill>
                <a:latin typeface="Archivo Light"/>
                <a:ea typeface="Archivo Light"/>
                <a:cs typeface="Archivo Light"/>
                <a:sym typeface="Archivo Light"/>
              </a:rPr>
              <a:t>3- ¨Corazón delator¨Edgar Allan Poe (Audio)</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chemeClr val="dk1"/>
              </a:buClr>
              <a:buSzPts val="1100"/>
              <a:buFont typeface="Arial"/>
              <a:buNone/>
            </a:pPr>
            <a:r>
              <a:rPr b="0" i="0" lang="es" sz="1800" u="none" cap="none" strike="noStrike">
                <a:solidFill>
                  <a:srgbClr val="000000"/>
                </a:solidFill>
                <a:latin typeface="Archivo Light"/>
                <a:ea typeface="Archivo Light"/>
                <a:cs typeface="Archivo Light"/>
                <a:sym typeface="Archivo Light"/>
              </a:rPr>
              <a:t>4- ¨La pieza ausente¨ Pablo de Santis (papel)</a:t>
            </a:r>
            <a:endParaRPr b="0" i="0" sz="1300" u="none" cap="none" strike="noStrike">
              <a:solidFill>
                <a:srgbClr val="000000"/>
              </a:solidFill>
              <a:latin typeface="Archivo Light"/>
              <a:ea typeface="Archivo Light"/>
              <a:cs typeface="Archivo Light"/>
              <a:sym typeface="Archivo Light"/>
            </a:endParaRPr>
          </a:p>
        </p:txBody>
      </p:sp>
      <p:sp>
        <p:nvSpPr>
          <p:cNvPr id="1592" name="Google Shape;1592;g7fc76c036a0eec05_172"/>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La lectura de cuentos policiales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593" name="Google Shape;1593;g7fc76c036a0eec05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4" name="Google Shape;1594;g7fc76c036a0eec05_172"/>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Tiny Businesswomen and Businessmen Characters on Huge Pile of Documentation and Paper Documents Folders. Busy Office People Company Employees Paperwork Deadline Stress. Cartoon Vector Illustration (proporcionado por Getty Images)" id="1595" name="Google Shape;1595;g7fc76c036a0eec05_172"/>
          <p:cNvPicPr preferRelativeResize="0"/>
          <p:nvPr/>
        </p:nvPicPr>
        <p:blipFill rotWithShape="1">
          <a:blip r:embed="rId4">
            <a:alphaModFix/>
          </a:blip>
          <a:srcRect b="0" l="0" r="0" t="0"/>
          <a:stretch/>
        </p:blipFill>
        <p:spPr>
          <a:xfrm>
            <a:off x="6589724" y="3339125"/>
            <a:ext cx="2345902" cy="15635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9" name="Shape 1599"/>
        <p:cNvGrpSpPr/>
        <p:nvPr/>
      </p:nvGrpSpPr>
      <p:grpSpPr>
        <a:xfrm>
          <a:off x="0" y="0"/>
          <a:ext cx="0" cy="0"/>
          <a:chOff x="0" y="0"/>
          <a:chExt cx="0" cy="0"/>
        </a:xfrm>
      </p:grpSpPr>
      <p:pic>
        <p:nvPicPr>
          <p:cNvPr id="1600" name="Google Shape;1600;g7fc76c036a0eec05_180" title="PHOTO-2025-11-04-12-21-57.jpg"/>
          <p:cNvPicPr preferRelativeResize="0"/>
          <p:nvPr/>
        </p:nvPicPr>
        <p:blipFill rotWithShape="1">
          <a:blip r:embed="rId3">
            <a:alphaModFix/>
          </a:blip>
          <a:srcRect b="0" l="0" r="53104" t="0"/>
          <a:stretch/>
        </p:blipFill>
        <p:spPr>
          <a:xfrm rot="-5400000">
            <a:off x="1312650" y="1717663"/>
            <a:ext cx="2151024" cy="3440175"/>
          </a:xfrm>
          <a:prstGeom prst="rect">
            <a:avLst/>
          </a:prstGeom>
          <a:noFill/>
          <a:ln cap="flat" cmpd="sng" w="19050">
            <a:solidFill>
              <a:srgbClr val="1155CC"/>
            </a:solidFill>
            <a:prstDash val="solid"/>
            <a:round/>
            <a:headEnd len="sm" w="sm" type="none"/>
            <a:tailEnd len="sm" w="sm" type="none"/>
          </a:ln>
        </p:spPr>
      </p:pic>
      <p:pic>
        <p:nvPicPr>
          <p:cNvPr id="1601" name="Google Shape;1601;g7fc76c036a0eec05_180" title="PHOTO-2025-11-04-12-22-29.jpg"/>
          <p:cNvPicPr preferRelativeResize="0"/>
          <p:nvPr/>
        </p:nvPicPr>
        <p:blipFill rotWithShape="1">
          <a:blip r:embed="rId4">
            <a:alphaModFix/>
          </a:blip>
          <a:srcRect b="12401" l="18950" r="27227" t="13681"/>
          <a:stretch/>
        </p:blipFill>
        <p:spPr>
          <a:xfrm rot="5400000">
            <a:off x="5370251" y="161951"/>
            <a:ext cx="3370300" cy="3471699"/>
          </a:xfrm>
          <a:prstGeom prst="rect">
            <a:avLst/>
          </a:prstGeom>
          <a:noFill/>
          <a:ln cap="flat" cmpd="sng" w="19050">
            <a:solidFill>
              <a:srgbClr val="00FF00"/>
            </a:solidFill>
            <a:prstDash val="solid"/>
            <a:round/>
            <a:headEnd len="sm" w="sm" type="none"/>
            <a:tailEnd len="sm" w="sm" type="none"/>
          </a:ln>
        </p:spPr>
      </p:pic>
      <p:sp>
        <p:nvSpPr>
          <p:cNvPr id="1602" name="Google Shape;1602;g7fc76c036a0eec05_180"/>
          <p:cNvSpPr txBox="1"/>
          <p:nvPr/>
        </p:nvSpPr>
        <p:spPr>
          <a:xfrm>
            <a:off x="226375" y="125750"/>
            <a:ext cx="47595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Conocimiento de la lengua en el proceso de lectura: </a:t>
            </a:r>
            <a:endParaRPr b="1" i="0" sz="1800" u="none" cap="none" strike="noStrike">
              <a:solidFill>
                <a:schemeClr val="dk1"/>
              </a:solidFill>
              <a:highlight>
                <a:srgbClr val="B7DB2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s" sz="1800" u="none" cap="none" strike="noStrike">
                <a:solidFill>
                  <a:schemeClr val="dk1"/>
                </a:solidFill>
                <a:latin typeface="Arial"/>
                <a:ea typeface="Arial"/>
                <a:cs typeface="Arial"/>
                <a:sym typeface="Arial"/>
              </a:rPr>
              <a:t>El uso de la cita textual</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s" sz="1800" u="none" cap="none" strike="noStrike">
                <a:solidFill>
                  <a:schemeClr val="dk1"/>
                </a:solidFill>
                <a:latin typeface="Arial"/>
                <a:ea typeface="Arial"/>
                <a:cs typeface="Arial"/>
                <a:sym typeface="Arial"/>
              </a:rPr>
              <a:t>Organización de la información en un cuadro comparativo</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Close-up of man's hand holding pen (proporcionado por Getty Images)" id="1603" name="Google Shape;1603;g7fc76c036a0eec05_180"/>
          <p:cNvPicPr preferRelativeResize="0"/>
          <p:nvPr/>
        </p:nvPicPr>
        <p:blipFill rotWithShape="1">
          <a:blip r:embed="rId5">
            <a:alphaModFix/>
          </a:blip>
          <a:srcRect b="0" l="9371" r="0" t="28104"/>
          <a:stretch/>
        </p:blipFill>
        <p:spPr>
          <a:xfrm rot="2941606">
            <a:off x="6907263" y="4051706"/>
            <a:ext cx="1469497" cy="1165712"/>
          </a:xfrm>
          <a:prstGeom prst="rect">
            <a:avLst/>
          </a:prstGeom>
          <a:noFill/>
          <a:ln>
            <a:noFill/>
          </a:ln>
        </p:spPr>
      </p:pic>
      <p:sp>
        <p:nvSpPr>
          <p:cNvPr id="1604" name="Google Shape;1604;g7fc76c036a0eec05_18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8" name="Shape 1608"/>
        <p:cNvGrpSpPr/>
        <p:nvPr/>
      </p:nvGrpSpPr>
      <p:grpSpPr>
        <a:xfrm>
          <a:off x="0" y="0"/>
          <a:ext cx="0" cy="0"/>
          <a:chOff x="0" y="0"/>
          <a:chExt cx="0" cy="0"/>
        </a:xfrm>
      </p:grpSpPr>
      <p:sp>
        <p:nvSpPr>
          <p:cNvPr id="1609" name="Google Shape;1609;g7fc76c036a0eec05_18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0" name="Google Shape;1610;g7fc76c036a0eec05_188" title="PHOTO-2025-11-04-12-24-56 3.jpg"/>
          <p:cNvPicPr preferRelativeResize="0"/>
          <p:nvPr/>
        </p:nvPicPr>
        <p:blipFill rotWithShape="1">
          <a:blip r:embed="rId3">
            <a:alphaModFix/>
          </a:blip>
          <a:srcRect b="35469" l="0" r="12974" t="21527"/>
          <a:stretch/>
        </p:blipFill>
        <p:spPr>
          <a:xfrm>
            <a:off x="731550" y="2228475"/>
            <a:ext cx="2913924" cy="2561198"/>
          </a:xfrm>
          <a:prstGeom prst="rect">
            <a:avLst/>
          </a:prstGeom>
          <a:noFill/>
          <a:ln>
            <a:noFill/>
          </a:ln>
        </p:spPr>
      </p:pic>
      <p:pic>
        <p:nvPicPr>
          <p:cNvPr id="1611" name="Google Shape;1611;g7fc76c036a0eec05_188" title="PHOTO-2025-11-04-12-24-56 4.jpg"/>
          <p:cNvPicPr preferRelativeResize="0"/>
          <p:nvPr/>
        </p:nvPicPr>
        <p:blipFill rotWithShape="1">
          <a:blip r:embed="rId4">
            <a:alphaModFix/>
          </a:blip>
          <a:srcRect b="37398" l="0" r="0" t="7898"/>
          <a:stretch/>
        </p:blipFill>
        <p:spPr>
          <a:xfrm>
            <a:off x="5098500" y="222524"/>
            <a:ext cx="3660274" cy="3561377"/>
          </a:xfrm>
          <a:prstGeom prst="rect">
            <a:avLst/>
          </a:prstGeom>
          <a:noFill/>
          <a:ln>
            <a:noFill/>
          </a:ln>
        </p:spPr>
      </p:pic>
      <p:sp>
        <p:nvSpPr>
          <p:cNvPr id="1612" name="Google Shape;1612;g7fc76c036a0eec05_188"/>
          <p:cNvSpPr txBox="1"/>
          <p:nvPr/>
        </p:nvSpPr>
        <p:spPr>
          <a:xfrm>
            <a:off x="245250" y="146225"/>
            <a:ext cx="4187700" cy="8004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dk1"/>
                </a:solidFill>
                <a:highlight>
                  <a:srgbClr val="B7DB20"/>
                </a:highlight>
                <a:latin typeface="Arial"/>
                <a:ea typeface="Arial"/>
                <a:cs typeface="Arial"/>
                <a:sym typeface="Arial"/>
              </a:rPr>
              <a:t>Leer como escritores</a:t>
            </a:r>
            <a:r>
              <a:rPr b="1" i="0" lang="es" sz="2000" u="none" cap="none" strike="noStrike">
                <a:solidFill>
                  <a:schemeClr val="dk1"/>
                </a:solidFill>
                <a:latin typeface="Arial"/>
                <a:ea typeface="Arial"/>
                <a:cs typeface="Arial"/>
                <a:sym typeface="Arial"/>
              </a:rPr>
              <a:t>: Análisis de reseñas de textos conocidos</a:t>
            </a:r>
            <a:endParaRPr b="1" i="0" sz="2000" u="none" cap="none" strike="noStrike">
              <a:solidFill>
                <a:schemeClr val="dk1"/>
              </a:solidFill>
              <a:latin typeface="Arial"/>
              <a:ea typeface="Arial"/>
              <a:cs typeface="Arial"/>
              <a:sym typeface="Arial"/>
            </a:endParaRPr>
          </a:p>
        </p:txBody>
      </p:sp>
      <p:sp>
        <p:nvSpPr>
          <p:cNvPr id="1613" name="Google Shape;1613;g7fc76c036a0eec05_188"/>
          <p:cNvSpPr txBox="1"/>
          <p:nvPr/>
        </p:nvSpPr>
        <p:spPr>
          <a:xfrm>
            <a:off x="45750" y="1046725"/>
            <a:ext cx="4586700" cy="1446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Arial"/>
              <a:buChar char="-"/>
            </a:pPr>
            <a:r>
              <a:rPr b="0" i="0" lang="es" sz="1600" u="none" cap="none" strike="noStrike">
                <a:solidFill>
                  <a:schemeClr val="dk1"/>
                </a:solidFill>
                <a:latin typeface="Arial"/>
                <a:ea typeface="Arial"/>
                <a:cs typeface="Arial"/>
                <a:sym typeface="Arial"/>
              </a:rPr>
              <a:t>Localización y reflexión sobre la selección léxica en torno a los textos policiales.</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s" sz="1600" u="none" cap="none" strike="noStrike">
                <a:solidFill>
                  <a:schemeClr val="dk1"/>
                </a:solidFill>
                <a:latin typeface="Arial"/>
                <a:ea typeface="Arial"/>
                <a:cs typeface="Arial"/>
                <a:sym typeface="Arial"/>
              </a:rPr>
              <a:t>Escritura de ficha para sistematizar y reutilizar esa información.</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14" name="Google Shape;1614;g7fc76c036a0eec05_188"/>
          <p:cNvSpPr txBox="1"/>
          <p:nvPr/>
        </p:nvSpPr>
        <p:spPr>
          <a:xfrm>
            <a:off x="4832075" y="3896875"/>
            <a:ext cx="4085400" cy="9852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s" sz="1700" u="none" cap="none" strike="noStrike">
                <a:solidFill>
                  <a:schemeClr val="dk1"/>
                </a:solidFill>
                <a:latin typeface="Arial"/>
                <a:ea typeface="Arial"/>
                <a:cs typeface="Arial"/>
                <a:sym typeface="Arial"/>
              </a:rPr>
              <a:t>Contenido y organización de la información.</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8" name="Shape 1618"/>
        <p:cNvGrpSpPr/>
        <p:nvPr/>
      </p:nvGrpSpPr>
      <p:grpSpPr>
        <a:xfrm>
          <a:off x="0" y="0"/>
          <a:ext cx="0" cy="0"/>
          <a:chOff x="0" y="0"/>
          <a:chExt cx="0" cy="0"/>
        </a:xfrm>
      </p:grpSpPr>
      <p:sp>
        <p:nvSpPr>
          <p:cNvPr id="1619" name="Google Shape;1619;g7fc76c036a0eec05_19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g7fc76c036a0eec05_197"/>
          <p:cNvSpPr txBox="1"/>
          <p:nvPr/>
        </p:nvSpPr>
        <p:spPr>
          <a:xfrm>
            <a:off x="245250" y="146225"/>
            <a:ext cx="4187700" cy="8004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dk1"/>
                </a:solidFill>
                <a:highlight>
                  <a:srgbClr val="B7DB20"/>
                </a:highlight>
                <a:latin typeface="Arial"/>
                <a:ea typeface="Arial"/>
                <a:cs typeface="Arial"/>
                <a:sym typeface="Arial"/>
              </a:rPr>
              <a:t>Leer como escritores</a:t>
            </a:r>
            <a:r>
              <a:rPr b="1" i="0" lang="es" sz="2000" u="none" cap="none" strike="noStrike">
                <a:solidFill>
                  <a:schemeClr val="dk1"/>
                </a:solidFill>
                <a:latin typeface="Arial"/>
                <a:ea typeface="Arial"/>
                <a:cs typeface="Arial"/>
                <a:sym typeface="Arial"/>
              </a:rPr>
              <a:t>: Análisis de reseñas de textos conocidos</a:t>
            </a:r>
            <a:endParaRPr b="1" i="0" sz="2000" u="none" cap="none" strike="noStrike">
              <a:solidFill>
                <a:schemeClr val="dk1"/>
              </a:solidFill>
              <a:latin typeface="Arial"/>
              <a:ea typeface="Arial"/>
              <a:cs typeface="Arial"/>
              <a:sym typeface="Arial"/>
            </a:endParaRPr>
          </a:p>
        </p:txBody>
      </p:sp>
      <p:pic>
        <p:nvPicPr>
          <p:cNvPr id="1621" name="Google Shape;1621;g7fc76c036a0eec05_197" title="PHOTO-2025-11-04-12-23-53.jpg"/>
          <p:cNvPicPr preferRelativeResize="0"/>
          <p:nvPr/>
        </p:nvPicPr>
        <p:blipFill rotWithShape="1">
          <a:blip r:embed="rId3">
            <a:alphaModFix/>
          </a:blip>
          <a:srcRect b="14149" l="6524" r="0" t="13095"/>
          <a:stretch/>
        </p:blipFill>
        <p:spPr>
          <a:xfrm>
            <a:off x="4572000" y="377250"/>
            <a:ext cx="4229390" cy="4389002"/>
          </a:xfrm>
          <a:prstGeom prst="rect">
            <a:avLst/>
          </a:prstGeom>
          <a:noFill/>
          <a:ln>
            <a:noFill/>
          </a:ln>
        </p:spPr>
      </p:pic>
      <p:sp>
        <p:nvSpPr>
          <p:cNvPr id="1622" name="Google Shape;1622;g7fc76c036a0eec05_197"/>
          <p:cNvSpPr txBox="1"/>
          <p:nvPr/>
        </p:nvSpPr>
        <p:spPr>
          <a:xfrm>
            <a:off x="440150" y="1256850"/>
            <a:ext cx="36594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Arial"/>
                <a:ea typeface="Arial"/>
                <a:cs typeface="Arial"/>
                <a:sym typeface="Arial"/>
              </a:rPr>
              <a:t>Se trabajó con el contenido de las reseñas leídas y su organización textual.</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Arial"/>
                <a:ea typeface="Arial"/>
                <a:cs typeface="Arial"/>
                <a:sym typeface="Arial"/>
              </a:rPr>
              <a:t>A su vez, se analizó el vocabulario específico utilizado.</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Arial"/>
                <a:ea typeface="Arial"/>
                <a:cs typeface="Arial"/>
                <a:sym typeface="Arial"/>
              </a:rPr>
              <a:t>Todos estos trabajos a partir de las lecturas realizadas, permitieron generar criterios para la futura producción escrita.</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6" name="Shape 1626"/>
        <p:cNvGrpSpPr/>
        <p:nvPr/>
      </p:nvGrpSpPr>
      <p:grpSpPr>
        <a:xfrm>
          <a:off x="0" y="0"/>
          <a:ext cx="0" cy="0"/>
          <a:chOff x="0" y="0"/>
          <a:chExt cx="0" cy="0"/>
        </a:xfrm>
      </p:grpSpPr>
      <p:sp>
        <p:nvSpPr>
          <p:cNvPr id="1627" name="Google Shape;1627;g7fc76c036a0eec05_20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8" name="Google Shape;1628;g7fc76c036a0eec05_204" title="PHOTO-2025-11-04-12-24-56.jpg"/>
          <p:cNvPicPr preferRelativeResize="0"/>
          <p:nvPr/>
        </p:nvPicPr>
        <p:blipFill rotWithShape="1">
          <a:blip r:embed="rId3">
            <a:alphaModFix/>
          </a:blip>
          <a:srcRect b="39587" l="0" r="4223" t="30872"/>
          <a:stretch/>
        </p:blipFill>
        <p:spPr>
          <a:xfrm>
            <a:off x="157025" y="2308613"/>
            <a:ext cx="4138099" cy="2269948"/>
          </a:xfrm>
          <a:prstGeom prst="rect">
            <a:avLst/>
          </a:prstGeom>
          <a:noFill/>
          <a:ln cap="flat" cmpd="sng" w="38100">
            <a:solidFill>
              <a:srgbClr val="00FFFF"/>
            </a:solidFill>
            <a:prstDash val="solid"/>
            <a:round/>
            <a:headEnd len="sm" w="sm" type="none"/>
            <a:tailEnd len="sm" w="sm" type="none"/>
          </a:ln>
        </p:spPr>
      </p:pic>
      <p:pic>
        <p:nvPicPr>
          <p:cNvPr id="1629" name="Google Shape;1629;g7fc76c036a0eec05_204" title="PHOTO-2025-11-04-12-25-25.jpg"/>
          <p:cNvPicPr preferRelativeResize="0"/>
          <p:nvPr/>
        </p:nvPicPr>
        <p:blipFill rotWithShape="1">
          <a:blip r:embed="rId4">
            <a:alphaModFix/>
          </a:blip>
          <a:srcRect b="39587" l="0" r="0" t="17741"/>
          <a:stretch/>
        </p:blipFill>
        <p:spPr>
          <a:xfrm>
            <a:off x="4676175" y="1569475"/>
            <a:ext cx="4138099" cy="3140468"/>
          </a:xfrm>
          <a:prstGeom prst="rect">
            <a:avLst/>
          </a:prstGeom>
          <a:noFill/>
          <a:ln cap="flat" cmpd="sng" w="38100">
            <a:solidFill>
              <a:srgbClr val="00FF00"/>
            </a:solidFill>
            <a:prstDash val="solid"/>
            <a:round/>
            <a:headEnd len="sm" w="sm" type="none"/>
            <a:tailEnd len="sm" w="sm" type="none"/>
          </a:ln>
        </p:spPr>
      </p:pic>
      <p:sp>
        <p:nvSpPr>
          <p:cNvPr id="1630" name="Google Shape;1630;g7fc76c036a0eec05_204"/>
          <p:cNvSpPr txBox="1"/>
          <p:nvPr/>
        </p:nvSpPr>
        <p:spPr>
          <a:xfrm>
            <a:off x="228350" y="205400"/>
            <a:ext cx="303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chemeClr val="dk1"/>
                </a:solidFill>
                <a:highlight>
                  <a:srgbClr val="B7DB20"/>
                </a:highlight>
                <a:latin typeface="Arial"/>
                <a:ea typeface="Arial"/>
                <a:cs typeface="Arial"/>
                <a:sym typeface="Arial"/>
              </a:rPr>
              <a:t>El plan de escritura</a:t>
            </a:r>
            <a:endParaRPr b="1" i="0" sz="2400" u="none" cap="none" strike="noStrike">
              <a:solidFill>
                <a:schemeClr val="dk1"/>
              </a:solidFill>
              <a:highlight>
                <a:srgbClr val="B7DB20"/>
              </a:highlight>
              <a:latin typeface="Arial"/>
              <a:ea typeface="Arial"/>
              <a:cs typeface="Arial"/>
              <a:sym typeface="Arial"/>
            </a:endParaRPr>
          </a:p>
        </p:txBody>
      </p:sp>
      <p:pic>
        <p:nvPicPr>
          <p:cNvPr descr="Mechanical pencil vector, Back to school filled style icon (proporcionado por Getty Images)" id="1631" name="Google Shape;1631;g7fc76c036a0eec05_204"/>
          <p:cNvPicPr preferRelativeResize="0"/>
          <p:nvPr/>
        </p:nvPicPr>
        <p:blipFill rotWithShape="1">
          <a:blip r:embed="rId5">
            <a:alphaModFix/>
          </a:blip>
          <a:srcRect b="0" l="0" r="0" t="0"/>
          <a:stretch/>
        </p:blipFill>
        <p:spPr>
          <a:xfrm>
            <a:off x="3199550" y="205400"/>
            <a:ext cx="852224" cy="852224"/>
          </a:xfrm>
          <a:prstGeom prst="rect">
            <a:avLst/>
          </a:prstGeom>
          <a:noFill/>
          <a:ln>
            <a:noFill/>
          </a:ln>
        </p:spPr>
      </p:pic>
      <p:sp>
        <p:nvSpPr>
          <p:cNvPr id="1632" name="Google Shape;1632;g7fc76c036a0eec05_204"/>
          <p:cNvSpPr txBox="1"/>
          <p:nvPr/>
        </p:nvSpPr>
        <p:spPr>
          <a:xfrm>
            <a:off x="228350" y="1438263"/>
            <a:ext cx="3275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Arial"/>
                <a:ea typeface="Arial"/>
                <a:cs typeface="Arial"/>
                <a:sym typeface="Arial"/>
              </a:rPr>
              <a:t>Análisis del propósito de escritura y su destinatario.</a:t>
            </a:r>
            <a:endParaRPr b="0" i="0" sz="1600" u="none" cap="none" strike="noStrike">
              <a:solidFill>
                <a:schemeClr val="dk1"/>
              </a:solidFill>
              <a:latin typeface="Arial"/>
              <a:ea typeface="Arial"/>
              <a:cs typeface="Arial"/>
              <a:sym typeface="Arial"/>
            </a:endParaRPr>
          </a:p>
        </p:txBody>
      </p:sp>
      <p:sp>
        <p:nvSpPr>
          <p:cNvPr id="1633" name="Google Shape;1633;g7fc76c036a0eec05_204"/>
          <p:cNvSpPr txBox="1"/>
          <p:nvPr/>
        </p:nvSpPr>
        <p:spPr>
          <a:xfrm>
            <a:off x="5211025" y="567925"/>
            <a:ext cx="3603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Arial"/>
                <a:ea typeface="Arial"/>
                <a:cs typeface="Arial"/>
                <a:sym typeface="Arial"/>
              </a:rPr>
              <a:t>Trabaja con la organización de la información en párrafos y selección léxica</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g3a223d00461_0_6693"/>
          <p:cNvSpPr txBox="1"/>
          <p:nvPr/>
        </p:nvSpPr>
        <p:spPr>
          <a:xfrm>
            <a:off x="337375" y="105450"/>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lang="es" sz="1800">
                <a:solidFill>
                  <a:schemeClr val="dk1"/>
                </a:solidFill>
                <a:latin typeface="Archivo"/>
                <a:ea typeface="Archivo"/>
                <a:cs typeface="Archivo"/>
                <a:sym typeface="Archivo"/>
              </a:rPr>
              <a:t>Mesas de trabajo turno tarde</a:t>
            </a:r>
            <a:endParaRPr b="1" i="0" sz="18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pic>
        <p:nvPicPr>
          <p:cNvPr id="376" name="Google Shape;376;g3a223d00461_0_6693"/>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77" name="Google Shape;377;g3a223d00461_0_6693"/>
          <p:cNvGraphicFramePr/>
          <p:nvPr/>
        </p:nvGraphicFramePr>
        <p:xfrm>
          <a:off x="337363" y="747413"/>
          <a:ext cx="3000000" cy="3000000"/>
        </p:xfrm>
        <a:graphic>
          <a:graphicData uri="http://schemas.openxmlformats.org/drawingml/2006/table">
            <a:tbl>
              <a:tblPr>
                <a:noFill/>
                <a:tableStyleId>{BC59F2E6-A7E1-485C-A910-1635F3DA43C1}</a:tableStyleId>
              </a:tblPr>
              <a:tblGrid>
                <a:gridCol w="4362025"/>
                <a:gridCol w="4261400"/>
              </a:tblGrid>
              <a:tr h="100000">
                <a:tc>
                  <a:txBody>
                    <a:bodyPr/>
                    <a:lstStyle/>
                    <a:p>
                      <a:pPr indent="0" lvl="0" marL="0" rtl="0" algn="ctr">
                        <a:spcBef>
                          <a:spcPts val="0"/>
                        </a:spcBef>
                        <a:spcAft>
                          <a:spcPts val="0"/>
                        </a:spcAft>
                        <a:buNone/>
                      </a:pPr>
                      <a:r>
                        <a:rPr b="1" lang="es">
                          <a:latin typeface="Archivo"/>
                          <a:ea typeface="Archivo"/>
                          <a:cs typeface="Archivo"/>
                          <a:sym typeface="Archivo"/>
                        </a:rPr>
                        <a:t>Mesa 1</a:t>
                      </a:r>
                      <a:endParaRPr b="1">
                        <a:latin typeface="Archivo"/>
                        <a:ea typeface="Archivo"/>
                        <a:cs typeface="Archivo"/>
                        <a:sym typeface="Archivo"/>
                      </a:endParaRPr>
                    </a:p>
                  </a:txBody>
                  <a:tcPr marT="91425" marB="91425" marR="91425" marL="91425">
                    <a:solidFill>
                      <a:srgbClr val="B7DB20"/>
                    </a:solidFill>
                  </a:tcPr>
                </a:tc>
                <a:tc>
                  <a:txBody>
                    <a:bodyPr/>
                    <a:lstStyle/>
                    <a:p>
                      <a:pPr indent="0" lvl="0" marL="0" rtl="0" algn="ctr">
                        <a:spcBef>
                          <a:spcPts val="0"/>
                        </a:spcBef>
                        <a:spcAft>
                          <a:spcPts val="0"/>
                        </a:spcAft>
                        <a:buNone/>
                      </a:pPr>
                      <a:r>
                        <a:rPr b="1" lang="es">
                          <a:latin typeface="Archivo"/>
                          <a:ea typeface="Archivo"/>
                          <a:cs typeface="Archivo"/>
                          <a:sym typeface="Archivo"/>
                        </a:rPr>
                        <a:t>Mesa 2</a:t>
                      </a:r>
                      <a:endParaRPr b="1">
                        <a:latin typeface="Archivo"/>
                        <a:ea typeface="Archivo"/>
                        <a:cs typeface="Archivo"/>
                        <a:sym typeface="Archivo"/>
                      </a:endParaRPr>
                    </a:p>
                  </a:txBody>
                  <a:tcPr marT="91425" marB="91425" marR="91425" marL="91425">
                    <a:solidFill>
                      <a:srgbClr val="B7DB20"/>
                    </a:solidFill>
                  </a:tcPr>
                </a:tc>
              </a:tr>
              <a:tr h="636675">
                <a:tc>
                  <a:txBody>
                    <a:bodyPr/>
                    <a:lstStyle/>
                    <a:p>
                      <a:pPr indent="0" lvl="0" marL="0" rtl="0" algn="just">
                        <a:lnSpc>
                          <a:spcPct val="115000"/>
                        </a:lnSpc>
                        <a:spcBef>
                          <a:spcPts val="1200"/>
                        </a:spcBef>
                        <a:spcAft>
                          <a:spcPts val="0"/>
                        </a:spcAft>
                        <a:buNone/>
                      </a:pPr>
                      <a:r>
                        <a:rPr b="1" i="1" lang="es" sz="1200">
                          <a:solidFill>
                            <a:schemeClr val="dk1"/>
                          </a:solidFill>
                          <a:latin typeface="Archivo"/>
                          <a:ea typeface="Archivo"/>
                          <a:cs typeface="Archivo"/>
                          <a:sym typeface="Archivo"/>
                        </a:rPr>
                        <a:t>“La implementación de un plan en el proceso de escritura”</a:t>
                      </a:r>
                      <a:endParaRPr b="1" i="1" sz="1200">
                        <a:solidFill>
                          <a:schemeClr val="dk1"/>
                        </a:solidFill>
                        <a:latin typeface="Archivo"/>
                        <a:ea typeface="Archivo"/>
                        <a:cs typeface="Archivo"/>
                        <a:sym typeface="Archivo"/>
                      </a:endParaRPr>
                    </a:p>
                    <a:p>
                      <a:pPr indent="0" lvl="0" marL="0" rtl="0" algn="l">
                        <a:spcBef>
                          <a:spcPts val="0"/>
                        </a:spcBef>
                        <a:spcAft>
                          <a:spcPts val="0"/>
                        </a:spcAft>
                        <a:buNone/>
                      </a:pPr>
                      <a:r>
                        <a:rPr lang="es" sz="1100">
                          <a:solidFill>
                            <a:schemeClr val="dk1"/>
                          </a:solidFill>
                          <a:latin typeface="Archivo"/>
                          <a:ea typeface="Archivo"/>
                          <a:cs typeface="Archivo"/>
                          <a:sym typeface="Archivo"/>
                        </a:rPr>
                        <a:t>Ramona Butinger   - Escuela 12 D.E. 16</a:t>
                      </a:r>
                      <a:endParaRPr sz="300">
                        <a:solidFill>
                          <a:schemeClr val="dk1"/>
                        </a:solidFill>
                        <a:latin typeface="Archivo"/>
                        <a:ea typeface="Archivo"/>
                        <a:cs typeface="Archivo"/>
                        <a:sym typeface="Archivo"/>
                      </a:endParaRPr>
                    </a:p>
                  </a:txBody>
                  <a:tcPr marT="91425" marB="91425" marR="91425" marL="91425"/>
                </a:tc>
                <a:tc>
                  <a:txBody>
                    <a:bodyPr/>
                    <a:lstStyle/>
                    <a:p>
                      <a:pPr indent="0" lvl="0" marL="0" rtl="0" algn="l">
                        <a:lnSpc>
                          <a:spcPct val="115000"/>
                        </a:lnSpc>
                        <a:spcBef>
                          <a:spcPts val="0"/>
                        </a:spcBef>
                        <a:spcAft>
                          <a:spcPts val="0"/>
                        </a:spcAft>
                        <a:buNone/>
                      </a:pPr>
                      <a:r>
                        <a:rPr b="1" i="1" lang="es" sz="1100">
                          <a:solidFill>
                            <a:schemeClr val="dk1"/>
                          </a:solidFill>
                          <a:latin typeface="Archivo"/>
                          <a:ea typeface="Archivo"/>
                          <a:cs typeface="Archivo"/>
                          <a:sym typeface="Archivo"/>
                        </a:rPr>
                        <a:t>“Explicitar y Sistematizar para Intensificar la enseñanza”</a:t>
                      </a:r>
                      <a:endParaRPr b="1" i="1" sz="1100">
                        <a:solidFill>
                          <a:schemeClr val="dk1"/>
                        </a:solidFill>
                        <a:latin typeface="Archivo"/>
                        <a:ea typeface="Archivo"/>
                        <a:cs typeface="Archivo"/>
                        <a:sym typeface="Archivo"/>
                      </a:endParaRPr>
                    </a:p>
                    <a:p>
                      <a:pPr indent="0" lvl="0" marL="0" rtl="0" algn="l">
                        <a:spcBef>
                          <a:spcPts val="0"/>
                        </a:spcBef>
                        <a:spcAft>
                          <a:spcPts val="0"/>
                        </a:spcAft>
                        <a:buClr>
                          <a:schemeClr val="dk1"/>
                        </a:buClr>
                        <a:buSzPts val="1500"/>
                        <a:buFont typeface="Arial"/>
                        <a:buNone/>
                      </a:pPr>
                      <a:r>
                        <a:rPr lang="es" sz="1100">
                          <a:solidFill>
                            <a:schemeClr val="dk1"/>
                          </a:solidFill>
                          <a:latin typeface="Archivo"/>
                          <a:ea typeface="Archivo"/>
                          <a:cs typeface="Archivo"/>
                          <a:sym typeface="Archivo"/>
                        </a:rPr>
                        <a:t>Melina Luján Chiapparo- Instituto Nuestra Señora del Carmen</a:t>
                      </a:r>
                      <a:endParaRPr sz="1100">
                        <a:solidFill>
                          <a:schemeClr val="dk1"/>
                        </a:solidFill>
                        <a:latin typeface="Archivo"/>
                        <a:ea typeface="Archivo"/>
                        <a:cs typeface="Archivo"/>
                        <a:sym typeface="Archivo"/>
                      </a:endParaRPr>
                    </a:p>
                  </a:txBody>
                  <a:tcPr marT="91425" marB="91425" marR="91425" marL="91425"/>
                </a:tc>
              </a:tr>
              <a:tr h="800150">
                <a:tc>
                  <a:txBody>
                    <a:bodyPr/>
                    <a:lstStyle/>
                    <a:p>
                      <a:pPr indent="0" lvl="0" marL="0" rtl="0" algn="l">
                        <a:spcBef>
                          <a:spcPts val="0"/>
                        </a:spcBef>
                        <a:spcAft>
                          <a:spcPts val="0"/>
                        </a:spcAft>
                        <a:buNone/>
                      </a:pPr>
                      <a:r>
                        <a:rPr b="1" i="1" lang="es" sz="1200">
                          <a:solidFill>
                            <a:schemeClr val="dk1"/>
                          </a:solidFill>
                          <a:latin typeface="Archivo"/>
                          <a:ea typeface="Archivo"/>
                          <a:cs typeface="Archivo"/>
                          <a:sym typeface="Archivo"/>
                        </a:rPr>
                        <a:t>“Leer para saber sobre William Shakespeare y el teatro isabelino”</a:t>
                      </a:r>
                      <a:endParaRPr b="1" i="1" sz="1200">
                        <a:solidFill>
                          <a:schemeClr val="dk1"/>
                        </a:solidFill>
                        <a:latin typeface="Archivo"/>
                        <a:ea typeface="Archivo"/>
                        <a:cs typeface="Archivo"/>
                        <a:sym typeface="Archivo"/>
                      </a:endParaRPr>
                    </a:p>
                    <a:p>
                      <a:pPr indent="0" lvl="0" marL="0" rtl="0" algn="l">
                        <a:spcBef>
                          <a:spcPts val="0"/>
                        </a:spcBef>
                        <a:spcAft>
                          <a:spcPts val="0"/>
                        </a:spcAft>
                        <a:buNone/>
                      </a:pPr>
                      <a:r>
                        <a:rPr lang="es" sz="1100">
                          <a:solidFill>
                            <a:schemeClr val="dk1"/>
                          </a:solidFill>
                          <a:latin typeface="Archivo"/>
                          <a:ea typeface="Archivo"/>
                          <a:cs typeface="Archivo"/>
                          <a:sym typeface="Archivo"/>
                        </a:rPr>
                        <a:t>Lola Kantor- Escuela 13 DE 9</a:t>
                      </a:r>
                      <a:endParaRPr b="1" i="1" sz="1200">
                        <a:solidFill>
                          <a:schemeClr val="dk1"/>
                        </a:solidFill>
                        <a:latin typeface="Archivo"/>
                        <a:ea typeface="Archivo"/>
                        <a:cs typeface="Archivo"/>
                        <a:sym typeface="Archivo"/>
                      </a:endParaRPr>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s" sz="1200">
                          <a:solidFill>
                            <a:schemeClr val="dk1"/>
                          </a:solidFill>
                          <a:latin typeface="Archivo"/>
                          <a:ea typeface="Archivo"/>
                          <a:cs typeface="Archivo"/>
                          <a:sym typeface="Archivo"/>
                        </a:rPr>
                        <a:t>“De la escritura a la oralidad: Producción de un guión de podcast reversionando </a:t>
                      </a:r>
                      <a:r>
                        <a:rPr b="1" i="1" lang="es" sz="1200">
                          <a:solidFill>
                            <a:schemeClr val="dk1"/>
                          </a:solidFill>
                          <a:latin typeface="Archivo"/>
                          <a:ea typeface="Archivo"/>
                          <a:cs typeface="Archivo"/>
                          <a:sym typeface="Archivo"/>
                        </a:rPr>
                        <a:t>Romeo y Julieta” </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100">
                          <a:solidFill>
                            <a:schemeClr val="dk1"/>
                          </a:solidFill>
                          <a:latin typeface="Archivo"/>
                          <a:ea typeface="Archivo"/>
                          <a:cs typeface="Archivo"/>
                          <a:sym typeface="Archivo"/>
                        </a:rPr>
                        <a:t>Florencia Angarano- Escuela 13 DE 14</a:t>
                      </a:r>
                      <a:endParaRPr sz="1100">
                        <a:solidFill>
                          <a:schemeClr val="dk1"/>
                        </a:solidFill>
                        <a:latin typeface="Archivo"/>
                        <a:ea typeface="Archivo"/>
                        <a:cs typeface="Archivo"/>
                        <a:sym typeface="Archivo"/>
                      </a:endParaRPr>
                    </a:p>
                  </a:txBody>
                  <a:tcPr marT="91425" marB="91425" marR="91425" marL="91425"/>
                </a:tc>
              </a:tr>
              <a:tr h="381000">
                <a:tc>
                  <a:txBody>
                    <a:bodyPr/>
                    <a:lstStyle/>
                    <a:p>
                      <a:pPr indent="0" lvl="0" marL="0" rtl="0" algn="l">
                        <a:spcBef>
                          <a:spcPts val="0"/>
                        </a:spcBef>
                        <a:spcAft>
                          <a:spcPts val="0"/>
                        </a:spcAft>
                        <a:buNone/>
                      </a:pPr>
                      <a:r>
                        <a:rPr b="1" i="1" lang="es" sz="1200">
                          <a:solidFill>
                            <a:schemeClr val="dk1"/>
                          </a:solidFill>
                          <a:latin typeface="Archivo"/>
                          <a:ea typeface="Archivo"/>
                          <a:cs typeface="Archivo"/>
                          <a:sym typeface="Archivo"/>
                        </a:rPr>
                        <a:t>“Decir y escuchar: enseñar oralidad como práctica situada” </a:t>
                      </a:r>
                      <a:endParaRPr b="1" i="1" sz="1200">
                        <a:solidFill>
                          <a:schemeClr val="dk1"/>
                        </a:solidFill>
                        <a:latin typeface="Archivo"/>
                        <a:ea typeface="Archivo"/>
                        <a:cs typeface="Archivo"/>
                        <a:sym typeface="Archivo"/>
                      </a:endParaRPr>
                    </a:p>
                    <a:p>
                      <a:pPr indent="0" lvl="0" marL="0" rtl="0" algn="l">
                        <a:spcBef>
                          <a:spcPts val="0"/>
                        </a:spcBef>
                        <a:spcAft>
                          <a:spcPts val="0"/>
                        </a:spcAft>
                        <a:buNone/>
                      </a:pPr>
                      <a:r>
                        <a:rPr lang="es" sz="1100">
                          <a:solidFill>
                            <a:schemeClr val="dk1"/>
                          </a:solidFill>
                          <a:latin typeface="Archivo Medium"/>
                          <a:ea typeface="Archivo Medium"/>
                          <a:cs typeface="Archivo Medium"/>
                          <a:sym typeface="Archivo Medium"/>
                        </a:rPr>
                        <a:t>Verónica Geloso- </a:t>
                      </a:r>
                      <a:r>
                        <a:rPr lang="es" sz="1100">
                          <a:solidFill>
                            <a:schemeClr val="dk1"/>
                          </a:solidFill>
                          <a:latin typeface="Archivo"/>
                          <a:ea typeface="Archivo"/>
                          <a:cs typeface="Archivo"/>
                          <a:sym typeface="Archivo"/>
                        </a:rPr>
                        <a:t>Liceo Nº 1 “</a:t>
                      </a:r>
                      <a:r>
                        <a:rPr lang="es" sz="1100">
                          <a:solidFill>
                            <a:schemeClr val="dk1"/>
                          </a:solidFill>
                          <a:highlight>
                            <a:schemeClr val="lt1"/>
                          </a:highlight>
                          <a:latin typeface="Archivo"/>
                          <a:ea typeface="Archivo"/>
                          <a:cs typeface="Archivo"/>
                          <a:sym typeface="Archivo"/>
                        </a:rPr>
                        <a:t>José Figueroa Alcorta”</a:t>
                      </a:r>
                      <a:endParaRPr sz="1100">
                        <a:solidFill>
                          <a:schemeClr val="dk1"/>
                        </a:solidFill>
                        <a:latin typeface="Archivo Medium"/>
                        <a:ea typeface="Archivo Medium"/>
                        <a:cs typeface="Archivo Medium"/>
                        <a:sym typeface="Archivo Medium"/>
                      </a:endParaRPr>
                    </a:p>
                  </a:txBody>
                  <a:tcPr marT="91425" marB="91425" marR="91425" marL="91425"/>
                </a:tc>
                <a:tc>
                  <a:txBody>
                    <a:bodyPr/>
                    <a:lstStyle/>
                    <a:p>
                      <a:pPr indent="0" lvl="0" marL="0" rtl="0" algn="l">
                        <a:spcBef>
                          <a:spcPts val="0"/>
                        </a:spcBef>
                        <a:spcAft>
                          <a:spcPts val="0"/>
                        </a:spcAft>
                        <a:buNone/>
                      </a:pPr>
                      <a:r>
                        <a:rPr i="1" lang="es" sz="1200">
                          <a:solidFill>
                            <a:schemeClr val="dk1"/>
                          </a:solidFill>
                          <a:latin typeface="Archivo ExtraBold"/>
                          <a:ea typeface="Archivo ExtraBold"/>
                          <a:cs typeface="Archivo ExtraBold"/>
                          <a:sym typeface="Archivo ExtraBold"/>
                        </a:rPr>
                        <a:t>“Cuentos con deseos”</a:t>
                      </a:r>
                      <a:endParaRPr i="1" sz="1200">
                        <a:solidFill>
                          <a:schemeClr val="dk1"/>
                        </a:solidFill>
                        <a:latin typeface="Archivo ExtraBold"/>
                        <a:ea typeface="Archivo ExtraBold"/>
                        <a:cs typeface="Archivo ExtraBold"/>
                        <a:sym typeface="Archivo ExtraBold"/>
                      </a:endParaRPr>
                    </a:p>
                    <a:p>
                      <a:pPr indent="0" lvl="0" marL="0" rtl="0" algn="l">
                        <a:spcBef>
                          <a:spcPts val="0"/>
                        </a:spcBef>
                        <a:spcAft>
                          <a:spcPts val="0"/>
                        </a:spcAft>
                        <a:buNone/>
                      </a:pPr>
                      <a:r>
                        <a:rPr lang="es" sz="1200">
                          <a:solidFill>
                            <a:schemeClr val="dk1"/>
                          </a:solidFill>
                          <a:latin typeface="Archivo"/>
                          <a:ea typeface="Archivo"/>
                          <a:cs typeface="Archivo"/>
                          <a:sym typeface="Archivo"/>
                        </a:rPr>
                        <a:t>María Belén Scarso- Escuela 24 DE 14</a:t>
                      </a:r>
                      <a:endParaRPr sz="1200">
                        <a:solidFill>
                          <a:schemeClr val="dk1"/>
                        </a:solidFill>
                        <a:latin typeface="Archivo"/>
                        <a:ea typeface="Archivo"/>
                        <a:cs typeface="Archivo"/>
                        <a:sym typeface="Archivo"/>
                      </a:endParaRPr>
                    </a:p>
                  </a:txBody>
                  <a:tcPr marT="91425" marB="91425" marR="91425" marL="91425"/>
                </a:tc>
              </a:tr>
              <a:tr h="381000">
                <a:tc>
                  <a:txBody>
                    <a:bodyPr/>
                    <a:lstStyle/>
                    <a:p>
                      <a:pPr indent="0" lvl="0" marL="0" rtl="0" algn="l">
                        <a:lnSpc>
                          <a:spcPct val="100000"/>
                        </a:lnSpc>
                        <a:spcBef>
                          <a:spcPts val="0"/>
                        </a:spcBef>
                        <a:spcAft>
                          <a:spcPts val="0"/>
                        </a:spcAft>
                        <a:buNone/>
                      </a:pPr>
                      <a:r>
                        <a:rPr b="1" i="1" lang="es" sz="1200">
                          <a:solidFill>
                            <a:schemeClr val="dk1"/>
                          </a:solidFill>
                          <a:latin typeface="Archivo"/>
                          <a:ea typeface="Archivo"/>
                          <a:cs typeface="Archivo"/>
                          <a:sym typeface="Archivo"/>
                        </a:rPr>
                        <a:t>“Esto es más de lo mismo”</a:t>
                      </a:r>
                      <a:endParaRPr b="1" i="1" sz="1200">
                        <a:solidFill>
                          <a:schemeClr val="dk1"/>
                        </a:solidFill>
                        <a:latin typeface="Archivo"/>
                        <a:ea typeface="Archivo"/>
                        <a:cs typeface="Archivo"/>
                        <a:sym typeface="Archivo"/>
                      </a:endParaRPr>
                    </a:p>
                    <a:p>
                      <a:pPr indent="0" lvl="0" marL="0" rtl="0" algn="l">
                        <a:lnSpc>
                          <a:spcPct val="100000"/>
                        </a:lnSpc>
                        <a:spcBef>
                          <a:spcPts val="0"/>
                        </a:spcBef>
                        <a:spcAft>
                          <a:spcPts val="0"/>
                        </a:spcAft>
                        <a:buNone/>
                      </a:pPr>
                      <a:r>
                        <a:rPr lang="es" sz="1200">
                          <a:solidFill>
                            <a:schemeClr val="dk1"/>
                          </a:solidFill>
                          <a:latin typeface="Archivo"/>
                          <a:ea typeface="Archivo"/>
                          <a:cs typeface="Archivo"/>
                          <a:sym typeface="Archivo"/>
                        </a:rPr>
                        <a:t>Patricio Subirol - </a:t>
                      </a:r>
                      <a:r>
                        <a:rPr lang="es" sz="1100">
                          <a:solidFill>
                            <a:schemeClr val="dk1"/>
                          </a:solidFill>
                          <a:latin typeface="Archivo"/>
                          <a:ea typeface="Archivo"/>
                          <a:cs typeface="Archivo"/>
                          <a:sym typeface="Archivo"/>
                        </a:rPr>
                        <a:t>Liceo 11 DE 15 “Cornelio Saavedra”.</a:t>
                      </a:r>
                      <a:endParaRPr sz="1200">
                        <a:solidFill>
                          <a:schemeClr val="dk1"/>
                        </a:solidFill>
                        <a:latin typeface="Archivo"/>
                        <a:ea typeface="Archivo"/>
                        <a:cs typeface="Archivo"/>
                        <a:sym typeface="Archivo"/>
                      </a:endParaRPr>
                    </a:p>
                  </a:txBody>
                  <a:tcPr marT="91425" marB="91425" marR="91425" marL="91425"/>
                </a:tc>
                <a:tc>
                  <a:txBody>
                    <a:bodyPr/>
                    <a:lstStyle/>
                    <a:p>
                      <a:pPr indent="0" lvl="0" marL="0" rtl="0" algn="l">
                        <a:spcBef>
                          <a:spcPts val="0"/>
                        </a:spcBef>
                        <a:spcAft>
                          <a:spcPts val="0"/>
                        </a:spcAft>
                        <a:buNone/>
                      </a:pPr>
                      <a:r>
                        <a:rPr b="1" i="1" lang="es" sz="1200">
                          <a:solidFill>
                            <a:schemeClr val="dk1"/>
                          </a:solidFill>
                          <a:latin typeface="Archivo"/>
                          <a:ea typeface="Archivo"/>
                          <a:cs typeface="Archivo"/>
                          <a:sym typeface="Archivo"/>
                        </a:rPr>
                        <a:t>“De cartas e interrogatorios: consignas de escritura para trabajar con la oralidad”</a:t>
                      </a:r>
                      <a:endParaRPr b="1" i="1"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100">
                          <a:solidFill>
                            <a:schemeClr val="dk1"/>
                          </a:solidFill>
                          <a:latin typeface="Archivo"/>
                          <a:ea typeface="Archivo"/>
                          <a:cs typeface="Archivo"/>
                          <a:sym typeface="Archivo"/>
                        </a:rPr>
                        <a:t>Nerina Palermo - Colegio N0. 4 DE 9 “Nicolás Avellaneda”</a:t>
                      </a:r>
                      <a:endParaRPr sz="1100">
                        <a:solidFill>
                          <a:schemeClr val="dk1"/>
                        </a:solidFill>
                        <a:latin typeface="Archivo"/>
                        <a:ea typeface="Archivo"/>
                        <a:cs typeface="Archivo"/>
                        <a:sym typeface="Archivo"/>
                      </a:endParaRPr>
                    </a:p>
                  </a:txBody>
                  <a:tcPr marT="91425" marB="91425" marR="91425" marL="91425"/>
                </a:tc>
              </a:tr>
              <a:tr h="381000">
                <a:tc>
                  <a:txBody>
                    <a:bodyPr/>
                    <a:lstStyle/>
                    <a:p>
                      <a:pPr indent="0" lvl="0" marL="0" rtl="0" algn="l">
                        <a:lnSpc>
                          <a:spcPct val="115000"/>
                        </a:lnSpc>
                        <a:spcBef>
                          <a:spcPts val="0"/>
                        </a:spcBef>
                        <a:spcAft>
                          <a:spcPts val="0"/>
                        </a:spcAft>
                        <a:buClr>
                          <a:schemeClr val="dk1"/>
                        </a:buClr>
                        <a:buSzPts val="1100"/>
                        <a:buFont typeface="Arial"/>
                        <a:buNone/>
                      </a:pPr>
                      <a:r>
                        <a:rPr b="1" i="1" lang="es" sz="1200">
                          <a:solidFill>
                            <a:schemeClr val="dk1"/>
                          </a:solidFill>
                          <a:latin typeface="Archivo"/>
                          <a:ea typeface="Archivo"/>
                          <a:cs typeface="Archivo"/>
                          <a:sym typeface="Archivo"/>
                        </a:rPr>
                        <a:t>“El lugar del conocimiento de la lengua en la escritura de reseñas literarias”- </a:t>
                      </a:r>
                      <a:endParaRPr b="1" i="1" sz="1200">
                        <a:solidFill>
                          <a:schemeClr val="dk1"/>
                        </a:solidFill>
                        <a:latin typeface="Archivo"/>
                        <a:ea typeface="Archivo"/>
                        <a:cs typeface="Archivo"/>
                        <a:sym typeface="Archivo"/>
                      </a:endParaRPr>
                    </a:p>
                    <a:p>
                      <a:pPr indent="0" lvl="0" marL="0" rtl="0" algn="just">
                        <a:spcBef>
                          <a:spcPts val="0"/>
                        </a:spcBef>
                        <a:spcAft>
                          <a:spcPts val="0"/>
                        </a:spcAft>
                        <a:buClr>
                          <a:schemeClr val="dk1"/>
                        </a:buClr>
                        <a:buSzPts val="1100"/>
                        <a:buFont typeface="Arial"/>
                        <a:buNone/>
                      </a:pPr>
                      <a:r>
                        <a:rPr lang="es" sz="1200">
                          <a:solidFill>
                            <a:schemeClr val="dk1"/>
                          </a:solidFill>
                          <a:latin typeface="Archivo"/>
                          <a:ea typeface="Archivo"/>
                          <a:cs typeface="Archivo"/>
                          <a:sym typeface="Archivo"/>
                        </a:rPr>
                        <a:t>Cinthia Rey  - Escuela 3 D.E. 10</a:t>
                      </a:r>
                      <a:endParaRPr b="1" i="1" sz="1200">
                        <a:solidFill>
                          <a:schemeClr val="dk1"/>
                        </a:solidFill>
                        <a:latin typeface="Archivo"/>
                        <a:ea typeface="Archivo"/>
                        <a:cs typeface="Archivo"/>
                        <a:sym typeface="Archivo"/>
                      </a:endParaRPr>
                    </a:p>
                  </a:txBody>
                  <a:tcPr marT="91425" marB="91425" marR="91425" marL="91425"/>
                </a:tc>
                <a:tc>
                  <a:txBody>
                    <a:bodyPr/>
                    <a:lstStyle/>
                    <a:p>
                      <a:pPr indent="0" lvl="0" marL="0" rtl="0" algn="just">
                        <a:spcBef>
                          <a:spcPts val="0"/>
                        </a:spcBef>
                        <a:spcAft>
                          <a:spcPts val="0"/>
                        </a:spcAft>
                        <a:buClr>
                          <a:schemeClr val="dk1"/>
                        </a:buClr>
                        <a:buSzPts val="1100"/>
                        <a:buFont typeface="Arial"/>
                        <a:buNone/>
                      </a:pPr>
                      <a:r>
                        <a:t/>
                      </a:r>
                      <a:endParaRPr b="1" i="1" sz="1200">
                        <a:solidFill>
                          <a:schemeClr val="dk1"/>
                        </a:solidFill>
                        <a:latin typeface="Archivo"/>
                        <a:ea typeface="Archivo"/>
                        <a:cs typeface="Archivo"/>
                        <a:sym typeface="Archivo"/>
                      </a:endParaRPr>
                    </a:p>
                  </a:txBody>
                  <a:tcPr marT="91425" marB="91425" marR="91425" marL="91425"/>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7" name="Shape 1637"/>
        <p:cNvGrpSpPr/>
        <p:nvPr/>
      </p:nvGrpSpPr>
      <p:grpSpPr>
        <a:xfrm>
          <a:off x="0" y="0"/>
          <a:ext cx="0" cy="0"/>
          <a:chOff x="0" y="0"/>
          <a:chExt cx="0" cy="0"/>
        </a:xfrm>
      </p:grpSpPr>
      <p:sp>
        <p:nvSpPr>
          <p:cNvPr id="1638" name="Google Shape;1638;g7fc76c036a0eec05_21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9" name="Google Shape;1639;g7fc76c036a0eec05_214" title="PHOTO-2025-11-04-12-24-14.jpg"/>
          <p:cNvPicPr preferRelativeResize="0"/>
          <p:nvPr/>
        </p:nvPicPr>
        <p:blipFill rotWithShape="1">
          <a:blip r:embed="rId3">
            <a:alphaModFix/>
          </a:blip>
          <a:srcRect b="15247" l="4699" r="16160" t="11727"/>
          <a:stretch/>
        </p:blipFill>
        <p:spPr>
          <a:xfrm>
            <a:off x="5359375" y="267687"/>
            <a:ext cx="3571524" cy="4394424"/>
          </a:xfrm>
          <a:prstGeom prst="rect">
            <a:avLst/>
          </a:prstGeom>
          <a:noFill/>
          <a:ln>
            <a:noFill/>
          </a:ln>
        </p:spPr>
      </p:pic>
      <p:sp>
        <p:nvSpPr>
          <p:cNvPr id="1640" name="Google Shape;1640;g7fc76c036a0eec05_214"/>
          <p:cNvSpPr txBox="1"/>
          <p:nvPr/>
        </p:nvSpPr>
        <p:spPr>
          <a:xfrm>
            <a:off x="0" y="125750"/>
            <a:ext cx="51642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Primeras producciones de recomendaciones</a:t>
            </a:r>
            <a:endParaRPr b="1" i="0" sz="1800" u="none" cap="none" strike="noStrike">
              <a:solidFill>
                <a:schemeClr val="dk1"/>
              </a:solidFill>
              <a:highlight>
                <a:srgbClr val="B7DB2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highlight>
                  <a:schemeClr val="lt1"/>
                </a:highlight>
                <a:latin typeface="Arial"/>
                <a:ea typeface="Arial"/>
                <a:cs typeface="Arial"/>
                <a:sym typeface="Arial"/>
              </a:rPr>
              <a:t>Muchos alumnos explicitaron los subtemas en los que estaba organizado el texto. Otros, los párrafos en los que organizaron esa misma información.</a:t>
            </a:r>
            <a:endParaRPr b="0" i="0" sz="1600" u="none" cap="none" strike="noStrike">
              <a:solidFill>
                <a:schemeClr val="dk1"/>
              </a:solidFill>
              <a:highlight>
                <a:schemeClr val="lt1"/>
              </a:highlight>
              <a:latin typeface="Arial"/>
              <a:ea typeface="Arial"/>
              <a:cs typeface="Arial"/>
              <a:sym typeface="Arial"/>
            </a:endParaRPr>
          </a:p>
        </p:txBody>
      </p:sp>
      <p:pic>
        <p:nvPicPr>
          <p:cNvPr id="1641" name="Google Shape;1641;g7fc76c036a0eec05_214" title="PHOTO-2025-11-04-12-24-15 2.jpg"/>
          <p:cNvPicPr preferRelativeResize="0"/>
          <p:nvPr/>
        </p:nvPicPr>
        <p:blipFill rotWithShape="1">
          <a:blip r:embed="rId4">
            <a:alphaModFix/>
          </a:blip>
          <a:srcRect b="10887" l="5344" r="35006" t="4316"/>
          <a:stretch/>
        </p:blipFill>
        <p:spPr>
          <a:xfrm rot="-5400000">
            <a:off x="873231" y="1469705"/>
            <a:ext cx="3107800" cy="3313701"/>
          </a:xfrm>
          <a:prstGeom prst="rect">
            <a:avLst/>
          </a:prstGeom>
          <a:noFill/>
          <a:ln>
            <a:noFill/>
          </a:ln>
        </p:spPr>
      </p:pic>
      <p:sp>
        <p:nvSpPr>
          <p:cNvPr id="1642" name="Google Shape;1642;g7fc76c036a0eec05_214"/>
          <p:cNvSpPr/>
          <p:nvPr/>
        </p:nvSpPr>
        <p:spPr>
          <a:xfrm>
            <a:off x="716825" y="2288800"/>
            <a:ext cx="603600" cy="352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7fc76c036a0eec05_214"/>
          <p:cNvSpPr/>
          <p:nvPr/>
        </p:nvSpPr>
        <p:spPr>
          <a:xfrm>
            <a:off x="716825" y="3862250"/>
            <a:ext cx="767100" cy="451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g7fc76c036a0eec05_214"/>
          <p:cNvSpPr/>
          <p:nvPr/>
        </p:nvSpPr>
        <p:spPr>
          <a:xfrm>
            <a:off x="5283950" y="470388"/>
            <a:ext cx="1534200" cy="3003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g7fc76c036a0eec05_214"/>
          <p:cNvSpPr/>
          <p:nvPr/>
        </p:nvSpPr>
        <p:spPr>
          <a:xfrm>
            <a:off x="5359375" y="1427638"/>
            <a:ext cx="3508800" cy="352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g7fc76c036a0eec05_214"/>
          <p:cNvSpPr/>
          <p:nvPr/>
        </p:nvSpPr>
        <p:spPr>
          <a:xfrm>
            <a:off x="5283950" y="3199193"/>
            <a:ext cx="1634700" cy="451200"/>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0" name="Shape 1650"/>
        <p:cNvGrpSpPr/>
        <p:nvPr/>
      </p:nvGrpSpPr>
      <p:grpSpPr>
        <a:xfrm>
          <a:off x="0" y="0"/>
          <a:ext cx="0" cy="0"/>
          <a:chOff x="0" y="0"/>
          <a:chExt cx="0" cy="0"/>
        </a:xfrm>
      </p:grpSpPr>
      <p:pic>
        <p:nvPicPr>
          <p:cNvPr id="1651" name="Google Shape;1651;g7fc76c036a0eec05_226"/>
          <p:cNvPicPr preferRelativeResize="0"/>
          <p:nvPr/>
        </p:nvPicPr>
        <p:blipFill rotWithShape="1">
          <a:blip r:embed="rId3">
            <a:alphaModFix/>
          </a:blip>
          <a:srcRect b="0" l="0" r="0" t="0"/>
          <a:stretch/>
        </p:blipFill>
        <p:spPr>
          <a:xfrm>
            <a:off x="-46625" y="1196375"/>
            <a:ext cx="1261814" cy="311763"/>
          </a:xfrm>
          <a:prstGeom prst="rect">
            <a:avLst/>
          </a:prstGeom>
          <a:noFill/>
          <a:ln>
            <a:noFill/>
          </a:ln>
        </p:spPr>
      </p:pic>
      <p:sp>
        <p:nvSpPr>
          <p:cNvPr id="1652" name="Google Shape;1652;g7fc76c036a0eec05_226"/>
          <p:cNvSpPr txBox="1"/>
          <p:nvPr/>
        </p:nvSpPr>
        <p:spPr>
          <a:xfrm>
            <a:off x="364875" y="1628750"/>
            <a:ext cx="3659400" cy="254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0" i="0" lang="es" sz="1500" u="none" cap="none" strike="noStrike">
                <a:solidFill>
                  <a:srgbClr val="000000"/>
                </a:solidFill>
                <a:latin typeface="Archivo Light"/>
                <a:ea typeface="Archivo Light"/>
                <a:cs typeface="Archivo Light"/>
                <a:sym typeface="Archivo Light"/>
              </a:rPr>
              <a:t>Por el momento, estas primeras escrituras han pasado por una revisión de la docente.</a:t>
            </a:r>
            <a:endParaRPr b="0" i="0" sz="15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500" u="none" cap="none" strike="noStrike">
                <a:solidFill>
                  <a:srgbClr val="000000"/>
                </a:solidFill>
                <a:latin typeface="Archivo Light"/>
                <a:ea typeface="Archivo Light"/>
                <a:cs typeface="Archivo Light"/>
                <a:sym typeface="Archivo Light"/>
              </a:rPr>
              <a:t>En esta instancia, la docente ha observado:</a:t>
            </a:r>
            <a:endParaRPr b="0" i="0" sz="1500" u="none" cap="none" strike="noStrike">
              <a:solidFill>
                <a:srgbClr val="000000"/>
              </a:solidFill>
              <a:latin typeface="Archivo Light"/>
              <a:ea typeface="Archivo Light"/>
              <a:cs typeface="Archivo Light"/>
              <a:sym typeface="Archivo Light"/>
            </a:endParaRPr>
          </a:p>
          <a:p>
            <a:pPr indent="-323850" lvl="0" marL="457200" marR="0" rtl="0" algn="just">
              <a:lnSpc>
                <a:spcPct val="100000"/>
              </a:lnSpc>
              <a:spcBef>
                <a:spcPts val="1100"/>
              </a:spcBef>
              <a:spcAft>
                <a:spcPts val="0"/>
              </a:spcAft>
              <a:buClr>
                <a:srgbClr val="000000"/>
              </a:buClr>
              <a:buSzPts val="1500"/>
              <a:buFont typeface="Archivo Light"/>
              <a:buChar char="-"/>
            </a:pPr>
            <a:r>
              <a:rPr b="0" i="0" lang="es" sz="1500" u="none" cap="none" strike="noStrike">
                <a:solidFill>
                  <a:srgbClr val="000000"/>
                </a:solidFill>
                <a:latin typeface="Archivo Light"/>
                <a:ea typeface="Archivo Light"/>
                <a:cs typeface="Archivo Light"/>
                <a:sym typeface="Archivo Light"/>
              </a:rPr>
              <a:t>La organización textual,</a:t>
            </a:r>
            <a:endParaRPr b="0" i="0" sz="1500" u="none" cap="none" strike="noStrike">
              <a:solidFill>
                <a:srgbClr val="000000"/>
              </a:solidFill>
              <a:latin typeface="Archivo Light"/>
              <a:ea typeface="Archivo Light"/>
              <a:cs typeface="Archivo Light"/>
              <a:sym typeface="Archivo Light"/>
            </a:endParaRPr>
          </a:p>
          <a:p>
            <a:pPr indent="-323850" lvl="0" marL="457200" marR="0" rtl="0" algn="just">
              <a:lnSpc>
                <a:spcPct val="100000"/>
              </a:lnSpc>
              <a:spcBef>
                <a:spcPts val="0"/>
              </a:spcBef>
              <a:spcAft>
                <a:spcPts val="0"/>
              </a:spcAft>
              <a:buClr>
                <a:srgbClr val="000000"/>
              </a:buClr>
              <a:buSzPts val="1500"/>
              <a:buFont typeface="Archivo Light"/>
              <a:buChar char="-"/>
            </a:pPr>
            <a:r>
              <a:rPr b="0" i="0" lang="es" sz="1500" u="none" cap="none" strike="noStrike">
                <a:solidFill>
                  <a:srgbClr val="000000"/>
                </a:solidFill>
                <a:latin typeface="Archivo Light"/>
                <a:ea typeface="Archivo Light"/>
                <a:cs typeface="Archivo Light"/>
                <a:sym typeface="Archivo Light"/>
              </a:rPr>
              <a:t>el contenido,</a:t>
            </a:r>
            <a:endParaRPr b="0" i="0" sz="1500" u="none" cap="none" strike="noStrike">
              <a:solidFill>
                <a:srgbClr val="000000"/>
              </a:solidFill>
              <a:latin typeface="Archivo Light"/>
              <a:ea typeface="Archivo Light"/>
              <a:cs typeface="Archivo Light"/>
              <a:sym typeface="Archivo Light"/>
            </a:endParaRPr>
          </a:p>
          <a:p>
            <a:pPr indent="-323850" lvl="0" marL="457200" marR="0" rtl="0" algn="just">
              <a:lnSpc>
                <a:spcPct val="100000"/>
              </a:lnSpc>
              <a:spcBef>
                <a:spcPts val="0"/>
              </a:spcBef>
              <a:spcAft>
                <a:spcPts val="0"/>
              </a:spcAft>
              <a:buClr>
                <a:srgbClr val="000000"/>
              </a:buClr>
              <a:buSzPts val="1500"/>
              <a:buFont typeface="Archivo Light"/>
              <a:buChar char="-"/>
            </a:pPr>
            <a:r>
              <a:rPr b="0" i="0" lang="es" sz="1500" u="none" cap="none" strike="noStrike">
                <a:solidFill>
                  <a:srgbClr val="000000"/>
                </a:solidFill>
                <a:latin typeface="Archivo Light"/>
                <a:ea typeface="Archivo Light"/>
                <a:cs typeface="Archivo Light"/>
                <a:sym typeface="Archivo Light"/>
              </a:rPr>
              <a:t>la utilización de adjetivos variados,</a:t>
            </a:r>
            <a:endParaRPr b="0" i="0" sz="1500" u="none" cap="none" strike="noStrike">
              <a:solidFill>
                <a:srgbClr val="000000"/>
              </a:solidFill>
              <a:latin typeface="Archivo Light"/>
              <a:ea typeface="Archivo Light"/>
              <a:cs typeface="Archivo Light"/>
              <a:sym typeface="Archivo Light"/>
            </a:endParaRPr>
          </a:p>
          <a:p>
            <a:pPr indent="-323850" lvl="0" marL="457200" marR="0" rtl="0" algn="just">
              <a:lnSpc>
                <a:spcPct val="100000"/>
              </a:lnSpc>
              <a:spcBef>
                <a:spcPts val="0"/>
              </a:spcBef>
              <a:spcAft>
                <a:spcPts val="0"/>
              </a:spcAft>
              <a:buClr>
                <a:srgbClr val="000000"/>
              </a:buClr>
              <a:buSzPts val="1500"/>
              <a:buFont typeface="Archivo Light"/>
              <a:buChar char="-"/>
            </a:pPr>
            <a:r>
              <a:rPr b="0" i="0" lang="es" sz="1500" u="none" cap="none" strike="noStrike">
                <a:solidFill>
                  <a:srgbClr val="000000"/>
                </a:solidFill>
                <a:latin typeface="Archivo Light"/>
                <a:ea typeface="Archivo Light"/>
                <a:cs typeface="Archivo Light"/>
                <a:sym typeface="Archivo Light"/>
              </a:rPr>
              <a:t>el uso de vocabulario específico.</a:t>
            </a:r>
            <a:endParaRPr b="0" i="0" sz="1500" u="none" cap="none" strike="noStrike">
              <a:solidFill>
                <a:srgbClr val="000000"/>
              </a:solidFill>
              <a:latin typeface="Archivo Light"/>
              <a:ea typeface="Archivo Light"/>
              <a:cs typeface="Archivo Light"/>
              <a:sym typeface="Archivo Light"/>
            </a:endParaRPr>
          </a:p>
        </p:txBody>
      </p:sp>
      <p:sp>
        <p:nvSpPr>
          <p:cNvPr id="1653" name="Google Shape;1653;g7fc76c036a0eec05_226"/>
          <p:cNvSpPr txBox="1"/>
          <p:nvPr/>
        </p:nvSpPr>
        <p:spPr>
          <a:xfrm>
            <a:off x="100800" y="401675"/>
            <a:ext cx="5080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Nunito ExtraBold"/>
                <a:ea typeface="Nunito ExtraBold"/>
                <a:cs typeface="Nunito ExtraBold"/>
                <a:sym typeface="Nunito ExtraBold"/>
              </a:rPr>
              <a:t>Etapa 4 - Revisión de la escritura</a:t>
            </a:r>
            <a:endParaRPr b="0" i="0" sz="21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654" name="Google Shape;1654;g7fc76c036a0eec05_22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55" name="Google Shape;1655;g7fc76c036a0eec05_226"/>
          <p:cNvGrpSpPr/>
          <p:nvPr/>
        </p:nvGrpSpPr>
        <p:grpSpPr>
          <a:xfrm>
            <a:off x="-302993" y="4317805"/>
            <a:ext cx="2799007" cy="584818"/>
            <a:chOff x="-302993" y="4101830"/>
            <a:chExt cx="2799007" cy="584818"/>
          </a:xfrm>
        </p:grpSpPr>
        <p:grpSp>
          <p:nvGrpSpPr>
            <p:cNvPr id="1656" name="Google Shape;1656;g7fc76c036a0eec05_226"/>
            <p:cNvGrpSpPr/>
            <p:nvPr/>
          </p:nvGrpSpPr>
          <p:grpSpPr>
            <a:xfrm rot="5400000">
              <a:off x="1363571" y="3554205"/>
              <a:ext cx="584818" cy="1680068"/>
              <a:chOff x="2405075" y="2171775"/>
              <a:chExt cx="633400" cy="1900100"/>
            </a:xfrm>
          </p:grpSpPr>
          <p:cxnSp>
            <p:nvCxnSpPr>
              <p:cNvPr id="1657" name="Google Shape;1657;g7fc76c036a0eec05_22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8" name="Google Shape;1658;g7fc76c036a0eec05_22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9" name="Google Shape;1659;g7fc76c036a0eec05_22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0" name="Google Shape;1660;g7fc76c036a0eec05_22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1" name="Google Shape;1661;g7fc76c036a0eec05_22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2" name="Google Shape;1662;g7fc76c036a0eec05_22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3" name="Google Shape;1663;g7fc76c036a0eec05_22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4" name="Google Shape;1664;g7fc76c036a0eec05_22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5" name="Google Shape;1665;g7fc76c036a0eec05_22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6" name="Google Shape;1666;g7fc76c036a0eec05_22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7" name="Google Shape;1667;g7fc76c036a0eec05_22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8" name="Google Shape;1668;g7fc76c036a0eec05_22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9" name="Google Shape;1669;g7fc76c036a0eec05_22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70" name="Google Shape;1670;g7fc76c036a0eec05_22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71" name="Google Shape;1671;g7fc76c036a0eec05_22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72" name="Google Shape;1672;g7fc76c036a0eec05_226"/>
            <p:cNvGrpSpPr/>
            <p:nvPr/>
          </p:nvGrpSpPr>
          <p:grpSpPr>
            <a:xfrm rot="5400000">
              <a:off x="244632" y="3554205"/>
              <a:ext cx="584818" cy="1680068"/>
              <a:chOff x="2405075" y="2171775"/>
              <a:chExt cx="633400" cy="1900100"/>
            </a:xfrm>
          </p:grpSpPr>
          <p:cxnSp>
            <p:nvCxnSpPr>
              <p:cNvPr id="1673" name="Google Shape;1673;g7fc76c036a0eec05_22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4" name="Google Shape;1674;g7fc76c036a0eec05_22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5" name="Google Shape;1675;g7fc76c036a0eec05_22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6" name="Google Shape;1676;g7fc76c036a0eec05_22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7" name="Google Shape;1677;g7fc76c036a0eec05_22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8" name="Google Shape;1678;g7fc76c036a0eec05_22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79" name="Google Shape;1679;g7fc76c036a0eec05_22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0" name="Google Shape;1680;g7fc76c036a0eec05_22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1" name="Google Shape;1681;g7fc76c036a0eec05_22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2" name="Google Shape;1682;g7fc76c036a0eec05_22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3" name="Google Shape;1683;g7fc76c036a0eec05_22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4" name="Google Shape;1684;g7fc76c036a0eec05_22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5" name="Google Shape;1685;g7fc76c036a0eec05_22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6" name="Google Shape;1686;g7fc76c036a0eec05_22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7" name="Google Shape;1687;g7fc76c036a0eec05_22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688" name="Google Shape;1688;g7fc76c036a0eec05_226"/>
          <p:cNvPicPr preferRelativeResize="0"/>
          <p:nvPr/>
        </p:nvPicPr>
        <p:blipFill rotWithShape="1">
          <a:blip r:embed="rId4">
            <a:alphaModFix/>
          </a:blip>
          <a:srcRect b="0" l="0" r="0" t="0"/>
          <a:stretch/>
        </p:blipFill>
        <p:spPr>
          <a:xfrm>
            <a:off x="7019700" y="195225"/>
            <a:ext cx="1460676" cy="206450"/>
          </a:xfrm>
          <a:prstGeom prst="rect">
            <a:avLst/>
          </a:prstGeom>
          <a:noFill/>
          <a:ln>
            <a:noFill/>
          </a:ln>
        </p:spPr>
      </p:pic>
      <p:pic>
        <p:nvPicPr>
          <p:cNvPr descr="Hand holding magnifying glass over paper  Color  Illustrator Ver. 3  Layered    ' Look closely  ' Read the fine print (proporcionado por Getty Images)" id="1689" name="Google Shape;1689;g7fc76c036a0eec05_226"/>
          <p:cNvPicPr preferRelativeResize="0"/>
          <p:nvPr/>
        </p:nvPicPr>
        <p:blipFill rotWithShape="1">
          <a:blip r:embed="rId5">
            <a:alphaModFix/>
          </a:blip>
          <a:srcRect b="0" l="0" r="0" t="0"/>
          <a:stretch/>
        </p:blipFill>
        <p:spPr>
          <a:xfrm>
            <a:off x="7683324" y="3465508"/>
            <a:ext cx="1460675" cy="1437143"/>
          </a:xfrm>
          <a:prstGeom prst="rect">
            <a:avLst/>
          </a:prstGeom>
          <a:noFill/>
          <a:ln>
            <a:noFill/>
          </a:ln>
        </p:spPr>
      </p:pic>
      <p:pic>
        <p:nvPicPr>
          <p:cNvPr id="1690" name="Google Shape;1690;g7fc76c036a0eec05_226" title="PHOTO-2025-11-04-12-24-15 4.jpg"/>
          <p:cNvPicPr preferRelativeResize="0"/>
          <p:nvPr/>
        </p:nvPicPr>
        <p:blipFill rotWithShape="1">
          <a:blip r:embed="rId6">
            <a:alphaModFix/>
          </a:blip>
          <a:srcRect b="17639" l="21636" r="13234" t="15110"/>
          <a:stretch/>
        </p:blipFill>
        <p:spPr>
          <a:xfrm rot="432361">
            <a:off x="4911525" y="475589"/>
            <a:ext cx="2869073" cy="39502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4" name="Shape 1694"/>
        <p:cNvGrpSpPr/>
        <p:nvPr/>
      </p:nvGrpSpPr>
      <p:grpSpPr>
        <a:xfrm>
          <a:off x="0" y="0"/>
          <a:ext cx="0" cy="0"/>
          <a:chOff x="0" y="0"/>
          <a:chExt cx="0" cy="0"/>
        </a:xfrm>
      </p:grpSpPr>
      <p:pic>
        <p:nvPicPr>
          <p:cNvPr id="1695" name="Google Shape;1695;g7fc76c036a0eec05_269"/>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696" name="Google Shape;1696;g7fc76c036a0eec05_269"/>
          <p:cNvSpPr txBox="1"/>
          <p:nvPr/>
        </p:nvSpPr>
        <p:spPr>
          <a:xfrm>
            <a:off x="930080" y="1693825"/>
            <a:ext cx="7089600" cy="2401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1" i="0" lang="es" sz="1800" u="none" cap="none" strike="noStrike">
                <a:solidFill>
                  <a:schemeClr val="dk1"/>
                </a:solidFill>
                <a:latin typeface="Archivo"/>
                <a:ea typeface="Archivo"/>
                <a:cs typeface="Archivo"/>
                <a:sym typeface="Archivo"/>
              </a:rPr>
              <a:t>Imaginen que son el o la docente que recibirá a este grupo en el 2026. Luego de haber escuchado el relato de la compañera y de leer este fragmento de la memoria didáctica piensen:</a:t>
            </a:r>
            <a:endParaRPr b="1" i="0" sz="18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i="0" sz="18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1800" u="none" cap="none" strike="noStrike">
                <a:solidFill>
                  <a:schemeClr val="dk1"/>
                </a:solidFill>
                <a:latin typeface="Archivo"/>
                <a:ea typeface="Archivo"/>
                <a:cs typeface="Archivo"/>
                <a:sym typeface="Archivo"/>
              </a:rPr>
              <a:t>¿Qué prácticas o modalidades de escritura profundizarían?</a:t>
            </a:r>
            <a:endParaRPr b="1" i="0" sz="18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i="0" sz="18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1800" u="none" cap="none" strike="noStrike">
                <a:solidFill>
                  <a:schemeClr val="dk1"/>
                </a:solidFill>
                <a:latin typeface="Archivo"/>
                <a:ea typeface="Archivo"/>
                <a:cs typeface="Archivo"/>
                <a:sym typeface="Archivo"/>
              </a:rPr>
              <a:t>¿Qué prácticas o modalidades de escritura incorporarían para lograr una progresión en los aprendizajes</a:t>
            </a:r>
            <a:r>
              <a:rPr b="1" i="0" lang="es" sz="1300" u="none" cap="none" strike="noStrike">
                <a:solidFill>
                  <a:schemeClr val="dk1"/>
                </a:solidFill>
                <a:latin typeface="Archivo"/>
                <a:ea typeface="Archivo"/>
                <a:cs typeface="Archivo"/>
                <a:sym typeface="Archivo"/>
              </a:rPr>
              <a:t>?</a:t>
            </a:r>
            <a:endParaRPr b="0" i="0" sz="1300" u="none" cap="none" strike="noStrike">
              <a:solidFill>
                <a:srgbClr val="000000"/>
              </a:solidFill>
              <a:latin typeface="Archivo Light"/>
              <a:ea typeface="Archivo Light"/>
              <a:cs typeface="Archivo Light"/>
              <a:sym typeface="Archivo Light"/>
            </a:endParaRPr>
          </a:p>
        </p:txBody>
      </p:sp>
      <p:grpSp>
        <p:nvGrpSpPr>
          <p:cNvPr id="1697" name="Google Shape;1697;g7fc76c036a0eec05_269"/>
          <p:cNvGrpSpPr/>
          <p:nvPr/>
        </p:nvGrpSpPr>
        <p:grpSpPr>
          <a:xfrm>
            <a:off x="717888" y="2977930"/>
            <a:ext cx="133943" cy="125925"/>
            <a:chOff x="853100" y="2420550"/>
            <a:chExt cx="69000" cy="72600"/>
          </a:xfrm>
        </p:grpSpPr>
        <p:cxnSp>
          <p:nvCxnSpPr>
            <p:cNvPr id="1698" name="Google Shape;1698;g7fc76c036a0eec05_26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99" name="Google Shape;1699;g7fc76c036a0eec05_26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700" name="Google Shape;1700;g7fc76c036a0eec05_269"/>
          <p:cNvGrpSpPr/>
          <p:nvPr/>
        </p:nvGrpSpPr>
        <p:grpSpPr>
          <a:xfrm>
            <a:off x="717888" y="3579130"/>
            <a:ext cx="133943" cy="125925"/>
            <a:chOff x="853100" y="2420550"/>
            <a:chExt cx="69000" cy="72600"/>
          </a:xfrm>
        </p:grpSpPr>
        <p:cxnSp>
          <p:nvCxnSpPr>
            <p:cNvPr id="1701" name="Google Shape;1701;g7fc76c036a0eec05_26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702" name="Google Shape;1702;g7fc76c036a0eec05_26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703" name="Google Shape;1703;g7fc76c036a0eec05_269"/>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300" u="none" cap="none" strike="noStrike">
                <a:solidFill>
                  <a:srgbClr val="000000"/>
                </a:solidFill>
                <a:highlight>
                  <a:srgbClr val="B7DB20"/>
                </a:highlight>
                <a:latin typeface="Nunito ExtraBold"/>
                <a:ea typeface="Nunito ExtraBold"/>
                <a:cs typeface="Nunito ExtraBold"/>
                <a:sym typeface="Nunito ExtraBold"/>
              </a:rPr>
              <a:t>Momento de intercambio</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04" name="Google Shape;1704;g7fc76c036a0eec05_2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05" name="Google Shape;1705;g7fc76c036a0eec05_269"/>
          <p:cNvGrpSpPr/>
          <p:nvPr/>
        </p:nvGrpSpPr>
        <p:grpSpPr>
          <a:xfrm>
            <a:off x="-1295292" y="4317798"/>
            <a:ext cx="3132649" cy="584818"/>
            <a:chOff x="-302993" y="4101830"/>
            <a:chExt cx="2799007" cy="584818"/>
          </a:xfrm>
        </p:grpSpPr>
        <p:grpSp>
          <p:nvGrpSpPr>
            <p:cNvPr id="1706" name="Google Shape;1706;g7fc76c036a0eec05_269"/>
            <p:cNvGrpSpPr/>
            <p:nvPr/>
          </p:nvGrpSpPr>
          <p:grpSpPr>
            <a:xfrm rot="5400000">
              <a:off x="1363571" y="3554205"/>
              <a:ext cx="584818" cy="1680068"/>
              <a:chOff x="2405075" y="2171775"/>
              <a:chExt cx="633400" cy="1900100"/>
            </a:xfrm>
          </p:grpSpPr>
          <p:cxnSp>
            <p:nvCxnSpPr>
              <p:cNvPr id="1707" name="Google Shape;1707;g7fc76c036a0eec05_2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08" name="Google Shape;1708;g7fc76c036a0eec05_2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09" name="Google Shape;1709;g7fc76c036a0eec05_2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0" name="Google Shape;1710;g7fc76c036a0eec05_2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1" name="Google Shape;1711;g7fc76c036a0eec05_2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2" name="Google Shape;1712;g7fc76c036a0eec05_2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3" name="Google Shape;1713;g7fc76c036a0eec05_2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4" name="Google Shape;1714;g7fc76c036a0eec05_2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5" name="Google Shape;1715;g7fc76c036a0eec05_2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6" name="Google Shape;1716;g7fc76c036a0eec05_2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7" name="Google Shape;1717;g7fc76c036a0eec05_2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8" name="Google Shape;1718;g7fc76c036a0eec05_2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9" name="Google Shape;1719;g7fc76c036a0eec05_2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20" name="Google Shape;1720;g7fc76c036a0eec05_2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1" name="Google Shape;1721;g7fc76c036a0eec05_2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22" name="Google Shape;1722;g7fc76c036a0eec05_269"/>
            <p:cNvGrpSpPr/>
            <p:nvPr/>
          </p:nvGrpSpPr>
          <p:grpSpPr>
            <a:xfrm rot="5400000">
              <a:off x="244632" y="3554205"/>
              <a:ext cx="584818" cy="1680068"/>
              <a:chOff x="2405075" y="2171775"/>
              <a:chExt cx="633400" cy="1900100"/>
            </a:xfrm>
          </p:grpSpPr>
          <p:cxnSp>
            <p:nvCxnSpPr>
              <p:cNvPr id="1723" name="Google Shape;1723;g7fc76c036a0eec05_26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4" name="Google Shape;1724;g7fc76c036a0eec05_26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5" name="Google Shape;1725;g7fc76c036a0eec05_26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6" name="Google Shape;1726;g7fc76c036a0eec05_26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7" name="Google Shape;1727;g7fc76c036a0eec05_26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8" name="Google Shape;1728;g7fc76c036a0eec05_26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9" name="Google Shape;1729;g7fc76c036a0eec05_26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0" name="Google Shape;1730;g7fc76c036a0eec05_26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1" name="Google Shape;1731;g7fc76c036a0eec05_26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2" name="Google Shape;1732;g7fc76c036a0eec05_2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3" name="Google Shape;1733;g7fc76c036a0eec05_26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4" name="Google Shape;1734;g7fc76c036a0eec05_26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5" name="Google Shape;1735;g7fc76c036a0eec05_26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6" name="Google Shape;1736;g7fc76c036a0eec05_26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7" name="Google Shape;1737;g7fc76c036a0eec05_26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738" name="Google Shape;1738;g7fc76c036a0eec05_26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Business background with people and lamp ide (proporcionado por Getty Images)" id="1739" name="Google Shape;1739;g7fc76c036a0eec05_269"/>
          <p:cNvPicPr preferRelativeResize="0"/>
          <p:nvPr/>
        </p:nvPicPr>
        <p:blipFill rotWithShape="1">
          <a:blip r:embed="rId5">
            <a:alphaModFix/>
          </a:blip>
          <a:srcRect b="0" l="0" r="0" t="0"/>
          <a:stretch/>
        </p:blipFill>
        <p:spPr>
          <a:xfrm>
            <a:off x="4571993" y="187525"/>
            <a:ext cx="1928074" cy="1506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743" name="Shape 1743"/>
        <p:cNvGrpSpPr/>
        <p:nvPr/>
      </p:nvGrpSpPr>
      <p:grpSpPr>
        <a:xfrm>
          <a:off x="0" y="0"/>
          <a:ext cx="0" cy="0"/>
          <a:chOff x="0" y="0"/>
          <a:chExt cx="0" cy="0"/>
        </a:xfrm>
      </p:grpSpPr>
      <p:pic>
        <p:nvPicPr>
          <p:cNvPr id="1744" name="Google Shape;1744;g7fc76c036a0eec05_317"/>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745" name="Google Shape;1745;g7fc76c036a0eec05_317"/>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746" name="Google Shape;1746;g7fc76c036a0eec05_317"/>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1747" name="Google Shape;1747;g7fc76c036a0eec05_317"/>
          <p:cNvGrpSpPr/>
          <p:nvPr/>
        </p:nvGrpSpPr>
        <p:grpSpPr>
          <a:xfrm>
            <a:off x="5593900" y="630949"/>
            <a:ext cx="3189350" cy="1336365"/>
            <a:chOff x="5974608" y="421177"/>
            <a:chExt cx="3189350" cy="1336365"/>
          </a:xfrm>
        </p:grpSpPr>
        <p:grpSp>
          <p:nvGrpSpPr>
            <p:cNvPr id="1748" name="Google Shape;1748;g7fc76c036a0eec05_317"/>
            <p:cNvGrpSpPr/>
            <p:nvPr/>
          </p:nvGrpSpPr>
          <p:grpSpPr>
            <a:xfrm rot="5400000">
              <a:off x="7873551" y="-202767"/>
              <a:ext cx="666463" cy="1914351"/>
              <a:chOff x="2405075" y="2171775"/>
              <a:chExt cx="633400" cy="1900100"/>
            </a:xfrm>
          </p:grpSpPr>
          <p:cxnSp>
            <p:nvCxnSpPr>
              <p:cNvPr id="1749" name="Google Shape;1749;g7fc76c036a0eec05_31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50" name="Google Shape;1750;g7fc76c036a0eec05_31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51" name="Google Shape;1751;g7fc76c036a0eec05_31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52" name="Google Shape;1752;g7fc76c036a0eec05_31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53" name="Google Shape;1753;g7fc76c036a0eec05_31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54" name="Google Shape;1754;g7fc76c036a0eec05_31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755" name="Google Shape;1755;g7fc76c036a0eec05_31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756" name="Google Shape;1756;g7fc76c036a0eec05_31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57" name="Google Shape;1757;g7fc76c036a0eec05_31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758" name="Google Shape;1758;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59" name="Google Shape;1759;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60" name="Google Shape;1760;g7fc76c036a0eec05_31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61" name="Google Shape;1761;g7fc76c036a0eec05_31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762" name="Google Shape;1762;g7fc76c036a0eec05_31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763" name="Google Shape;1763;g7fc76c036a0eec05_31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764" name="Google Shape;1764;g7fc76c036a0eec05_317"/>
            <p:cNvGrpSpPr/>
            <p:nvPr/>
          </p:nvGrpSpPr>
          <p:grpSpPr>
            <a:xfrm rot="5400000">
              <a:off x="7873551" y="467135"/>
              <a:ext cx="666463" cy="1914351"/>
              <a:chOff x="2405075" y="2171775"/>
              <a:chExt cx="633400" cy="1900100"/>
            </a:xfrm>
          </p:grpSpPr>
          <p:cxnSp>
            <p:nvCxnSpPr>
              <p:cNvPr id="1765" name="Google Shape;1765;g7fc76c036a0eec05_31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66" name="Google Shape;1766;g7fc76c036a0eec05_31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67" name="Google Shape;1767;g7fc76c036a0eec05_31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68" name="Google Shape;1768;g7fc76c036a0eec05_31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69" name="Google Shape;1769;g7fc76c036a0eec05_31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70" name="Google Shape;1770;g7fc76c036a0eec05_31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771" name="Google Shape;1771;g7fc76c036a0eec05_31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772" name="Google Shape;1772;g7fc76c036a0eec05_31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73" name="Google Shape;1773;g7fc76c036a0eec05_31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774" name="Google Shape;1774;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75" name="Google Shape;1775;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76" name="Google Shape;1776;g7fc76c036a0eec05_31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77" name="Google Shape;1777;g7fc76c036a0eec05_31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778" name="Google Shape;1778;g7fc76c036a0eec05_31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779" name="Google Shape;1779;g7fc76c036a0eec05_31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780" name="Google Shape;1780;g7fc76c036a0eec05_317"/>
            <p:cNvGrpSpPr/>
            <p:nvPr/>
          </p:nvGrpSpPr>
          <p:grpSpPr>
            <a:xfrm rot="5400000">
              <a:off x="6598552" y="-202767"/>
              <a:ext cx="666463" cy="1914351"/>
              <a:chOff x="2405075" y="2171775"/>
              <a:chExt cx="633400" cy="1900100"/>
            </a:xfrm>
          </p:grpSpPr>
          <p:cxnSp>
            <p:nvCxnSpPr>
              <p:cNvPr id="1781" name="Google Shape;1781;g7fc76c036a0eec05_31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82" name="Google Shape;1782;g7fc76c036a0eec05_31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83" name="Google Shape;1783;g7fc76c036a0eec05_31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84" name="Google Shape;1784;g7fc76c036a0eec05_31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85" name="Google Shape;1785;g7fc76c036a0eec05_31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86" name="Google Shape;1786;g7fc76c036a0eec05_31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787" name="Google Shape;1787;g7fc76c036a0eec05_31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788" name="Google Shape;1788;g7fc76c036a0eec05_31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89" name="Google Shape;1789;g7fc76c036a0eec05_31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790" name="Google Shape;1790;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91" name="Google Shape;1791;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792" name="Google Shape;1792;g7fc76c036a0eec05_31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793" name="Google Shape;1793;g7fc76c036a0eec05_31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794" name="Google Shape;1794;g7fc76c036a0eec05_31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795" name="Google Shape;1795;g7fc76c036a0eec05_31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796" name="Google Shape;1796;g7fc76c036a0eec05_317"/>
            <p:cNvGrpSpPr/>
            <p:nvPr/>
          </p:nvGrpSpPr>
          <p:grpSpPr>
            <a:xfrm rot="5400000">
              <a:off x="6598552" y="467135"/>
              <a:ext cx="666463" cy="1914351"/>
              <a:chOff x="2405075" y="2171775"/>
              <a:chExt cx="633400" cy="1900100"/>
            </a:xfrm>
          </p:grpSpPr>
          <p:cxnSp>
            <p:nvCxnSpPr>
              <p:cNvPr id="1797" name="Google Shape;1797;g7fc76c036a0eec05_31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98" name="Google Shape;1798;g7fc76c036a0eec05_31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799" name="Google Shape;1799;g7fc76c036a0eec05_31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0" name="Google Shape;1800;g7fc76c036a0eec05_31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1" name="Google Shape;1801;g7fc76c036a0eec05_31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2" name="Google Shape;1802;g7fc76c036a0eec05_31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03" name="Google Shape;1803;g7fc76c036a0eec05_31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04" name="Google Shape;1804;g7fc76c036a0eec05_31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05" name="Google Shape;1805;g7fc76c036a0eec05_31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06" name="Google Shape;1806;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07" name="Google Shape;1807;g7fc76c036a0eec05_31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08" name="Google Shape;1808;g7fc76c036a0eec05_31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09" name="Google Shape;1809;g7fc76c036a0eec05_31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10" name="Google Shape;1810;g7fc76c036a0eec05_31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11" name="Google Shape;1811;g7fc76c036a0eec05_31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812" name="Google Shape;1812;g7fc76c036a0eec05_317"/>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g7fc76c036a0eec05_317"/>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7fc76c036a0eec05_317"/>
          <p:cNvSpPr txBox="1"/>
          <p:nvPr/>
        </p:nvSpPr>
        <p:spPr>
          <a:xfrm rot="-152977">
            <a:off x="2362942" y="1757518"/>
            <a:ext cx="4997247" cy="108436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1815" name="Google Shape;1815;g7fc76c036a0eec05_317"/>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819" name="Shape 1819"/>
        <p:cNvGrpSpPr/>
        <p:nvPr/>
      </p:nvGrpSpPr>
      <p:grpSpPr>
        <a:xfrm>
          <a:off x="0" y="0"/>
          <a:ext cx="0" cy="0"/>
          <a:chOff x="0" y="0"/>
          <a:chExt cx="0" cy="0"/>
        </a:xfrm>
      </p:grpSpPr>
      <p:pic>
        <p:nvPicPr>
          <p:cNvPr id="1820" name="Google Shape;1820;g36fc220c6c6_0_7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821" name="Google Shape;1821;g36fc220c6c6_0_76"/>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1822" name="Google Shape;1822;g36fc220c6c6_0_76"/>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1823" name="Google Shape;1823;g36fc220c6c6_0_76"/>
          <p:cNvGrpSpPr/>
          <p:nvPr/>
        </p:nvGrpSpPr>
        <p:grpSpPr>
          <a:xfrm>
            <a:off x="5593900" y="630951"/>
            <a:ext cx="3189350" cy="1336365"/>
            <a:chOff x="5974608" y="421179"/>
            <a:chExt cx="3189350" cy="1336365"/>
          </a:xfrm>
        </p:grpSpPr>
        <p:grpSp>
          <p:nvGrpSpPr>
            <p:cNvPr id="1824" name="Google Shape;1824;g36fc220c6c6_0_76"/>
            <p:cNvGrpSpPr/>
            <p:nvPr/>
          </p:nvGrpSpPr>
          <p:grpSpPr>
            <a:xfrm rot="5400000">
              <a:off x="7873551" y="-202765"/>
              <a:ext cx="666463" cy="1914351"/>
              <a:chOff x="2405075" y="2171775"/>
              <a:chExt cx="633400" cy="1900100"/>
            </a:xfrm>
          </p:grpSpPr>
          <p:cxnSp>
            <p:nvCxnSpPr>
              <p:cNvPr id="1825" name="Google Shape;1825;g36fc220c6c6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6" name="Google Shape;1826;g36fc220c6c6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7" name="Google Shape;1827;g36fc220c6c6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8" name="Google Shape;1828;g36fc220c6c6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9" name="Google Shape;1829;g36fc220c6c6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30" name="Google Shape;1830;g36fc220c6c6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1" name="Google Shape;1831;g36fc220c6c6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2" name="Google Shape;1832;g36fc220c6c6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3" name="Google Shape;1833;g36fc220c6c6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4" name="Google Shape;1834;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5" name="Google Shape;1835;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6" name="Google Shape;1836;g36fc220c6c6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7" name="Google Shape;1837;g36fc220c6c6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8" name="Google Shape;1838;g36fc220c6c6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9" name="Google Shape;1839;g36fc220c6c6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40" name="Google Shape;1840;g36fc220c6c6_0_76"/>
            <p:cNvGrpSpPr/>
            <p:nvPr/>
          </p:nvGrpSpPr>
          <p:grpSpPr>
            <a:xfrm rot="5400000">
              <a:off x="7873551" y="467137"/>
              <a:ext cx="666463" cy="1914351"/>
              <a:chOff x="2405075" y="2171775"/>
              <a:chExt cx="633400" cy="1900100"/>
            </a:xfrm>
          </p:grpSpPr>
          <p:cxnSp>
            <p:nvCxnSpPr>
              <p:cNvPr id="1841" name="Google Shape;1841;g36fc220c6c6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2" name="Google Shape;1842;g36fc220c6c6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3" name="Google Shape;1843;g36fc220c6c6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4" name="Google Shape;1844;g36fc220c6c6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5" name="Google Shape;1845;g36fc220c6c6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6" name="Google Shape;1846;g36fc220c6c6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7" name="Google Shape;1847;g36fc220c6c6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8" name="Google Shape;1848;g36fc220c6c6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9" name="Google Shape;1849;g36fc220c6c6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50" name="Google Shape;1850;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51" name="Google Shape;1851;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52" name="Google Shape;1852;g36fc220c6c6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53" name="Google Shape;1853;g36fc220c6c6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54" name="Google Shape;1854;g36fc220c6c6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55" name="Google Shape;1855;g36fc220c6c6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56" name="Google Shape;1856;g36fc220c6c6_0_76"/>
            <p:cNvGrpSpPr/>
            <p:nvPr/>
          </p:nvGrpSpPr>
          <p:grpSpPr>
            <a:xfrm rot="5400000">
              <a:off x="6598552" y="-202765"/>
              <a:ext cx="666463" cy="1914351"/>
              <a:chOff x="2405075" y="2171775"/>
              <a:chExt cx="633400" cy="1900100"/>
            </a:xfrm>
          </p:grpSpPr>
          <p:cxnSp>
            <p:nvCxnSpPr>
              <p:cNvPr id="1857" name="Google Shape;1857;g36fc220c6c6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8" name="Google Shape;1858;g36fc220c6c6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9" name="Google Shape;1859;g36fc220c6c6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60" name="Google Shape;1860;g36fc220c6c6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61" name="Google Shape;1861;g36fc220c6c6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62" name="Google Shape;1862;g36fc220c6c6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3" name="Google Shape;1863;g36fc220c6c6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64" name="Google Shape;1864;g36fc220c6c6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65" name="Google Shape;1865;g36fc220c6c6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6" name="Google Shape;1866;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7" name="Google Shape;1867;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8" name="Google Shape;1868;g36fc220c6c6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69" name="Google Shape;1869;g36fc220c6c6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70" name="Google Shape;1870;g36fc220c6c6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71" name="Google Shape;1871;g36fc220c6c6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72" name="Google Shape;1872;g36fc220c6c6_0_76"/>
            <p:cNvGrpSpPr/>
            <p:nvPr/>
          </p:nvGrpSpPr>
          <p:grpSpPr>
            <a:xfrm rot="5400000">
              <a:off x="6598552" y="467137"/>
              <a:ext cx="666463" cy="1914351"/>
              <a:chOff x="2405075" y="2171775"/>
              <a:chExt cx="633400" cy="1900100"/>
            </a:xfrm>
          </p:grpSpPr>
          <p:cxnSp>
            <p:nvCxnSpPr>
              <p:cNvPr id="1873" name="Google Shape;1873;g36fc220c6c6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74" name="Google Shape;1874;g36fc220c6c6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75" name="Google Shape;1875;g36fc220c6c6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76" name="Google Shape;1876;g36fc220c6c6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77" name="Google Shape;1877;g36fc220c6c6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78" name="Google Shape;1878;g36fc220c6c6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79" name="Google Shape;1879;g36fc220c6c6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80" name="Google Shape;1880;g36fc220c6c6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81" name="Google Shape;1881;g36fc220c6c6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82" name="Google Shape;1882;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83" name="Google Shape;1883;g36fc220c6c6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84" name="Google Shape;1884;g36fc220c6c6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85" name="Google Shape;1885;g36fc220c6c6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86" name="Google Shape;1886;g36fc220c6c6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87" name="Google Shape;1887;g36fc220c6c6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888" name="Google Shape;1888;g36fc220c6c6_0_76"/>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36fc220c6c6_0_76"/>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36fc220c6c6_0_76"/>
          <p:cNvSpPr txBox="1"/>
          <p:nvPr/>
        </p:nvSpPr>
        <p:spPr>
          <a:xfrm rot="-152977">
            <a:off x="2285393" y="251357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Mesa 2</a:t>
            </a:r>
            <a:endParaRPr b="0" i="0" sz="4000" u="none" cap="none" strike="noStrike">
              <a:solidFill>
                <a:srgbClr val="333333"/>
              </a:solidFill>
              <a:latin typeface="Archivo ExtraBold"/>
              <a:ea typeface="Archivo ExtraBold"/>
              <a:cs typeface="Archivo ExtraBold"/>
              <a:sym typeface="Archivo ExtraBold"/>
            </a:endParaRPr>
          </a:p>
        </p:txBody>
      </p:sp>
      <p:sp>
        <p:nvSpPr>
          <p:cNvPr id="1891" name="Google Shape;1891;g36fc220c6c6_0_76"/>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895" name="Shape 1895"/>
        <p:cNvGrpSpPr/>
        <p:nvPr/>
      </p:nvGrpSpPr>
      <p:grpSpPr>
        <a:xfrm>
          <a:off x="0" y="0"/>
          <a:ext cx="0" cy="0"/>
          <a:chOff x="0" y="0"/>
          <a:chExt cx="0" cy="0"/>
        </a:xfrm>
      </p:grpSpPr>
      <p:pic>
        <p:nvPicPr>
          <p:cNvPr id="1896" name="Google Shape;1896;g3a0efa1faef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897" name="Google Shape;1897;g3a0efa1faef_0_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898" name="Google Shape;1898;g3a0efa1faef_0_0"/>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1899" name="Google Shape;1899;g3a0efa1faef_0_0"/>
          <p:cNvGrpSpPr/>
          <p:nvPr/>
        </p:nvGrpSpPr>
        <p:grpSpPr>
          <a:xfrm>
            <a:off x="5593900" y="630949"/>
            <a:ext cx="3189350" cy="1336365"/>
            <a:chOff x="5974608" y="421177"/>
            <a:chExt cx="3189350" cy="1336365"/>
          </a:xfrm>
        </p:grpSpPr>
        <p:grpSp>
          <p:nvGrpSpPr>
            <p:cNvPr id="1900" name="Google Shape;1900;g3a0efa1faef_0_0"/>
            <p:cNvGrpSpPr/>
            <p:nvPr/>
          </p:nvGrpSpPr>
          <p:grpSpPr>
            <a:xfrm rot="5400000">
              <a:off x="7873551" y="-202767"/>
              <a:ext cx="666463" cy="1914351"/>
              <a:chOff x="2405075" y="2171775"/>
              <a:chExt cx="633400" cy="1900100"/>
            </a:xfrm>
          </p:grpSpPr>
          <p:cxnSp>
            <p:nvCxnSpPr>
              <p:cNvPr id="1901" name="Google Shape;1901;g3a0efa1faef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02" name="Google Shape;1902;g3a0efa1faef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03" name="Google Shape;1903;g3a0efa1faef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04" name="Google Shape;1904;g3a0efa1faef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05" name="Google Shape;1905;g3a0efa1faef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06" name="Google Shape;1906;g3a0efa1faef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907" name="Google Shape;1907;g3a0efa1faef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908" name="Google Shape;1908;g3a0efa1faef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09" name="Google Shape;1909;g3a0efa1faef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910" name="Google Shape;1910;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11" name="Google Shape;1911;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12" name="Google Shape;1912;g3a0efa1faef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13" name="Google Shape;1913;g3a0efa1faef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914" name="Google Shape;1914;g3a0efa1faef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915" name="Google Shape;1915;g3a0efa1faef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916" name="Google Shape;1916;g3a0efa1faef_0_0"/>
            <p:cNvGrpSpPr/>
            <p:nvPr/>
          </p:nvGrpSpPr>
          <p:grpSpPr>
            <a:xfrm rot="5400000">
              <a:off x="7873551" y="467135"/>
              <a:ext cx="666463" cy="1914351"/>
              <a:chOff x="2405075" y="2171775"/>
              <a:chExt cx="633400" cy="1900100"/>
            </a:xfrm>
          </p:grpSpPr>
          <p:cxnSp>
            <p:nvCxnSpPr>
              <p:cNvPr id="1917" name="Google Shape;1917;g3a0efa1faef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18" name="Google Shape;1918;g3a0efa1faef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19" name="Google Shape;1919;g3a0efa1faef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20" name="Google Shape;1920;g3a0efa1faef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21" name="Google Shape;1921;g3a0efa1faef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22" name="Google Shape;1922;g3a0efa1faef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923" name="Google Shape;1923;g3a0efa1faef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924" name="Google Shape;1924;g3a0efa1faef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25" name="Google Shape;1925;g3a0efa1faef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926" name="Google Shape;1926;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27" name="Google Shape;1927;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28" name="Google Shape;1928;g3a0efa1faef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29" name="Google Shape;1929;g3a0efa1faef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930" name="Google Shape;1930;g3a0efa1faef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931" name="Google Shape;1931;g3a0efa1faef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932" name="Google Shape;1932;g3a0efa1faef_0_0"/>
            <p:cNvGrpSpPr/>
            <p:nvPr/>
          </p:nvGrpSpPr>
          <p:grpSpPr>
            <a:xfrm rot="5400000">
              <a:off x="6598552" y="-202767"/>
              <a:ext cx="666463" cy="1914351"/>
              <a:chOff x="2405075" y="2171775"/>
              <a:chExt cx="633400" cy="1900100"/>
            </a:xfrm>
          </p:grpSpPr>
          <p:cxnSp>
            <p:nvCxnSpPr>
              <p:cNvPr id="1933" name="Google Shape;1933;g3a0efa1faef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34" name="Google Shape;1934;g3a0efa1faef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35" name="Google Shape;1935;g3a0efa1faef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36" name="Google Shape;1936;g3a0efa1faef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37" name="Google Shape;1937;g3a0efa1faef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38" name="Google Shape;1938;g3a0efa1faef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939" name="Google Shape;1939;g3a0efa1faef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940" name="Google Shape;1940;g3a0efa1faef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41" name="Google Shape;1941;g3a0efa1faef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942" name="Google Shape;1942;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43" name="Google Shape;1943;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44" name="Google Shape;1944;g3a0efa1faef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45" name="Google Shape;1945;g3a0efa1faef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946" name="Google Shape;1946;g3a0efa1faef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947" name="Google Shape;1947;g3a0efa1faef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948" name="Google Shape;1948;g3a0efa1faef_0_0"/>
            <p:cNvGrpSpPr/>
            <p:nvPr/>
          </p:nvGrpSpPr>
          <p:grpSpPr>
            <a:xfrm rot="5400000">
              <a:off x="6598552" y="467135"/>
              <a:ext cx="666463" cy="1914351"/>
              <a:chOff x="2405075" y="2171775"/>
              <a:chExt cx="633400" cy="1900100"/>
            </a:xfrm>
          </p:grpSpPr>
          <p:cxnSp>
            <p:nvCxnSpPr>
              <p:cNvPr id="1949" name="Google Shape;1949;g3a0efa1faef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50" name="Google Shape;1950;g3a0efa1faef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51" name="Google Shape;1951;g3a0efa1faef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52" name="Google Shape;1952;g3a0efa1faef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53" name="Google Shape;1953;g3a0efa1faef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954" name="Google Shape;1954;g3a0efa1faef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955" name="Google Shape;1955;g3a0efa1faef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956" name="Google Shape;1956;g3a0efa1faef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57" name="Google Shape;1957;g3a0efa1faef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958" name="Google Shape;1958;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59" name="Google Shape;1959;g3a0efa1faef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960" name="Google Shape;1960;g3a0efa1faef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961" name="Google Shape;1961;g3a0efa1faef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962" name="Google Shape;1962;g3a0efa1faef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963" name="Google Shape;1963;g3a0efa1faef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964" name="Google Shape;1964;g3a0efa1faef_0_0"/>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g3a0efa1faef_0_0"/>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g3a0efa1faef_0_0"/>
          <p:cNvSpPr txBox="1"/>
          <p:nvPr/>
        </p:nvSpPr>
        <p:spPr>
          <a:xfrm rot="-152977">
            <a:off x="2373104" y="1757292"/>
            <a:ext cx="4997247" cy="153932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2000" u="none" cap="none" strike="noStrike">
                <a:solidFill>
                  <a:schemeClr val="dk1"/>
                </a:solidFill>
                <a:latin typeface="Arial"/>
                <a:ea typeface="Arial"/>
                <a:cs typeface="Arial"/>
                <a:sym typeface="Arial"/>
              </a:rPr>
              <a:t>El ausentismo es un gran problema…</a:t>
            </a:r>
            <a:endParaRPr b="1" i="0" sz="2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0" lang="es" sz="2000" u="none" cap="none" strike="noStrike">
                <a:solidFill>
                  <a:schemeClr val="dk1"/>
                </a:solidFill>
                <a:latin typeface="Arial"/>
                <a:ea typeface="Arial"/>
                <a:cs typeface="Arial"/>
                <a:sym typeface="Arial"/>
              </a:rPr>
              <a:t>Y ahora, ¿cómo </a:t>
            </a:r>
            <a:r>
              <a:rPr b="1" i="0" lang="es" sz="2000" u="none" cap="none" strike="noStrike">
                <a:solidFill>
                  <a:schemeClr val="dk1"/>
                </a:solidFill>
                <a:latin typeface="Arial"/>
                <a:ea typeface="Arial"/>
                <a:cs typeface="Arial"/>
                <a:sym typeface="Arial"/>
                <a:extLst>
                  <a:ext uri="http://customooxmlschemas.google.com/">
                    <go:slidesCustomData xmlns:go="http://customooxmlschemas.google.com/" textRoundtripDataId="24"/>
                  </a:ext>
                </a:extLst>
              </a:rPr>
              <a:t>avanzamos</a:t>
            </a:r>
            <a:r>
              <a:rPr b="1" i="0" lang="es" sz="2000" u="none" cap="none" strike="noStrike">
                <a:solidFill>
                  <a:schemeClr val="dk1"/>
                </a:solidFill>
                <a:latin typeface="Arial"/>
                <a:ea typeface="Arial"/>
                <a:cs typeface="Arial"/>
                <a:sym typeface="Arial"/>
              </a:rPr>
              <a:t>?</a:t>
            </a:r>
            <a:endParaRPr b="1" i="0" sz="20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cxnSp>
        <p:nvCxnSpPr>
          <p:cNvPr id="1967" name="Google Shape;1967;g3a0efa1faef_0_0"/>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1968" name="Google Shape;1968;g3a0efa1faef_0_0"/>
          <p:cNvSpPr txBox="1"/>
          <p:nvPr/>
        </p:nvSpPr>
        <p:spPr>
          <a:xfrm rot="-129245">
            <a:off x="2539430" y="3311560"/>
            <a:ext cx="4262112" cy="6157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Natalia Salese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Escuela 11 - D.E. 12</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pic>
        <p:nvPicPr>
          <p:cNvPr descr="Casa en frente de un edificio&#10;&#10;El contenido generado por IA puede ser incorrecto." id="1973" name="Google Shape;1973;g3a0efa1faef_0_76"/>
          <p:cNvPicPr preferRelativeResize="0"/>
          <p:nvPr/>
        </p:nvPicPr>
        <p:blipFill rotWithShape="1">
          <a:blip r:embed="rId3">
            <a:alphaModFix/>
          </a:blip>
          <a:srcRect b="0" l="0" r="0" t="0"/>
          <a:stretch/>
        </p:blipFill>
        <p:spPr>
          <a:xfrm>
            <a:off x="3044637" y="1072175"/>
            <a:ext cx="6125616" cy="3839294"/>
          </a:xfrm>
          <a:prstGeom prst="rect">
            <a:avLst/>
          </a:prstGeom>
          <a:noFill/>
          <a:ln>
            <a:noFill/>
          </a:ln>
        </p:spPr>
      </p:pic>
      <p:grpSp>
        <p:nvGrpSpPr>
          <p:cNvPr id="1974" name="Google Shape;1974;g3a0efa1faef_0_76"/>
          <p:cNvGrpSpPr/>
          <p:nvPr/>
        </p:nvGrpSpPr>
        <p:grpSpPr>
          <a:xfrm>
            <a:off x="-342234" y="3350401"/>
            <a:ext cx="3189350" cy="1336365"/>
            <a:chOff x="5974608" y="421179"/>
            <a:chExt cx="3189350" cy="1336365"/>
          </a:xfrm>
        </p:grpSpPr>
        <p:grpSp>
          <p:nvGrpSpPr>
            <p:cNvPr id="1975" name="Google Shape;1975;g3a0efa1faef_0_76"/>
            <p:cNvGrpSpPr/>
            <p:nvPr/>
          </p:nvGrpSpPr>
          <p:grpSpPr>
            <a:xfrm rot="5400000">
              <a:off x="7873551" y="-202765"/>
              <a:ext cx="666463" cy="1914351"/>
              <a:chOff x="2405075" y="2171775"/>
              <a:chExt cx="633400" cy="1900100"/>
            </a:xfrm>
          </p:grpSpPr>
          <p:cxnSp>
            <p:nvCxnSpPr>
              <p:cNvPr id="1976" name="Google Shape;1976;g3a0efa1faef_0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7" name="Google Shape;1977;g3a0efa1faef_0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8" name="Google Shape;1978;g3a0efa1faef_0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9" name="Google Shape;1979;g3a0efa1faef_0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0" name="Google Shape;1980;g3a0efa1faef_0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1" name="Google Shape;1981;g3a0efa1faef_0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2" name="Google Shape;1982;g3a0efa1faef_0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3" name="Google Shape;1983;g3a0efa1faef_0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4" name="Google Shape;1984;g3a0efa1faef_0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5" name="Google Shape;1985;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6" name="Google Shape;1986;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7" name="Google Shape;1987;g3a0efa1faef_0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8" name="Google Shape;1988;g3a0efa1faef_0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9" name="Google Shape;1989;g3a0efa1faef_0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90" name="Google Shape;1990;g3a0efa1faef_0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91" name="Google Shape;1991;g3a0efa1faef_0_76"/>
            <p:cNvGrpSpPr/>
            <p:nvPr/>
          </p:nvGrpSpPr>
          <p:grpSpPr>
            <a:xfrm rot="5400000">
              <a:off x="7873551" y="467137"/>
              <a:ext cx="666463" cy="1914351"/>
              <a:chOff x="2405075" y="2171775"/>
              <a:chExt cx="633400" cy="1900100"/>
            </a:xfrm>
          </p:grpSpPr>
          <p:cxnSp>
            <p:nvCxnSpPr>
              <p:cNvPr id="1992" name="Google Shape;1992;g3a0efa1faef_0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3" name="Google Shape;1993;g3a0efa1faef_0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4" name="Google Shape;1994;g3a0efa1faef_0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5" name="Google Shape;1995;g3a0efa1faef_0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6" name="Google Shape;1996;g3a0efa1faef_0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7" name="Google Shape;1997;g3a0efa1faef_0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98" name="Google Shape;1998;g3a0efa1faef_0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99" name="Google Shape;1999;g3a0efa1faef_0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00" name="Google Shape;2000;g3a0efa1faef_0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1" name="Google Shape;2001;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2" name="Google Shape;2002;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3" name="Google Shape;2003;g3a0efa1faef_0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04" name="Google Shape;2004;g3a0efa1faef_0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05" name="Google Shape;2005;g3a0efa1faef_0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6" name="Google Shape;2006;g3a0efa1faef_0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07" name="Google Shape;2007;g3a0efa1faef_0_76"/>
            <p:cNvGrpSpPr/>
            <p:nvPr/>
          </p:nvGrpSpPr>
          <p:grpSpPr>
            <a:xfrm rot="5400000">
              <a:off x="6598552" y="-202765"/>
              <a:ext cx="666463" cy="1914351"/>
              <a:chOff x="2405075" y="2171775"/>
              <a:chExt cx="633400" cy="1900100"/>
            </a:xfrm>
          </p:grpSpPr>
          <p:cxnSp>
            <p:nvCxnSpPr>
              <p:cNvPr id="2008" name="Google Shape;2008;g3a0efa1faef_0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09" name="Google Shape;2009;g3a0efa1faef_0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0" name="Google Shape;2010;g3a0efa1faef_0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1" name="Google Shape;2011;g3a0efa1faef_0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2" name="Google Shape;2012;g3a0efa1faef_0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3" name="Google Shape;2013;g3a0efa1faef_0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4" name="Google Shape;2014;g3a0efa1faef_0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15" name="Google Shape;2015;g3a0efa1faef_0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16" name="Google Shape;2016;g3a0efa1faef_0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7" name="Google Shape;2017;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8" name="Google Shape;2018;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9" name="Google Shape;2019;g3a0efa1faef_0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0" name="Google Shape;2020;g3a0efa1faef_0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1" name="Google Shape;2021;g3a0efa1faef_0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22" name="Google Shape;2022;g3a0efa1faef_0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23" name="Google Shape;2023;g3a0efa1faef_0_76"/>
            <p:cNvGrpSpPr/>
            <p:nvPr/>
          </p:nvGrpSpPr>
          <p:grpSpPr>
            <a:xfrm rot="5400000">
              <a:off x="6598552" y="467137"/>
              <a:ext cx="666463" cy="1914351"/>
              <a:chOff x="2405075" y="2171775"/>
              <a:chExt cx="633400" cy="1900100"/>
            </a:xfrm>
          </p:grpSpPr>
          <p:cxnSp>
            <p:nvCxnSpPr>
              <p:cNvPr id="2024" name="Google Shape;2024;g3a0efa1faef_0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5" name="Google Shape;2025;g3a0efa1faef_0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6" name="Google Shape;2026;g3a0efa1faef_0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7" name="Google Shape;2027;g3a0efa1faef_0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8" name="Google Shape;2028;g3a0efa1faef_0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9" name="Google Shape;2029;g3a0efa1faef_0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0" name="Google Shape;2030;g3a0efa1faef_0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1" name="Google Shape;2031;g3a0efa1faef_0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2" name="Google Shape;2032;g3a0efa1faef_0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3" name="Google Shape;2033;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4" name="Google Shape;2034;g3a0efa1faef_0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5" name="Google Shape;2035;g3a0efa1faef_0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6" name="Google Shape;2036;g3a0efa1faef_0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7" name="Google Shape;2037;g3a0efa1faef_0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8" name="Google Shape;2038;g3a0efa1faef_0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2039" name="Google Shape;2039;g3a0efa1faef_0_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g3a0efa1faef_0_76"/>
          <p:cNvSpPr txBox="1"/>
          <p:nvPr/>
        </p:nvSpPr>
        <p:spPr>
          <a:xfrm>
            <a:off x="164237" y="257401"/>
            <a:ext cx="7260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Contexto de situación</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041" name="Google Shape;2041;g3a0efa1faef_0_76"/>
          <p:cNvPicPr preferRelativeResize="0"/>
          <p:nvPr/>
        </p:nvPicPr>
        <p:blipFill rotWithShape="1">
          <a:blip r:embed="rId4">
            <a:alphaModFix/>
          </a:blip>
          <a:srcRect b="0" l="0" r="0" t="0"/>
          <a:stretch/>
        </p:blipFill>
        <p:spPr>
          <a:xfrm>
            <a:off x="8092925" y="453025"/>
            <a:ext cx="1230802" cy="304100"/>
          </a:xfrm>
          <a:prstGeom prst="rect">
            <a:avLst/>
          </a:prstGeom>
          <a:noFill/>
          <a:ln>
            <a:noFill/>
          </a:ln>
        </p:spPr>
      </p:pic>
      <p:cxnSp>
        <p:nvCxnSpPr>
          <p:cNvPr id="2042" name="Google Shape;2042;g3a0efa1faef_0_76"/>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2043" name="Google Shape;2043;g3a0efa1faef_0_76"/>
          <p:cNvSpPr txBox="1"/>
          <p:nvPr/>
        </p:nvSpPr>
        <p:spPr>
          <a:xfrm>
            <a:off x="4700050" y="1298050"/>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2044" name="Google Shape;2044;g3a0efa1faef_0_76"/>
          <p:cNvSpPr/>
          <p:nvPr/>
        </p:nvSpPr>
        <p:spPr>
          <a:xfrm>
            <a:off x="383400" y="2368027"/>
            <a:ext cx="4163700" cy="707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3a0efa1faef_0_76"/>
          <p:cNvSpPr/>
          <p:nvPr/>
        </p:nvSpPr>
        <p:spPr>
          <a:xfrm>
            <a:off x="255600" y="2110660"/>
            <a:ext cx="4188300" cy="8505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424242"/>
                </a:solidFill>
                <a:latin typeface="Archivo"/>
                <a:ea typeface="Archivo"/>
                <a:cs typeface="Archivo"/>
                <a:sym typeface="Archivo"/>
              </a:rPr>
              <a:t>Destinatarios: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rgbClr val="424242"/>
                </a:solidFill>
                <a:latin typeface="Archivo"/>
                <a:ea typeface="Archivo"/>
                <a:cs typeface="Archivo"/>
                <a:sym typeface="Archivo"/>
              </a:rPr>
              <a:t>Estudiantes de 6to. grado del turno mañana</a:t>
            </a:r>
            <a:endParaRPr b="0" i="0" sz="1400" u="none" cap="none" strike="noStrike">
              <a:solidFill>
                <a:srgbClr val="000000"/>
              </a:solidFill>
              <a:latin typeface="Arial"/>
              <a:ea typeface="Arial"/>
              <a:cs typeface="Arial"/>
              <a:sym typeface="Arial"/>
            </a:endParaRPr>
          </a:p>
        </p:txBody>
      </p:sp>
      <p:sp>
        <p:nvSpPr>
          <p:cNvPr id="2046" name="Google Shape;2046;g3a0efa1faef_0_76"/>
          <p:cNvSpPr/>
          <p:nvPr/>
        </p:nvSpPr>
        <p:spPr>
          <a:xfrm>
            <a:off x="383400" y="1206033"/>
            <a:ext cx="4169100" cy="707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3a0efa1faef_0_76"/>
          <p:cNvSpPr/>
          <p:nvPr/>
        </p:nvSpPr>
        <p:spPr>
          <a:xfrm>
            <a:off x="254578" y="939072"/>
            <a:ext cx="4189500" cy="8505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424242"/>
                </a:solidFill>
                <a:latin typeface="Archivo"/>
                <a:ea typeface="Archivo"/>
                <a:cs typeface="Archivo"/>
                <a:sym typeface="Archivo"/>
              </a:rPr>
              <a:t>Secuencia didáctica: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rgbClr val="424242"/>
                </a:solidFill>
                <a:latin typeface="Archivo"/>
                <a:ea typeface="Archivo"/>
                <a:cs typeface="Archivo"/>
                <a:sym typeface="Archivo"/>
              </a:rPr>
              <a:t>Diversos puntos de partida en la escritura…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rgbClr val="424242"/>
                </a:solidFill>
                <a:latin typeface="Archivo"/>
                <a:ea typeface="Archivo"/>
                <a:cs typeface="Archivo"/>
                <a:sym typeface="Archivo"/>
              </a:rPr>
              <a:t>Ahora, ¿cómo avanzamos?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pic>
        <p:nvPicPr>
          <p:cNvPr id="2052" name="Google Shape;2052;g3a0efa1faef_0_154"/>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053" name="Google Shape;2053;g3a0efa1faef_0_154"/>
          <p:cNvSpPr txBox="1"/>
          <p:nvPr/>
        </p:nvSpPr>
        <p:spPr>
          <a:xfrm>
            <a:off x="1414584" y="1362168"/>
            <a:ext cx="44667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Lectura de texto literario: </a:t>
            </a:r>
            <a:r>
              <a:rPr b="0" i="1" lang="es" sz="1800" u="none" cap="none" strike="noStrike">
                <a:solidFill>
                  <a:srgbClr val="000000"/>
                </a:solidFill>
                <a:latin typeface="Archivo Light"/>
                <a:ea typeface="Archivo Light"/>
                <a:cs typeface="Archivo Light"/>
                <a:sym typeface="Archivo Light"/>
              </a:rPr>
              <a:t>“Aladino y la lámpara maravillosa”.</a:t>
            </a:r>
            <a:endParaRPr b="0" i="0" sz="18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Lectura de textos no literarios:prólogo, texto informativo sobre los deseos, reseñas críticas.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Escritura de reseñas críticas.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00"/>
              <a:buFont typeface="Arial"/>
              <a:buChar char="-"/>
            </a:pPr>
            <a:r>
              <a:rPr b="0" i="0" lang="es" sz="1800" u="none" cap="none" strike="noStrike">
                <a:solidFill>
                  <a:srgbClr val="000000"/>
                </a:solidFill>
                <a:latin typeface="Archivo Light"/>
                <a:ea typeface="Archivo Light"/>
                <a:cs typeface="Archivo Light"/>
                <a:sym typeface="Archivo Light"/>
              </a:rPr>
              <a:t>Escrituras de trabajo.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00"/>
              <a:buFont typeface="Arial"/>
              <a:buChar char="-"/>
            </a:pPr>
            <a:r>
              <a:rPr b="0" i="0" lang="es" sz="1800" u="none" cap="none" strike="noStrike">
                <a:solidFill>
                  <a:srgbClr val="000000"/>
                </a:solidFill>
                <a:latin typeface="Archivo Light"/>
                <a:ea typeface="Archivo Light"/>
                <a:cs typeface="Archivo Light"/>
                <a:sym typeface="Archivo Light"/>
              </a:rPr>
              <a:t>Escritura de borradores.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00"/>
              <a:buFont typeface="Arial"/>
              <a:buChar char="-"/>
            </a:pPr>
            <a:r>
              <a:rPr b="0" i="0" lang="es" sz="1800" u="none" cap="none" strike="noStrike">
                <a:solidFill>
                  <a:srgbClr val="000000"/>
                </a:solidFill>
                <a:latin typeface="Archivo Light"/>
                <a:ea typeface="Archivo Light"/>
                <a:cs typeface="Archivo Light"/>
                <a:sym typeface="Archivo Light"/>
              </a:rPr>
              <a:t>Versión final de la reseña crítica.</a:t>
            </a:r>
            <a:endParaRPr b="0" i="0" sz="1300" u="none" cap="none" strike="noStrike">
              <a:solidFill>
                <a:srgbClr val="000000"/>
              </a:solidFill>
              <a:latin typeface="Archivo Light"/>
              <a:ea typeface="Archivo Light"/>
              <a:cs typeface="Archivo Light"/>
              <a:sym typeface="Archivo Light"/>
            </a:endParaRPr>
          </a:p>
        </p:txBody>
      </p:sp>
      <p:pic>
        <p:nvPicPr>
          <p:cNvPr id="2054" name="Google Shape;2054;g3a0efa1faef_0_154"/>
          <p:cNvPicPr preferRelativeResize="0"/>
          <p:nvPr/>
        </p:nvPicPr>
        <p:blipFill rotWithShape="1">
          <a:blip r:embed="rId4">
            <a:alphaModFix/>
          </a:blip>
          <a:srcRect b="0" l="0" r="0" t="0"/>
          <a:stretch/>
        </p:blipFill>
        <p:spPr>
          <a:xfrm rot="9900001">
            <a:off x="6717778" y="3257113"/>
            <a:ext cx="3672048" cy="3087523"/>
          </a:xfrm>
          <a:prstGeom prst="rect">
            <a:avLst/>
          </a:prstGeom>
          <a:noFill/>
          <a:ln>
            <a:noFill/>
          </a:ln>
        </p:spPr>
      </p:pic>
      <p:grpSp>
        <p:nvGrpSpPr>
          <p:cNvPr id="2055" name="Google Shape;2055;g3a0efa1faef_0_154"/>
          <p:cNvGrpSpPr/>
          <p:nvPr/>
        </p:nvGrpSpPr>
        <p:grpSpPr>
          <a:xfrm>
            <a:off x="1207891" y="2388973"/>
            <a:ext cx="119674" cy="125925"/>
            <a:chOff x="853100" y="2420550"/>
            <a:chExt cx="69000" cy="72600"/>
          </a:xfrm>
        </p:grpSpPr>
        <p:cxnSp>
          <p:nvCxnSpPr>
            <p:cNvPr id="2056" name="Google Shape;2056;g3a0efa1faef_0_15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057" name="Google Shape;2057;g3a0efa1faef_0_15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058" name="Google Shape;2058;g3a0efa1faef_0_154"/>
          <p:cNvGrpSpPr/>
          <p:nvPr/>
        </p:nvGrpSpPr>
        <p:grpSpPr>
          <a:xfrm>
            <a:off x="1274565" y="1559024"/>
            <a:ext cx="119674" cy="125925"/>
            <a:chOff x="853100" y="2420550"/>
            <a:chExt cx="69000" cy="72600"/>
          </a:xfrm>
        </p:grpSpPr>
        <p:cxnSp>
          <p:nvCxnSpPr>
            <p:cNvPr id="2059" name="Google Shape;2059;g3a0efa1faef_0_15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060" name="Google Shape;2060;g3a0efa1faef_0_15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061" name="Google Shape;2061;g3a0efa1faef_0_154"/>
          <p:cNvGrpSpPr/>
          <p:nvPr/>
        </p:nvGrpSpPr>
        <p:grpSpPr>
          <a:xfrm>
            <a:off x="1207890" y="3458532"/>
            <a:ext cx="119674" cy="125925"/>
            <a:chOff x="853100" y="2420550"/>
            <a:chExt cx="69000" cy="72600"/>
          </a:xfrm>
        </p:grpSpPr>
        <p:cxnSp>
          <p:nvCxnSpPr>
            <p:cNvPr id="2062" name="Google Shape;2062;g3a0efa1faef_0_15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063" name="Google Shape;2063;g3a0efa1faef_0_15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064" name="Google Shape;2064;g3a0efa1faef_0_154"/>
          <p:cNvSpPr txBox="1"/>
          <p:nvPr/>
        </p:nvSpPr>
        <p:spPr>
          <a:xfrm>
            <a:off x="266002" y="237660"/>
            <a:ext cx="4777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Organización del trabajo</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065" name="Google Shape;2065;g3a0efa1faef_0_154"/>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descr="Aladdin's lamp  Color    ' You get three wishes  ' Be careful what you wish for  Also available in black-and-white, 017_1198 (proporcionado por Getty Images)" id="2066" name="Google Shape;2066;g3a0efa1faef_0_154"/>
          <p:cNvPicPr preferRelativeResize="0"/>
          <p:nvPr/>
        </p:nvPicPr>
        <p:blipFill rotWithShape="1">
          <a:blip r:embed="rId6">
            <a:alphaModFix/>
          </a:blip>
          <a:srcRect b="0" l="0" r="0" t="0"/>
          <a:stretch/>
        </p:blipFill>
        <p:spPr>
          <a:xfrm rot="925529">
            <a:off x="6380774" y="1206924"/>
            <a:ext cx="1988232" cy="18464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pic>
        <p:nvPicPr>
          <p:cNvPr id="2071" name="Google Shape;2071;g3a0efa1faef_0_172"/>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072" name="Google Shape;2072;g3a0efa1faef_0_172"/>
          <p:cNvSpPr txBox="1"/>
          <p:nvPr/>
        </p:nvSpPr>
        <p:spPr>
          <a:xfrm>
            <a:off x="1655936" y="1091365"/>
            <a:ext cx="6986100" cy="3237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1" i="0" lang="es" sz="1800" u="none" cap="none" strike="noStrike">
                <a:solidFill>
                  <a:srgbClr val="000000"/>
                </a:solidFill>
                <a:latin typeface="Archivo Light"/>
                <a:ea typeface="Archivo Light"/>
                <a:cs typeface="Archivo Light"/>
                <a:sym typeface="Archivo Light"/>
              </a:rPr>
              <a:t>Lectura a través de la docente del cuento completo</a:t>
            </a:r>
            <a:r>
              <a:rPr b="0" i="0" lang="es" sz="1800" u="none" cap="none" strike="noStrike">
                <a:solidFill>
                  <a:srgbClr val="000000"/>
                </a:solidFill>
                <a:latin typeface="Archivo Light"/>
                <a:ea typeface="Archivo Light"/>
                <a:cs typeface="Archivo Light"/>
                <a:sym typeface="Archivo Light"/>
              </a:rPr>
              <a:t>: “Aladino y la lámpara maravillosa”.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100"/>
              </a:spcBef>
              <a:spcAft>
                <a:spcPts val="0"/>
              </a:spcAft>
              <a:buClr>
                <a:srgbClr val="000000"/>
              </a:buClr>
              <a:buSzPts val="1300"/>
              <a:buFont typeface="Arial"/>
              <a:buNone/>
            </a:pPr>
            <a:r>
              <a:rPr b="1" i="0" lang="es" sz="1800" u="none" cap="none" strike="noStrike">
                <a:solidFill>
                  <a:srgbClr val="000000"/>
                </a:solidFill>
                <a:latin typeface="Archivo Light"/>
                <a:ea typeface="Archivo Light"/>
                <a:cs typeface="Archivo Light"/>
                <a:sym typeface="Archivo Light"/>
              </a:rPr>
              <a:t>Intercambio entre lectores</a:t>
            </a:r>
            <a:r>
              <a:rPr b="0" i="0" lang="es" sz="1800" u="none" cap="none" strike="noStrike">
                <a:solidFill>
                  <a:srgbClr val="000000"/>
                </a:solidFill>
                <a:latin typeface="Archivo Light"/>
                <a:ea typeface="Archivo Light"/>
                <a:cs typeface="Archivo Light"/>
                <a:sym typeface="Archivo Light"/>
              </a:rPr>
              <a:t>: un ejemplo de preguntas para la conversación literaria:</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110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¿Qué nos cuenta esta historia? ¿Quién era Aladino? ¿Por qué obtiene la posibilidad de pedir deseos? ¿Cómo consiguió la lámpara? ¿Qué deseos pide a lo largo de la historia? ¿consigue lo que quería en cada caso? ¿Cómo actúa la madre cuando Aladino le dice que tenía la lámpara mágica? ¿Por qué será que ese es su último deseo?</a:t>
            </a:r>
            <a:endParaRPr b="0" i="1" sz="1800" u="none" cap="none" strike="noStrike">
              <a:solidFill>
                <a:srgbClr val="000000"/>
              </a:solidFill>
              <a:latin typeface="Archivo Light"/>
              <a:ea typeface="Archivo Light"/>
              <a:cs typeface="Archivo Light"/>
              <a:sym typeface="Archivo Light"/>
            </a:endParaRPr>
          </a:p>
        </p:txBody>
      </p:sp>
      <p:grpSp>
        <p:nvGrpSpPr>
          <p:cNvPr id="2073" name="Google Shape;2073;g3a0efa1faef_0_172"/>
          <p:cNvGrpSpPr/>
          <p:nvPr/>
        </p:nvGrpSpPr>
        <p:grpSpPr>
          <a:xfrm>
            <a:off x="1481247" y="1951123"/>
            <a:ext cx="119674" cy="125925"/>
            <a:chOff x="853100" y="2420550"/>
            <a:chExt cx="69000" cy="72600"/>
          </a:xfrm>
        </p:grpSpPr>
        <p:cxnSp>
          <p:nvCxnSpPr>
            <p:cNvPr id="2074" name="Google Shape;2074;g3a0efa1faef_0_17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075" name="Google Shape;2075;g3a0efa1faef_0_17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076" name="Google Shape;2076;g3a0efa1faef_0_172"/>
          <p:cNvGrpSpPr/>
          <p:nvPr/>
        </p:nvGrpSpPr>
        <p:grpSpPr>
          <a:xfrm>
            <a:off x="1486072" y="1250666"/>
            <a:ext cx="119674" cy="125925"/>
            <a:chOff x="853100" y="2420550"/>
            <a:chExt cx="69000" cy="72600"/>
          </a:xfrm>
        </p:grpSpPr>
        <p:cxnSp>
          <p:nvCxnSpPr>
            <p:cNvPr id="2077" name="Google Shape;2077;g3a0efa1faef_0_17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078" name="Google Shape;2078;g3a0efa1faef_0_17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079" name="Google Shape;2079;g3a0efa1faef_0_172"/>
          <p:cNvSpPr txBox="1"/>
          <p:nvPr/>
        </p:nvSpPr>
        <p:spPr>
          <a:xfrm>
            <a:off x="252712" y="209717"/>
            <a:ext cx="60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Etapa 1 - La lectura de textos literarios</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80" name="Google Shape;2080;g3a0efa1faef_0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1" name="Google Shape;2081;g3a0efa1faef_0_172"/>
          <p:cNvGrpSpPr/>
          <p:nvPr/>
        </p:nvGrpSpPr>
        <p:grpSpPr>
          <a:xfrm>
            <a:off x="-302994" y="4317806"/>
            <a:ext cx="2799007" cy="584818"/>
            <a:chOff x="-302994" y="4101831"/>
            <a:chExt cx="2799007" cy="584818"/>
          </a:xfrm>
        </p:grpSpPr>
        <p:grpSp>
          <p:nvGrpSpPr>
            <p:cNvPr id="2082" name="Google Shape;2082;g3a0efa1faef_0_172"/>
            <p:cNvGrpSpPr/>
            <p:nvPr/>
          </p:nvGrpSpPr>
          <p:grpSpPr>
            <a:xfrm rot="5400000">
              <a:off x="1363570" y="3554206"/>
              <a:ext cx="584818" cy="1680068"/>
              <a:chOff x="2405075" y="2171775"/>
              <a:chExt cx="633400" cy="1900100"/>
            </a:xfrm>
          </p:grpSpPr>
          <p:cxnSp>
            <p:nvCxnSpPr>
              <p:cNvPr id="2083" name="Google Shape;2083;g3a0efa1faef_0_1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4" name="Google Shape;2084;g3a0efa1faef_0_1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5" name="Google Shape;2085;g3a0efa1faef_0_1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6" name="Google Shape;2086;g3a0efa1faef_0_1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7" name="Google Shape;2087;g3a0efa1faef_0_1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8" name="Google Shape;2088;g3a0efa1faef_0_1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9" name="Google Shape;2089;g3a0efa1faef_0_1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0" name="Google Shape;2090;g3a0efa1faef_0_1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1" name="Google Shape;2091;g3a0efa1faef_0_1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2" name="Google Shape;2092;g3a0efa1faef_0_1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3" name="Google Shape;2093;g3a0efa1faef_0_1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4" name="Google Shape;2094;g3a0efa1faef_0_1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5" name="Google Shape;2095;g3a0efa1faef_0_1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6" name="Google Shape;2096;g3a0efa1faef_0_1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7" name="Google Shape;2097;g3a0efa1faef_0_1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98" name="Google Shape;2098;g3a0efa1faef_0_172"/>
            <p:cNvGrpSpPr/>
            <p:nvPr/>
          </p:nvGrpSpPr>
          <p:grpSpPr>
            <a:xfrm rot="5400000">
              <a:off x="244631" y="3554206"/>
              <a:ext cx="584818" cy="1680068"/>
              <a:chOff x="2405075" y="2171775"/>
              <a:chExt cx="633400" cy="1900100"/>
            </a:xfrm>
          </p:grpSpPr>
          <p:cxnSp>
            <p:nvCxnSpPr>
              <p:cNvPr id="2099" name="Google Shape;2099;g3a0efa1faef_0_1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0" name="Google Shape;2100;g3a0efa1faef_0_1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1" name="Google Shape;2101;g3a0efa1faef_0_1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2" name="Google Shape;2102;g3a0efa1faef_0_1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3" name="Google Shape;2103;g3a0efa1faef_0_1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4" name="Google Shape;2104;g3a0efa1faef_0_1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5" name="Google Shape;2105;g3a0efa1faef_0_1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6" name="Google Shape;2106;g3a0efa1faef_0_1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7" name="Google Shape;2107;g3a0efa1faef_0_1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8" name="Google Shape;2108;g3a0efa1faef_0_1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9" name="Google Shape;2109;g3a0efa1faef_0_1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10" name="Google Shape;2110;g3a0efa1faef_0_1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11" name="Google Shape;2111;g3a0efa1faef_0_1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12" name="Google Shape;2112;g3a0efa1faef_0_1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13" name="Google Shape;2113;g3a0efa1faef_0_1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114" name="Google Shape;2114;g3a0efa1faef_0_17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pic>
        <p:nvPicPr>
          <p:cNvPr id="2119" name="Google Shape;2119;g3a0efa1faef_0_219"/>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120" name="Google Shape;2120;g3a0efa1faef_0_219"/>
          <p:cNvSpPr txBox="1"/>
          <p:nvPr/>
        </p:nvSpPr>
        <p:spPr>
          <a:xfrm>
            <a:off x="1655936" y="865614"/>
            <a:ext cx="6986100" cy="379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1" i="0" lang="es" sz="1800" u="none" cap="none" strike="noStrike">
                <a:solidFill>
                  <a:srgbClr val="000000"/>
                </a:solidFill>
                <a:latin typeface="Archivo Light"/>
                <a:ea typeface="Archivo Light"/>
                <a:cs typeface="Archivo Light"/>
                <a:sym typeface="Archivo Light"/>
              </a:rPr>
              <a:t>Leer haciendo foco en una parte específica del cuento</a:t>
            </a:r>
            <a:r>
              <a:rPr b="0" i="0" lang="es" sz="1800" u="none" cap="none" strike="noStrike">
                <a:solidFill>
                  <a:srgbClr val="000000"/>
                </a:solidFill>
                <a:latin typeface="Archivo Light"/>
                <a:ea typeface="Archivo Light"/>
                <a:cs typeface="Archivo Light"/>
                <a:sym typeface="Archivo Light"/>
              </a:rPr>
              <a:t>: un ejemplo de preguntas para la conversación literaria:</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110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¿Qué pasó hasta ahora en la primera parte de la historia? ¿Qué personajes aparecen? ¿Qué hace cada uno? ¿Dónde están? ¿Cuándo sucede? </a:t>
            </a:r>
            <a:endParaRPr b="0" i="0" sz="1400" u="none" cap="none" strike="noStrike">
              <a:solidFill>
                <a:srgbClr val="000000"/>
              </a:solidFill>
              <a:latin typeface="Arial"/>
              <a:ea typeface="Arial"/>
              <a:cs typeface="Arial"/>
              <a:sym typeface="Arial"/>
            </a:endParaRPr>
          </a:p>
          <a:p>
            <a:pPr indent="0" lvl="4" marL="0" marR="0" rtl="0" algn="just">
              <a:lnSpc>
                <a:spcPct val="100000"/>
              </a:lnSpc>
              <a:spcBef>
                <a:spcPts val="1100"/>
              </a:spcBef>
              <a:spcAft>
                <a:spcPts val="0"/>
              </a:spcAft>
              <a:buClr>
                <a:srgbClr val="000000"/>
              </a:buClr>
              <a:buSzPts val="1800"/>
              <a:buFont typeface="Arial"/>
              <a:buNone/>
            </a:pPr>
            <a:r>
              <a:rPr b="1" i="0" lang="es" sz="1800" u="none" cap="none" strike="noStrike">
                <a:solidFill>
                  <a:srgbClr val="000000"/>
                </a:solidFill>
                <a:latin typeface="Archivo Light"/>
                <a:ea typeface="Archivo Light"/>
                <a:cs typeface="Archivo Light"/>
                <a:sym typeface="Archivo Light"/>
              </a:rPr>
              <a:t>Escribir la lectura</a:t>
            </a:r>
            <a:r>
              <a:rPr b="0" i="0" lang="es" sz="1800" u="none" cap="none" strike="noStrike">
                <a:solidFill>
                  <a:srgbClr val="000000"/>
                </a:solidFill>
                <a:latin typeface="Archivo Light"/>
                <a:ea typeface="Archivo Light"/>
                <a:cs typeface="Archivo Light"/>
                <a:sym typeface="Archivo Light"/>
              </a:rPr>
              <a:t>: un ejemplo:</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Registrar en dos cuadros “quién/qué/cuándo/dónde”</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Aladino…</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Un mago extranjero…</a:t>
            </a:r>
            <a:endParaRPr b="0" i="0" sz="1400" u="none" cap="none" strike="noStrike">
              <a:solidFill>
                <a:srgbClr val="000000"/>
              </a:solidFill>
              <a:latin typeface="Arial"/>
              <a:ea typeface="Arial"/>
              <a:cs typeface="Arial"/>
              <a:sym typeface="Arial"/>
            </a:endParaRPr>
          </a:p>
          <a:p>
            <a:pPr indent="-285750" lvl="4" marL="285750" marR="0" rtl="0" algn="just">
              <a:lnSpc>
                <a:spcPct val="100000"/>
              </a:lnSpc>
              <a:spcBef>
                <a:spcPts val="0"/>
              </a:spcBef>
              <a:spcAft>
                <a:spcPts val="0"/>
              </a:spcAft>
              <a:buClr>
                <a:srgbClr val="000000"/>
              </a:buClr>
              <a:buSzPts val="1300"/>
              <a:buFont typeface="Noto Sans Symbols"/>
              <a:buChar char="▪"/>
            </a:pPr>
            <a:r>
              <a:rPr b="0" i="1" lang="es" sz="1800" u="none" cap="none" strike="noStrike">
                <a:solidFill>
                  <a:srgbClr val="000000"/>
                </a:solidFill>
                <a:latin typeface="Archivo Light"/>
                <a:ea typeface="Archivo Light"/>
                <a:cs typeface="Archivo Light"/>
                <a:sym typeface="Archivo Light"/>
              </a:rPr>
              <a:t>Copiar el registro en la carpeta</a:t>
            </a:r>
            <a:endParaRPr b="0" i="0" sz="1400" u="none" cap="none" strike="noStrike">
              <a:solidFill>
                <a:srgbClr val="000000"/>
              </a:solidFill>
              <a:latin typeface="Arial"/>
              <a:ea typeface="Arial"/>
              <a:cs typeface="Arial"/>
              <a:sym typeface="Arial"/>
            </a:endParaRPr>
          </a:p>
          <a:p>
            <a:pPr indent="0" lvl="4" marL="0" marR="0" rtl="0" algn="just">
              <a:lnSpc>
                <a:spcPct val="100000"/>
              </a:lnSpc>
              <a:spcBef>
                <a:spcPts val="0"/>
              </a:spcBef>
              <a:spcAft>
                <a:spcPts val="0"/>
              </a:spcAft>
              <a:buClr>
                <a:srgbClr val="000000"/>
              </a:buClr>
              <a:buSzPts val="1800"/>
              <a:buFont typeface="Arial"/>
              <a:buNone/>
            </a:pPr>
            <a:r>
              <a:t/>
            </a:r>
            <a:endParaRPr b="0" i="1" sz="1800" u="none" cap="none" strike="noStrike">
              <a:solidFill>
                <a:srgbClr val="000000"/>
              </a:solidFill>
              <a:latin typeface="Archivo Light"/>
              <a:ea typeface="Archivo Light"/>
              <a:cs typeface="Archivo Light"/>
              <a:sym typeface="Archivo Light"/>
            </a:endParaRPr>
          </a:p>
          <a:p>
            <a:pPr indent="0" lvl="4" marL="0" marR="0" rtl="0" algn="just">
              <a:lnSpc>
                <a:spcPct val="100000"/>
              </a:lnSpc>
              <a:spcBef>
                <a:spcPts val="0"/>
              </a:spcBef>
              <a:spcAft>
                <a:spcPts val="0"/>
              </a:spcAft>
              <a:buClr>
                <a:srgbClr val="000000"/>
              </a:buClr>
              <a:buSzPts val="1800"/>
              <a:buFont typeface="Arial"/>
              <a:buNone/>
            </a:pPr>
            <a:r>
              <a:rPr b="1" i="0" lang="es" sz="1800" u="none" cap="none" strike="noStrike">
                <a:solidFill>
                  <a:srgbClr val="000000"/>
                </a:solidFill>
                <a:latin typeface="Archivo Light"/>
                <a:ea typeface="Archivo Light"/>
                <a:cs typeface="Archivo Light"/>
                <a:sym typeface="Archivo Light"/>
              </a:rPr>
              <a:t>Registrar hipótesis de lectura</a:t>
            </a:r>
            <a:r>
              <a:rPr b="0" i="1" lang="es" sz="1800" u="none" cap="none" strike="noStrike">
                <a:solidFill>
                  <a:srgbClr val="000000"/>
                </a:solidFill>
                <a:latin typeface="Archivo Light"/>
                <a:ea typeface="Archivo Light"/>
                <a:cs typeface="Archivo Light"/>
                <a:sym typeface="Archivo Light"/>
              </a:rPr>
              <a:t>.</a:t>
            </a:r>
            <a:endParaRPr b="0" i="0" sz="1400" u="none" cap="none" strike="noStrike">
              <a:solidFill>
                <a:srgbClr val="000000"/>
              </a:solidFill>
              <a:latin typeface="Arial"/>
              <a:ea typeface="Arial"/>
              <a:cs typeface="Arial"/>
              <a:sym typeface="Arial"/>
            </a:endParaRPr>
          </a:p>
        </p:txBody>
      </p:sp>
      <p:grpSp>
        <p:nvGrpSpPr>
          <p:cNvPr id="2121" name="Google Shape;2121;g3a0efa1faef_0_219"/>
          <p:cNvGrpSpPr/>
          <p:nvPr/>
        </p:nvGrpSpPr>
        <p:grpSpPr>
          <a:xfrm>
            <a:off x="1529645" y="2688994"/>
            <a:ext cx="119674" cy="125925"/>
            <a:chOff x="853100" y="2420550"/>
            <a:chExt cx="69000" cy="72600"/>
          </a:xfrm>
        </p:grpSpPr>
        <p:cxnSp>
          <p:nvCxnSpPr>
            <p:cNvPr id="2122" name="Google Shape;2122;g3a0efa1faef_0_2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23" name="Google Shape;2123;g3a0efa1faef_0_2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124" name="Google Shape;2124;g3a0efa1faef_0_219"/>
          <p:cNvGrpSpPr/>
          <p:nvPr/>
        </p:nvGrpSpPr>
        <p:grpSpPr>
          <a:xfrm>
            <a:off x="1478350" y="1054164"/>
            <a:ext cx="119674" cy="125925"/>
            <a:chOff x="853100" y="2420550"/>
            <a:chExt cx="69000" cy="72600"/>
          </a:xfrm>
        </p:grpSpPr>
        <p:cxnSp>
          <p:nvCxnSpPr>
            <p:cNvPr id="2125" name="Google Shape;2125;g3a0efa1faef_0_2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26" name="Google Shape;2126;g3a0efa1faef_0_2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127" name="Google Shape;2127;g3a0efa1faef_0_219"/>
          <p:cNvSpPr txBox="1"/>
          <p:nvPr/>
        </p:nvSpPr>
        <p:spPr>
          <a:xfrm>
            <a:off x="252712" y="209717"/>
            <a:ext cx="60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Etapa 1 - La lectura de textos literarios</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128" name="Google Shape;2128;g3a0efa1faef_0_21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9" name="Google Shape;2129;g3a0efa1faef_0_219"/>
          <p:cNvGrpSpPr/>
          <p:nvPr/>
        </p:nvGrpSpPr>
        <p:grpSpPr>
          <a:xfrm>
            <a:off x="-302994" y="4317806"/>
            <a:ext cx="2799007" cy="584818"/>
            <a:chOff x="-302994" y="4101831"/>
            <a:chExt cx="2799007" cy="584818"/>
          </a:xfrm>
        </p:grpSpPr>
        <p:grpSp>
          <p:nvGrpSpPr>
            <p:cNvPr id="2130" name="Google Shape;2130;g3a0efa1faef_0_219"/>
            <p:cNvGrpSpPr/>
            <p:nvPr/>
          </p:nvGrpSpPr>
          <p:grpSpPr>
            <a:xfrm rot="5400000">
              <a:off x="1363570" y="3554206"/>
              <a:ext cx="584818" cy="1680068"/>
              <a:chOff x="2405075" y="2171775"/>
              <a:chExt cx="633400" cy="1900100"/>
            </a:xfrm>
          </p:grpSpPr>
          <p:cxnSp>
            <p:nvCxnSpPr>
              <p:cNvPr id="2131" name="Google Shape;2131;g3a0efa1faef_0_2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2" name="Google Shape;2132;g3a0efa1faef_0_2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3" name="Google Shape;2133;g3a0efa1faef_0_2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4" name="Google Shape;2134;g3a0efa1faef_0_2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5" name="Google Shape;2135;g3a0efa1faef_0_2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6" name="Google Shape;2136;g3a0efa1faef_0_2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37" name="Google Shape;2137;g3a0efa1faef_0_2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38" name="Google Shape;2138;g3a0efa1faef_0_2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39" name="Google Shape;2139;g3a0efa1faef_0_2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0" name="Google Shape;2140;g3a0efa1faef_0_2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1" name="Google Shape;2141;g3a0efa1faef_0_2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2" name="Google Shape;2142;g3a0efa1faef_0_2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43" name="Google Shape;2143;g3a0efa1faef_0_2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44" name="Google Shape;2144;g3a0efa1faef_0_2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5" name="Google Shape;2145;g3a0efa1faef_0_2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146" name="Google Shape;2146;g3a0efa1faef_0_219"/>
            <p:cNvGrpSpPr/>
            <p:nvPr/>
          </p:nvGrpSpPr>
          <p:grpSpPr>
            <a:xfrm rot="5400000">
              <a:off x="244631" y="3554206"/>
              <a:ext cx="584818" cy="1680068"/>
              <a:chOff x="2405075" y="2171775"/>
              <a:chExt cx="633400" cy="1900100"/>
            </a:xfrm>
          </p:grpSpPr>
          <p:cxnSp>
            <p:nvCxnSpPr>
              <p:cNvPr id="2147" name="Google Shape;2147;g3a0efa1faef_0_2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8" name="Google Shape;2148;g3a0efa1faef_0_2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9" name="Google Shape;2149;g3a0efa1faef_0_2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50" name="Google Shape;2150;g3a0efa1faef_0_2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51" name="Google Shape;2151;g3a0efa1faef_0_2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52" name="Google Shape;2152;g3a0efa1faef_0_2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3" name="Google Shape;2153;g3a0efa1faef_0_2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4" name="Google Shape;2154;g3a0efa1faef_0_2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5" name="Google Shape;2155;g3a0efa1faef_0_2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6" name="Google Shape;2156;g3a0efa1faef_0_2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7" name="Google Shape;2157;g3a0efa1faef_0_2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8" name="Google Shape;2158;g3a0efa1faef_0_2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9" name="Google Shape;2159;g3a0efa1faef_0_2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60" name="Google Shape;2160;g3a0efa1faef_0_2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61" name="Google Shape;2161;g3a0efa1faef_0_2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162" name="Google Shape;2162;g3a0efa1faef_0_21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2163" name="Google Shape;2163;g3a0efa1faef_0_219"/>
          <p:cNvGrpSpPr/>
          <p:nvPr/>
        </p:nvGrpSpPr>
        <p:grpSpPr>
          <a:xfrm>
            <a:off x="1521174" y="4340007"/>
            <a:ext cx="119674" cy="125925"/>
            <a:chOff x="853100" y="2420550"/>
            <a:chExt cx="69000" cy="72600"/>
          </a:xfrm>
        </p:grpSpPr>
        <p:cxnSp>
          <p:nvCxnSpPr>
            <p:cNvPr id="2164" name="Google Shape;2164;g3a0efa1faef_0_2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65" name="Google Shape;2165;g3a0efa1faef_0_2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81" name="Shape 381"/>
        <p:cNvGrpSpPr/>
        <p:nvPr/>
      </p:nvGrpSpPr>
      <p:grpSpPr>
        <a:xfrm>
          <a:off x="0" y="0"/>
          <a:ext cx="0" cy="0"/>
          <a:chOff x="0" y="0"/>
          <a:chExt cx="0" cy="0"/>
        </a:xfrm>
      </p:grpSpPr>
      <p:pic>
        <p:nvPicPr>
          <p:cNvPr id="382" name="Google Shape;382;g36fc220c6c6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83" name="Google Shape;383;g36fc220c6c6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84" name="Google Shape;384;g36fc220c6c6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85" name="Google Shape;385;g36fc220c6c6_0_0"/>
          <p:cNvGrpSpPr/>
          <p:nvPr/>
        </p:nvGrpSpPr>
        <p:grpSpPr>
          <a:xfrm>
            <a:off x="5593900" y="630951"/>
            <a:ext cx="3189350" cy="1336365"/>
            <a:chOff x="5974608" y="421179"/>
            <a:chExt cx="3189350" cy="1336365"/>
          </a:xfrm>
        </p:grpSpPr>
        <p:grpSp>
          <p:nvGrpSpPr>
            <p:cNvPr id="386" name="Google Shape;386;g36fc220c6c6_0_0"/>
            <p:cNvGrpSpPr/>
            <p:nvPr/>
          </p:nvGrpSpPr>
          <p:grpSpPr>
            <a:xfrm rot="5400000">
              <a:off x="7873551" y="-202765"/>
              <a:ext cx="666463" cy="1914351"/>
              <a:chOff x="2405075" y="2171775"/>
              <a:chExt cx="633400" cy="1900100"/>
            </a:xfrm>
          </p:grpSpPr>
          <p:cxnSp>
            <p:nvCxnSpPr>
              <p:cNvPr id="387" name="Google Shape;387;g36fc220c6c6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8" name="Google Shape;388;g36fc220c6c6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9" name="Google Shape;389;g36fc220c6c6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0" name="Google Shape;390;g36fc220c6c6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1" name="Google Shape;391;g36fc220c6c6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2" name="Google Shape;392;g36fc220c6c6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93" name="Google Shape;393;g36fc220c6c6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94" name="Google Shape;394;g36fc220c6c6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95" name="Google Shape;395;g36fc220c6c6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96" name="Google Shape;396;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97" name="Google Shape;397;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98" name="Google Shape;398;g36fc220c6c6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99" name="Google Shape;399;g36fc220c6c6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00" name="Google Shape;400;g36fc220c6c6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01" name="Google Shape;401;g36fc220c6c6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02" name="Google Shape;402;g36fc220c6c6_0_0"/>
            <p:cNvGrpSpPr/>
            <p:nvPr/>
          </p:nvGrpSpPr>
          <p:grpSpPr>
            <a:xfrm rot="5400000">
              <a:off x="7873551" y="467137"/>
              <a:ext cx="666463" cy="1914351"/>
              <a:chOff x="2405075" y="2171775"/>
              <a:chExt cx="633400" cy="1900100"/>
            </a:xfrm>
          </p:grpSpPr>
          <p:cxnSp>
            <p:nvCxnSpPr>
              <p:cNvPr id="403" name="Google Shape;403;g36fc220c6c6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4" name="Google Shape;404;g36fc220c6c6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5" name="Google Shape;405;g36fc220c6c6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6" name="Google Shape;406;g36fc220c6c6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7" name="Google Shape;407;g36fc220c6c6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8" name="Google Shape;408;g36fc220c6c6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09" name="Google Shape;409;g36fc220c6c6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10" name="Google Shape;410;g36fc220c6c6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1" name="Google Shape;411;g36fc220c6c6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12" name="Google Shape;412;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3" name="Google Shape;413;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4" name="Google Shape;414;g36fc220c6c6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5" name="Google Shape;415;g36fc220c6c6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16" name="Google Shape;416;g36fc220c6c6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17" name="Google Shape;417;g36fc220c6c6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18" name="Google Shape;418;g36fc220c6c6_0_0"/>
            <p:cNvGrpSpPr/>
            <p:nvPr/>
          </p:nvGrpSpPr>
          <p:grpSpPr>
            <a:xfrm rot="5400000">
              <a:off x="6598552" y="-202765"/>
              <a:ext cx="666463" cy="1914351"/>
              <a:chOff x="2405075" y="2171775"/>
              <a:chExt cx="633400" cy="1900100"/>
            </a:xfrm>
          </p:grpSpPr>
          <p:cxnSp>
            <p:nvCxnSpPr>
              <p:cNvPr id="419" name="Google Shape;419;g36fc220c6c6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0" name="Google Shape;420;g36fc220c6c6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1" name="Google Shape;421;g36fc220c6c6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2" name="Google Shape;422;g36fc220c6c6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3" name="Google Shape;423;g36fc220c6c6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4" name="Google Shape;424;g36fc220c6c6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25" name="Google Shape;425;g36fc220c6c6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26" name="Google Shape;426;g36fc220c6c6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27" name="Google Shape;427;g36fc220c6c6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28" name="Google Shape;428;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29" name="Google Shape;429;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 name="Google Shape;430;g36fc220c6c6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1" name="Google Shape;431;g36fc220c6c6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2" name="Google Shape;432;g36fc220c6c6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 name="Google Shape;433;g36fc220c6c6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34" name="Google Shape;434;g36fc220c6c6_0_0"/>
            <p:cNvGrpSpPr/>
            <p:nvPr/>
          </p:nvGrpSpPr>
          <p:grpSpPr>
            <a:xfrm rot="5400000">
              <a:off x="6598552" y="467137"/>
              <a:ext cx="666463" cy="1914351"/>
              <a:chOff x="2405075" y="2171775"/>
              <a:chExt cx="633400" cy="1900100"/>
            </a:xfrm>
          </p:grpSpPr>
          <p:cxnSp>
            <p:nvCxnSpPr>
              <p:cNvPr id="435" name="Google Shape;435;g36fc220c6c6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6" name="Google Shape;436;g36fc220c6c6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7" name="Google Shape;437;g36fc220c6c6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8" name="Google Shape;438;g36fc220c6c6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9" name="Google Shape;439;g36fc220c6c6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 name="Google Shape;440;g36fc220c6c6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 name="Google Shape;441;g36fc220c6c6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2" name="Google Shape;442;g36fc220c6c6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3" name="Google Shape;443;g36fc220c6c6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 name="Google Shape;444;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5" name="Google Shape;445;g36fc220c6c6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 name="Google Shape;446;g36fc220c6c6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7" name="Google Shape;447;g36fc220c6c6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8" name="Google Shape;448;g36fc220c6c6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9" name="Google Shape;449;g36fc220c6c6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50" name="Google Shape;450;g36fc220c6c6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36fc220c6c6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36fc220c6c6_0_0"/>
          <p:cNvSpPr txBox="1"/>
          <p:nvPr/>
        </p:nvSpPr>
        <p:spPr>
          <a:xfrm rot="-152977">
            <a:off x="2285393" y="251357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Mesa 1</a:t>
            </a:r>
            <a:endParaRPr b="0" i="0" sz="4000" u="none" cap="none" strike="noStrike">
              <a:solidFill>
                <a:srgbClr val="333333"/>
              </a:solidFill>
              <a:latin typeface="Archivo ExtraBold"/>
              <a:ea typeface="Archivo ExtraBold"/>
              <a:cs typeface="Archivo ExtraBold"/>
              <a:sym typeface="Archivo ExtraBold"/>
            </a:endParaRPr>
          </a:p>
        </p:txBody>
      </p:sp>
      <p:sp>
        <p:nvSpPr>
          <p:cNvPr id="453" name="Google Shape;453;g36fc220c6c6_0_0"/>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g3a0efa1faef_0_269"/>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g3a0efa1faef_0_269"/>
          <p:cNvSpPr/>
          <p:nvPr/>
        </p:nvSpPr>
        <p:spPr>
          <a:xfrm>
            <a:off x="4405400"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3a0efa1faef_0_269"/>
          <p:cNvSpPr/>
          <p:nvPr/>
        </p:nvSpPr>
        <p:spPr>
          <a:xfrm>
            <a:off x="4300075" y="13405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g3a0efa1faef_0_269"/>
          <p:cNvSpPr/>
          <p:nvPr/>
        </p:nvSpPr>
        <p:spPr>
          <a:xfrm>
            <a:off x="4436475"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g3a0efa1faef_0_269"/>
          <p:cNvSpPr/>
          <p:nvPr/>
        </p:nvSpPr>
        <p:spPr>
          <a:xfrm>
            <a:off x="4436475" y="1581350"/>
            <a:ext cx="4533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g3a0efa1faef_0_269"/>
          <p:cNvSpPr/>
          <p:nvPr/>
        </p:nvSpPr>
        <p:spPr>
          <a:xfrm>
            <a:off x="6643075"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g3a0efa1faef_0_269"/>
          <p:cNvSpPr/>
          <p:nvPr/>
        </p:nvSpPr>
        <p:spPr>
          <a:xfrm>
            <a:off x="6537750" y="13405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3a0efa1faef_0_269"/>
          <p:cNvSpPr/>
          <p:nvPr/>
        </p:nvSpPr>
        <p:spPr>
          <a:xfrm>
            <a:off x="6674150"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g3a0efa1faef_0_269"/>
          <p:cNvSpPr/>
          <p:nvPr/>
        </p:nvSpPr>
        <p:spPr>
          <a:xfrm>
            <a:off x="6674150" y="1581350"/>
            <a:ext cx="4194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g3a0efa1faef_0_269"/>
          <p:cNvSpPr txBox="1"/>
          <p:nvPr/>
        </p:nvSpPr>
        <p:spPr>
          <a:xfrm>
            <a:off x="253129" y="202637"/>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Leer para escribir </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180" name="Google Shape;2180;g3a0efa1faef_0_269"/>
          <p:cNvSpPr txBox="1"/>
          <p:nvPr/>
        </p:nvSpPr>
        <p:spPr>
          <a:xfrm>
            <a:off x="700629" y="1597030"/>
            <a:ext cx="34926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800" u="none" cap="none" strike="noStrike">
                <a:solidFill>
                  <a:srgbClr val="424242"/>
                </a:solidFill>
                <a:latin typeface="Archivo"/>
                <a:ea typeface="Archivo"/>
                <a:cs typeface="Archivo"/>
                <a:sym typeface="Archivo"/>
              </a:rPr>
              <a:t>La lectura de reseñas críticas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s" sz="1800" u="none" cap="none" strike="noStrike">
                <a:solidFill>
                  <a:srgbClr val="424242"/>
                </a:solidFill>
                <a:latin typeface="Archivo"/>
                <a:ea typeface="Archivo"/>
                <a:cs typeface="Archivo"/>
                <a:sym typeface="Archivo"/>
              </a:rPr>
              <a:t>no es un fin en sí mismo,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s" sz="1800" u="none" cap="none" strike="noStrike">
                <a:solidFill>
                  <a:srgbClr val="424242"/>
                </a:solidFill>
                <a:latin typeface="Archivo"/>
                <a:ea typeface="Archivo"/>
                <a:cs typeface="Archivo"/>
                <a:sym typeface="Archivo"/>
              </a:rPr>
              <a:t>sino un insumo fundamental para que los/las estudiantes puedan producir textos.</a:t>
            </a:r>
            <a:endParaRPr b="0" i="0" sz="1800" u="none" cap="none" strike="noStrike">
              <a:solidFill>
                <a:srgbClr val="424242"/>
              </a:solidFill>
              <a:latin typeface="Archivo"/>
              <a:ea typeface="Archivo"/>
              <a:cs typeface="Archivo"/>
              <a:sym typeface="Archivo"/>
            </a:endParaRPr>
          </a:p>
        </p:txBody>
      </p:sp>
      <p:cxnSp>
        <p:nvCxnSpPr>
          <p:cNvPr id="2181" name="Google Shape;2181;g3a0efa1faef_0_269"/>
          <p:cNvCxnSpPr/>
          <p:nvPr/>
        </p:nvCxnSpPr>
        <p:spPr>
          <a:xfrm>
            <a:off x="808050" y="3457475"/>
            <a:ext cx="520500" cy="0"/>
          </a:xfrm>
          <a:prstGeom prst="straightConnector1">
            <a:avLst/>
          </a:prstGeom>
          <a:noFill/>
          <a:ln cap="flat" cmpd="sng" w="19050">
            <a:solidFill>
              <a:schemeClr val="dk2"/>
            </a:solidFill>
            <a:prstDash val="solid"/>
            <a:round/>
            <a:headEnd len="sm" w="sm" type="none"/>
            <a:tailEnd len="sm" w="sm" type="none"/>
          </a:ln>
        </p:spPr>
      </p:cxnSp>
      <p:sp>
        <p:nvSpPr>
          <p:cNvPr id="2182" name="Google Shape;2182;g3a0efa1faef_0_269"/>
          <p:cNvSpPr txBox="1"/>
          <p:nvPr/>
        </p:nvSpPr>
        <p:spPr>
          <a:xfrm>
            <a:off x="4512175"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Clave de lectura</a:t>
            </a:r>
            <a:endParaRPr b="1" i="0" sz="1400" u="none" cap="none" strike="noStrike">
              <a:solidFill>
                <a:srgbClr val="000000"/>
              </a:solidFill>
              <a:latin typeface="Archivo"/>
              <a:ea typeface="Archivo"/>
              <a:cs typeface="Archivo"/>
              <a:sym typeface="Archivo"/>
            </a:endParaRPr>
          </a:p>
        </p:txBody>
      </p:sp>
      <p:sp>
        <p:nvSpPr>
          <p:cNvPr id="2183" name="Google Shape;2183;g3a0efa1faef_0_269"/>
          <p:cNvSpPr txBox="1"/>
          <p:nvPr/>
        </p:nvSpPr>
        <p:spPr>
          <a:xfrm>
            <a:off x="4512175" y="1532750"/>
            <a:ext cx="95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1.</a:t>
            </a:r>
            <a:endParaRPr b="1" i="0" sz="1400" u="none" cap="none" strike="noStrike">
              <a:solidFill>
                <a:srgbClr val="000000"/>
              </a:solidFill>
              <a:latin typeface="Archivo"/>
              <a:ea typeface="Archivo"/>
              <a:cs typeface="Archivo"/>
              <a:sym typeface="Archivo"/>
            </a:endParaRPr>
          </a:p>
        </p:txBody>
      </p:sp>
      <p:sp>
        <p:nvSpPr>
          <p:cNvPr id="2184" name="Google Shape;2184;g3a0efa1faef_0_269"/>
          <p:cNvSpPr txBox="1"/>
          <p:nvPr/>
        </p:nvSpPr>
        <p:spPr>
          <a:xfrm>
            <a:off x="6749850"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Clave de lectura</a:t>
            </a:r>
            <a:endParaRPr b="1" i="0" sz="1400" u="none" cap="none" strike="noStrike">
              <a:solidFill>
                <a:srgbClr val="000000"/>
              </a:solidFill>
              <a:latin typeface="Archivo"/>
              <a:ea typeface="Archivo"/>
              <a:cs typeface="Archivo"/>
              <a:sym typeface="Archivo"/>
            </a:endParaRPr>
          </a:p>
        </p:txBody>
      </p:sp>
      <p:sp>
        <p:nvSpPr>
          <p:cNvPr id="2185" name="Google Shape;2185;g3a0efa1faef_0_269"/>
          <p:cNvSpPr txBox="1"/>
          <p:nvPr/>
        </p:nvSpPr>
        <p:spPr>
          <a:xfrm>
            <a:off x="6749850" y="1532750"/>
            <a:ext cx="98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2.</a:t>
            </a:r>
            <a:endParaRPr b="1" i="0" sz="1400" u="none" cap="none" strike="noStrike">
              <a:solidFill>
                <a:srgbClr val="000000"/>
              </a:solidFill>
              <a:latin typeface="Archivo"/>
              <a:ea typeface="Archivo"/>
              <a:cs typeface="Archivo"/>
              <a:sym typeface="Archivo"/>
            </a:endParaRPr>
          </a:p>
        </p:txBody>
      </p:sp>
      <p:cxnSp>
        <p:nvCxnSpPr>
          <p:cNvPr id="2186" name="Google Shape;2186;g3a0efa1faef_0_269"/>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sp>
        <p:nvSpPr>
          <p:cNvPr id="2187" name="Google Shape;2187;g3a0efa1faef_0_269"/>
          <p:cNvSpPr txBox="1"/>
          <p:nvPr/>
        </p:nvSpPr>
        <p:spPr>
          <a:xfrm>
            <a:off x="4515050" y="1975694"/>
            <a:ext cx="1592700" cy="5049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300" u="none" cap="none" strike="noStrike">
                <a:solidFill>
                  <a:srgbClr val="424242"/>
                </a:solidFill>
                <a:latin typeface="Archivo"/>
                <a:ea typeface="Archivo"/>
                <a:cs typeface="Archivo"/>
                <a:sym typeface="Archivo"/>
              </a:rPr>
              <a:t>- Leer un texto fuente: prólogo.</a:t>
            </a:r>
            <a:endParaRPr b="0" i="0" sz="1300" u="none" cap="none" strike="noStrike">
              <a:solidFill>
                <a:srgbClr val="424242"/>
              </a:solidFill>
              <a:latin typeface="Archivo"/>
              <a:ea typeface="Archivo"/>
              <a:cs typeface="Archivo"/>
              <a:sym typeface="Archivo"/>
            </a:endParaRPr>
          </a:p>
        </p:txBody>
      </p:sp>
      <p:sp>
        <p:nvSpPr>
          <p:cNvPr id="2188" name="Google Shape;2188;g3a0efa1faef_0_269"/>
          <p:cNvSpPr txBox="1"/>
          <p:nvPr/>
        </p:nvSpPr>
        <p:spPr>
          <a:xfrm>
            <a:off x="4430750" y="2944875"/>
            <a:ext cx="1761300" cy="1465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300" u="none" cap="none" strike="noStrike">
                <a:solidFill>
                  <a:srgbClr val="424242"/>
                </a:solidFill>
                <a:latin typeface="Archivo"/>
                <a:ea typeface="Archivo"/>
                <a:cs typeface="Archivo"/>
                <a:sym typeface="Archivo"/>
              </a:rPr>
              <a:t>- Relevar información, seleccionarla  y reescribirla en escrituras intermedias que conformarán luego la reseña crítica.</a:t>
            </a:r>
            <a:endParaRPr b="0" i="0" sz="1300" u="none" cap="none" strike="noStrike">
              <a:solidFill>
                <a:srgbClr val="424242"/>
              </a:solidFill>
              <a:latin typeface="Archivo"/>
              <a:ea typeface="Archivo"/>
              <a:cs typeface="Archivo"/>
              <a:sym typeface="Archivo"/>
            </a:endParaRPr>
          </a:p>
        </p:txBody>
      </p:sp>
      <p:pic>
        <p:nvPicPr>
          <p:cNvPr id="2189" name="Google Shape;2189;g3a0efa1faef_0_269"/>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2190" name="Google Shape;2190;g3a0efa1faef_0_269"/>
          <p:cNvSpPr txBox="1"/>
          <p:nvPr/>
        </p:nvSpPr>
        <p:spPr>
          <a:xfrm>
            <a:off x="6743250" y="2987996"/>
            <a:ext cx="1592700" cy="8250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300" u="none" cap="none" strike="noStrike">
                <a:solidFill>
                  <a:srgbClr val="424242"/>
                </a:solidFill>
                <a:latin typeface="Archivo"/>
                <a:ea typeface="Archivo"/>
                <a:cs typeface="Archivo"/>
                <a:sym typeface="Archivo"/>
              </a:rPr>
              <a:t>- Hacer foco en la estructura y en las fórmulas de inicio de cada párrafo. </a:t>
            </a:r>
            <a:endParaRPr b="0" i="0" sz="1300" u="none" cap="none" strike="noStrike">
              <a:solidFill>
                <a:srgbClr val="424242"/>
              </a:solidFill>
              <a:latin typeface="Archivo"/>
              <a:ea typeface="Archivo"/>
              <a:cs typeface="Archivo"/>
              <a:sym typeface="Archivo"/>
            </a:endParaRPr>
          </a:p>
        </p:txBody>
      </p:sp>
      <p:cxnSp>
        <p:nvCxnSpPr>
          <p:cNvPr id="2191" name="Google Shape;2191;g3a0efa1faef_0_269"/>
          <p:cNvCxnSpPr/>
          <p:nvPr/>
        </p:nvCxnSpPr>
        <p:spPr>
          <a:xfrm>
            <a:off x="5232825" y="2433525"/>
            <a:ext cx="0" cy="48240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509"/>
              </a:srgbClr>
            </a:outerShdw>
          </a:effectLst>
        </p:spPr>
      </p:cxnSp>
      <p:sp>
        <p:nvSpPr>
          <p:cNvPr id="2192" name="Google Shape;2192;g3a0efa1faef_0_269"/>
          <p:cNvSpPr txBox="1"/>
          <p:nvPr/>
        </p:nvSpPr>
        <p:spPr>
          <a:xfrm>
            <a:off x="6788930" y="2129483"/>
            <a:ext cx="1592700" cy="5049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300" u="none" cap="none" strike="noStrike">
                <a:solidFill>
                  <a:srgbClr val="424242"/>
                </a:solidFill>
                <a:latin typeface="Archivo"/>
                <a:ea typeface="Archivo"/>
                <a:cs typeface="Archivo"/>
                <a:sym typeface="Archivo"/>
              </a:rPr>
              <a:t>- Leer reseñas críticas.</a:t>
            </a:r>
            <a:endParaRPr b="0" i="0" sz="1300" u="none" cap="none" strike="noStrike">
              <a:solidFill>
                <a:srgbClr val="424242"/>
              </a:solidFill>
              <a:latin typeface="Archivo"/>
              <a:ea typeface="Archivo"/>
              <a:cs typeface="Archivo"/>
              <a:sym typeface="Archivo"/>
            </a:endParaRPr>
          </a:p>
        </p:txBody>
      </p:sp>
      <p:cxnSp>
        <p:nvCxnSpPr>
          <p:cNvPr id="2193" name="Google Shape;2193;g3a0efa1faef_0_269"/>
          <p:cNvCxnSpPr/>
          <p:nvPr/>
        </p:nvCxnSpPr>
        <p:spPr>
          <a:xfrm>
            <a:off x="7561597" y="2505459"/>
            <a:ext cx="0" cy="48240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509"/>
              </a:srgbClr>
            </a:outerShdw>
          </a:effectLst>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g3a0efa1faef_0_296"/>
          <p:cNvSpPr/>
          <p:nvPr/>
        </p:nvSpPr>
        <p:spPr>
          <a:xfrm>
            <a:off x="1394960" y="1313500"/>
            <a:ext cx="7035000" cy="2984400"/>
          </a:xfrm>
          <a:prstGeom prst="foldedCorner">
            <a:avLst>
              <a:gd fmla="val 16667" name="adj"/>
            </a:avLst>
          </a:prstGeom>
          <a:solidFill>
            <a:schemeClr val="lt1"/>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199" name="Google Shape;2199;g3a0efa1faef_0_29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200" name="Google Shape;2200;g3a0efa1faef_0_296"/>
          <p:cNvSpPr txBox="1"/>
          <p:nvPr/>
        </p:nvSpPr>
        <p:spPr>
          <a:xfrm>
            <a:off x="1674936" y="1463179"/>
            <a:ext cx="6334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¿Cómo se organiza una reseña crítica?</a:t>
            </a:r>
            <a:endParaRPr b="0" i="0" sz="1300" u="none" cap="none" strike="noStrike">
              <a:solidFill>
                <a:srgbClr val="000000"/>
              </a:solidFill>
              <a:latin typeface="Archivo Light"/>
              <a:ea typeface="Archivo Light"/>
              <a:cs typeface="Archivo Light"/>
              <a:sym typeface="Archivo Light"/>
            </a:endParaRPr>
          </a:p>
        </p:txBody>
      </p:sp>
      <p:grpSp>
        <p:nvGrpSpPr>
          <p:cNvPr id="2201" name="Google Shape;2201;g3a0efa1faef_0_296"/>
          <p:cNvGrpSpPr/>
          <p:nvPr/>
        </p:nvGrpSpPr>
        <p:grpSpPr>
          <a:xfrm>
            <a:off x="1490132" y="2143827"/>
            <a:ext cx="119674" cy="125925"/>
            <a:chOff x="853100" y="2420550"/>
            <a:chExt cx="69000" cy="72600"/>
          </a:xfrm>
        </p:grpSpPr>
        <p:cxnSp>
          <p:nvCxnSpPr>
            <p:cNvPr id="2202" name="Google Shape;2202;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03" name="Google Shape;2203;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04" name="Google Shape;2204;g3a0efa1faef_0_296"/>
          <p:cNvGrpSpPr/>
          <p:nvPr/>
        </p:nvGrpSpPr>
        <p:grpSpPr>
          <a:xfrm>
            <a:off x="1495728" y="1625253"/>
            <a:ext cx="119674" cy="125925"/>
            <a:chOff x="853100" y="2420550"/>
            <a:chExt cx="69000" cy="72600"/>
          </a:xfrm>
        </p:grpSpPr>
        <p:cxnSp>
          <p:nvCxnSpPr>
            <p:cNvPr id="2205" name="Google Shape;2205;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06" name="Google Shape;2206;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07" name="Google Shape;2207;g3a0efa1faef_0_296"/>
          <p:cNvGrpSpPr/>
          <p:nvPr/>
        </p:nvGrpSpPr>
        <p:grpSpPr>
          <a:xfrm>
            <a:off x="1490132" y="2644478"/>
            <a:ext cx="119674" cy="125925"/>
            <a:chOff x="853100" y="2420550"/>
            <a:chExt cx="69000" cy="72600"/>
          </a:xfrm>
        </p:grpSpPr>
        <p:cxnSp>
          <p:nvCxnSpPr>
            <p:cNvPr id="2208" name="Google Shape;2208;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09" name="Google Shape;2209;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10" name="Google Shape;2210;g3a0efa1faef_0_296"/>
          <p:cNvGrpSpPr/>
          <p:nvPr/>
        </p:nvGrpSpPr>
        <p:grpSpPr>
          <a:xfrm>
            <a:off x="1498024" y="3155283"/>
            <a:ext cx="119674" cy="125925"/>
            <a:chOff x="853100" y="2420550"/>
            <a:chExt cx="69000" cy="72600"/>
          </a:xfrm>
        </p:grpSpPr>
        <p:cxnSp>
          <p:nvCxnSpPr>
            <p:cNvPr id="2211" name="Google Shape;2211;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12" name="Google Shape;2212;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13" name="Google Shape;2213;g3a0efa1faef_0_296"/>
          <p:cNvSpPr txBox="1"/>
          <p:nvPr/>
        </p:nvSpPr>
        <p:spPr>
          <a:xfrm>
            <a:off x="258967" y="210563"/>
            <a:ext cx="6265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Etapa 2 - Escritura de reseñas críticas</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214" name="Google Shape;2214;g3a0efa1faef_0_29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15" name="Google Shape;2215;g3a0efa1faef_0_296"/>
          <p:cNvGrpSpPr/>
          <p:nvPr/>
        </p:nvGrpSpPr>
        <p:grpSpPr>
          <a:xfrm>
            <a:off x="-302993" y="4317805"/>
            <a:ext cx="2799007" cy="584818"/>
            <a:chOff x="-302993" y="4101830"/>
            <a:chExt cx="2799007" cy="584818"/>
          </a:xfrm>
        </p:grpSpPr>
        <p:grpSp>
          <p:nvGrpSpPr>
            <p:cNvPr id="2216" name="Google Shape;2216;g3a0efa1faef_0_296"/>
            <p:cNvGrpSpPr/>
            <p:nvPr/>
          </p:nvGrpSpPr>
          <p:grpSpPr>
            <a:xfrm rot="5400000">
              <a:off x="1363571" y="3554205"/>
              <a:ext cx="584818" cy="1680068"/>
              <a:chOff x="2405075" y="2171775"/>
              <a:chExt cx="633400" cy="1900100"/>
            </a:xfrm>
          </p:grpSpPr>
          <p:cxnSp>
            <p:nvCxnSpPr>
              <p:cNvPr id="2217" name="Google Shape;2217;g3a0efa1faef_0_29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18" name="Google Shape;2218;g3a0efa1faef_0_29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19" name="Google Shape;2219;g3a0efa1faef_0_29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20" name="Google Shape;2220;g3a0efa1faef_0_29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21" name="Google Shape;2221;g3a0efa1faef_0_29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22" name="Google Shape;2222;g3a0efa1faef_0_29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23" name="Google Shape;2223;g3a0efa1faef_0_29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24" name="Google Shape;2224;g3a0efa1faef_0_29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25" name="Google Shape;2225;g3a0efa1faef_0_29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26" name="Google Shape;2226;g3a0efa1faef_0_29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27" name="Google Shape;2227;g3a0efa1faef_0_29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28" name="Google Shape;2228;g3a0efa1faef_0_29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29" name="Google Shape;2229;g3a0efa1faef_0_29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30" name="Google Shape;2230;g3a0efa1faef_0_29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31" name="Google Shape;2231;g3a0efa1faef_0_29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232" name="Google Shape;2232;g3a0efa1faef_0_296"/>
            <p:cNvGrpSpPr/>
            <p:nvPr/>
          </p:nvGrpSpPr>
          <p:grpSpPr>
            <a:xfrm rot="5400000">
              <a:off x="244632" y="3554205"/>
              <a:ext cx="584818" cy="1680068"/>
              <a:chOff x="2405075" y="2171775"/>
              <a:chExt cx="633400" cy="1900100"/>
            </a:xfrm>
          </p:grpSpPr>
          <p:cxnSp>
            <p:nvCxnSpPr>
              <p:cNvPr id="2233" name="Google Shape;2233;g3a0efa1faef_0_29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34" name="Google Shape;2234;g3a0efa1faef_0_29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35" name="Google Shape;2235;g3a0efa1faef_0_29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36" name="Google Shape;2236;g3a0efa1faef_0_29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37" name="Google Shape;2237;g3a0efa1faef_0_29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38" name="Google Shape;2238;g3a0efa1faef_0_29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39" name="Google Shape;2239;g3a0efa1faef_0_29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40" name="Google Shape;2240;g3a0efa1faef_0_29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41" name="Google Shape;2241;g3a0efa1faef_0_29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42" name="Google Shape;2242;g3a0efa1faef_0_29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43" name="Google Shape;2243;g3a0efa1faef_0_29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44" name="Google Shape;2244;g3a0efa1faef_0_29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45" name="Google Shape;2245;g3a0efa1faef_0_29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46" name="Google Shape;2246;g3a0efa1faef_0_29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47" name="Google Shape;2247;g3a0efa1faef_0_29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248" name="Google Shape;2248;g3a0efa1faef_0_29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249" name="Google Shape;2249;g3a0efa1faef_0_296"/>
          <p:cNvSpPr txBox="1"/>
          <p:nvPr/>
        </p:nvSpPr>
        <p:spPr>
          <a:xfrm>
            <a:off x="1655993" y="1984333"/>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¿Qué información de las escrituras intermedias recuperaremos?</a:t>
            </a:r>
            <a:endParaRPr b="0" i="0" sz="1300" u="none" cap="none" strike="noStrike">
              <a:solidFill>
                <a:srgbClr val="000000"/>
              </a:solidFill>
              <a:latin typeface="Archivo Light"/>
              <a:ea typeface="Archivo Light"/>
              <a:cs typeface="Archivo Light"/>
              <a:sym typeface="Archivo Light"/>
            </a:endParaRPr>
          </a:p>
        </p:txBody>
      </p:sp>
      <p:sp>
        <p:nvSpPr>
          <p:cNvPr id="2250" name="Google Shape;2250;g3a0efa1faef_0_296"/>
          <p:cNvSpPr txBox="1"/>
          <p:nvPr/>
        </p:nvSpPr>
        <p:spPr>
          <a:xfrm>
            <a:off x="1682506" y="2505487"/>
            <a:ext cx="6334500" cy="3849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Confección de plan de escritura con consignas diversificadas.</a:t>
            </a:r>
            <a:endParaRPr b="0" i="0" sz="1300" u="none" cap="none" strike="noStrike">
              <a:solidFill>
                <a:srgbClr val="000000"/>
              </a:solidFill>
              <a:latin typeface="Archivo Light"/>
              <a:ea typeface="Archivo Light"/>
              <a:cs typeface="Archivo Light"/>
              <a:sym typeface="Archivo Light"/>
            </a:endParaRPr>
          </a:p>
        </p:txBody>
      </p:sp>
      <p:sp>
        <p:nvSpPr>
          <p:cNvPr id="2251" name="Google Shape;2251;g3a0efa1faef_0_296"/>
          <p:cNvSpPr txBox="1"/>
          <p:nvPr/>
        </p:nvSpPr>
        <p:spPr>
          <a:xfrm>
            <a:off x="1682506" y="2990205"/>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Escritura de borradores.</a:t>
            </a:r>
            <a:endParaRPr b="0" i="0" sz="1300" u="none" cap="none" strike="noStrike">
              <a:solidFill>
                <a:srgbClr val="000000"/>
              </a:solidFill>
              <a:latin typeface="Archivo Light"/>
              <a:ea typeface="Archivo Light"/>
              <a:cs typeface="Archivo Light"/>
              <a:sym typeface="Archivo Light"/>
            </a:endParaRPr>
          </a:p>
        </p:txBody>
      </p:sp>
      <p:sp>
        <p:nvSpPr>
          <p:cNvPr id="2252" name="Google Shape;2252;g3a0efa1faef_0_296"/>
          <p:cNvSpPr txBox="1"/>
          <p:nvPr/>
        </p:nvSpPr>
        <p:spPr>
          <a:xfrm>
            <a:off x="1655993" y="3474923"/>
            <a:ext cx="6334500" cy="3849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Revisión por duplas o en pequeños grupos.</a:t>
            </a:r>
            <a:endParaRPr b="0" i="0" sz="1300" u="none" cap="none" strike="noStrike">
              <a:solidFill>
                <a:srgbClr val="000000"/>
              </a:solidFill>
              <a:latin typeface="Archivo Light"/>
              <a:ea typeface="Archivo Light"/>
              <a:cs typeface="Archivo Light"/>
              <a:sym typeface="Archivo Light"/>
            </a:endParaRPr>
          </a:p>
        </p:txBody>
      </p:sp>
      <p:sp>
        <p:nvSpPr>
          <p:cNvPr id="2253" name="Google Shape;2253;g3a0efa1faef_0_296"/>
          <p:cNvSpPr txBox="1"/>
          <p:nvPr/>
        </p:nvSpPr>
        <p:spPr>
          <a:xfrm>
            <a:off x="1655993" y="3889819"/>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Escritura de versión final.</a:t>
            </a:r>
            <a:endParaRPr b="0" i="0" sz="1300" u="none" cap="none" strike="noStrike">
              <a:solidFill>
                <a:srgbClr val="000000"/>
              </a:solidFill>
              <a:latin typeface="Archivo Light"/>
              <a:ea typeface="Archivo Light"/>
              <a:cs typeface="Archivo Light"/>
              <a:sym typeface="Archivo Light"/>
            </a:endParaRPr>
          </a:p>
        </p:txBody>
      </p:sp>
      <p:grpSp>
        <p:nvGrpSpPr>
          <p:cNvPr id="2254" name="Google Shape;2254;g3a0efa1faef_0_296"/>
          <p:cNvGrpSpPr/>
          <p:nvPr/>
        </p:nvGrpSpPr>
        <p:grpSpPr>
          <a:xfrm>
            <a:off x="1472336" y="3581128"/>
            <a:ext cx="119674" cy="125925"/>
            <a:chOff x="853100" y="2420550"/>
            <a:chExt cx="69000" cy="72600"/>
          </a:xfrm>
        </p:grpSpPr>
        <p:cxnSp>
          <p:nvCxnSpPr>
            <p:cNvPr id="2255" name="Google Shape;2255;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56" name="Google Shape;2256;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57" name="Google Shape;2257;g3a0efa1faef_0_296"/>
          <p:cNvGrpSpPr/>
          <p:nvPr/>
        </p:nvGrpSpPr>
        <p:grpSpPr>
          <a:xfrm>
            <a:off x="1469868" y="4029198"/>
            <a:ext cx="119674" cy="125925"/>
            <a:chOff x="853100" y="2420550"/>
            <a:chExt cx="69000" cy="72600"/>
          </a:xfrm>
        </p:grpSpPr>
        <p:cxnSp>
          <p:nvCxnSpPr>
            <p:cNvPr id="2258" name="Google Shape;2258;g3a0efa1faef_0_29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59" name="Google Shape;2259;g3a0efa1faef_0_29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60" name="Google Shape;2260;g3a0efa1faef_0_296"/>
          <p:cNvSpPr/>
          <p:nvPr/>
        </p:nvSpPr>
        <p:spPr>
          <a:xfrm>
            <a:off x="6385303" y="2369023"/>
            <a:ext cx="1363800" cy="5847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00B050"/>
                </a:solidFill>
                <a:latin typeface="Arial"/>
                <a:ea typeface="Arial"/>
                <a:cs typeface="Arial"/>
                <a:sym typeface="Arial"/>
              </a:rPr>
              <a:t>HACER FOCO</a:t>
            </a:r>
            <a:endParaRPr b="0" i="0" sz="1400" u="none" cap="none" strike="noStrike">
              <a:solidFill>
                <a:srgbClr val="000000"/>
              </a:solidFill>
              <a:latin typeface="Arial"/>
              <a:ea typeface="Arial"/>
              <a:cs typeface="Arial"/>
              <a:sym typeface="Arial"/>
            </a:endParaRPr>
          </a:p>
        </p:txBody>
      </p:sp>
      <p:sp>
        <p:nvSpPr>
          <p:cNvPr id="2261" name="Google Shape;2261;g3a0efa1faef_0_296"/>
          <p:cNvSpPr/>
          <p:nvPr/>
        </p:nvSpPr>
        <p:spPr>
          <a:xfrm>
            <a:off x="6414387" y="3361869"/>
            <a:ext cx="1363800" cy="5847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00B050"/>
                </a:solidFill>
                <a:latin typeface="Arial"/>
                <a:ea typeface="Arial"/>
                <a:cs typeface="Arial"/>
                <a:sym typeface="Arial"/>
              </a:rPr>
              <a:t>HACER FOCO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5" name="Shape 2265"/>
        <p:cNvGrpSpPr/>
        <p:nvPr/>
      </p:nvGrpSpPr>
      <p:grpSpPr>
        <a:xfrm>
          <a:off x="0" y="0"/>
          <a:ext cx="0" cy="0"/>
          <a:chOff x="0" y="0"/>
          <a:chExt cx="0" cy="0"/>
        </a:xfrm>
      </p:grpSpPr>
      <p:pic>
        <p:nvPicPr>
          <p:cNvPr id="2266" name="Google Shape;2266;g3a0efa1faef_0_363"/>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267" name="Google Shape;2267;g3a0efa1faef_0_363"/>
          <p:cNvSpPr txBox="1"/>
          <p:nvPr/>
        </p:nvSpPr>
        <p:spPr>
          <a:xfrm>
            <a:off x="1685325" y="1693832"/>
            <a:ext cx="6334500" cy="2401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Imaginen que son el o la docente que recibirá a este grupo en el 2026. Luego de haber escuchado el relato de la compañera y de leer este fragmento de la memoria didáctica piensen:</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¿Qué prácticas o modalidades de escritura profundizarían?</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t/>
            </a:r>
            <a:endParaRPr b="0" i="0" sz="18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1800" u="none" cap="none" strike="noStrike">
                <a:solidFill>
                  <a:srgbClr val="000000"/>
                </a:solidFill>
                <a:latin typeface="Archivo Light"/>
                <a:ea typeface="Archivo Light"/>
                <a:cs typeface="Archivo Light"/>
                <a:sym typeface="Archivo Light"/>
              </a:rPr>
              <a:t>¿Qué prácticas o modalidades de escritura incorporarían para lograr una progresión en los aprendizajes?</a:t>
            </a:r>
            <a:endParaRPr b="0" i="0" sz="1300" u="none" cap="none" strike="noStrike">
              <a:solidFill>
                <a:srgbClr val="000000"/>
              </a:solidFill>
              <a:latin typeface="Archivo Light"/>
              <a:ea typeface="Archivo Light"/>
              <a:cs typeface="Archivo Light"/>
              <a:sym typeface="Archivo Light"/>
            </a:endParaRPr>
          </a:p>
        </p:txBody>
      </p:sp>
      <p:grpSp>
        <p:nvGrpSpPr>
          <p:cNvPr id="2268" name="Google Shape;2268;g3a0efa1faef_0_363"/>
          <p:cNvGrpSpPr/>
          <p:nvPr/>
        </p:nvGrpSpPr>
        <p:grpSpPr>
          <a:xfrm>
            <a:off x="1495723" y="2977927"/>
            <a:ext cx="119674" cy="125925"/>
            <a:chOff x="853100" y="2420550"/>
            <a:chExt cx="69000" cy="72600"/>
          </a:xfrm>
        </p:grpSpPr>
        <p:cxnSp>
          <p:nvCxnSpPr>
            <p:cNvPr id="2269" name="Google Shape;2269;g3a0efa1faef_0_36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70" name="Google Shape;2270;g3a0efa1faef_0_36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71" name="Google Shape;2271;g3a0efa1faef_0_363"/>
          <p:cNvGrpSpPr/>
          <p:nvPr/>
        </p:nvGrpSpPr>
        <p:grpSpPr>
          <a:xfrm>
            <a:off x="1495723" y="1826652"/>
            <a:ext cx="119674" cy="125925"/>
            <a:chOff x="853100" y="2420550"/>
            <a:chExt cx="69000" cy="72600"/>
          </a:xfrm>
        </p:grpSpPr>
        <p:cxnSp>
          <p:nvCxnSpPr>
            <p:cNvPr id="2272" name="Google Shape;2272;g3a0efa1faef_0_36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73" name="Google Shape;2273;g3a0efa1faef_0_36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74" name="Google Shape;2274;g3a0efa1faef_0_363"/>
          <p:cNvGrpSpPr/>
          <p:nvPr/>
        </p:nvGrpSpPr>
        <p:grpSpPr>
          <a:xfrm>
            <a:off x="1495723" y="3579127"/>
            <a:ext cx="119674" cy="125925"/>
            <a:chOff x="853100" y="2420550"/>
            <a:chExt cx="69000" cy="72600"/>
          </a:xfrm>
        </p:grpSpPr>
        <p:cxnSp>
          <p:nvCxnSpPr>
            <p:cNvPr id="2275" name="Google Shape;2275;g3a0efa1faef_0_36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76" name="Google Shape;2276;g3a0efa1faef_0_36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77" name="Google Shape;2277;g3a0efa1faef_0_363"/>
          <p:cNvSpPr txBox="1"/>
          <p:nvPr/>
        </p:nvSpPr>
        <p:spPr>
          <a:xfrm>
            <a:off x="646425" y="505025"/>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300" u="none" cap="none" strike="noStrike">
                <a:solidFill>
                  <a:srgbClr val="000000"/>
                </a:solidFill>
                <a:highlight>
                  <a:srgbClr val="B7DB20"/>
                </a:highlight>
                <a:latin typeface="Nunito ExtraBold"/>
                <a:ea typeface="Nunito ExtraBold"/>
                <a:cs typeface="Nunito ExtraBold"/>
                <a:sym typeface="Nunito ExtraBold"/>
              </a:rPr>
              <a:t>Momento de intercambio</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278" name="Google Shape;2278;g3a0efa1faef_0_36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79" name="Google Shape;2279;g3a0efa1faef_0_363"/>
          <p:cNvGrpSpPr/>
          <p:nvPr/>
        </p:nvGrpSpPr>
        <p:grpSpPr>
          <a:xfrm>
            <a:off x="-302994" y="4317806"/>
            <a:ext cx="2799007" cy="584818"/>
            <a:chOff x="-302994" y="4101831"/>
            <a:chExt cx="2799007" cy="584818"/>
          </a:xfrm>
        </p:grpSpPr>
        <p:grpSp>
          <p:nvGrpSpPr>
            <p:cNvPr id="2280" name="Google Shape;2280;g3a0efa1faef_0_363"/>
            <p:cNvGrpSpPr/>
            <p:nvPr/>
          </p:nvGrpSpPr>
          <p:grpSpPr>
            <a:xfrm rot="5400000">
              <a:off x="1363570" y="3554206"/>
              <a:ext cx="584818" cy="1680068"/>
              <a:chOff x="2405075" y="2171775"/>
              <a:chExt cx="633400" cy="1900100"/>
            </a:xfrm>
          </p:grpSpPr>
          <p:cxnSp>
            <p:nvCxnSpPr>
              <p:cNvPr id="2281" name="Google Shape;2281;g3a0efa1faef_0_36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2" name="Google Shape;2282;g3a0efa1faef_0_36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3" name="Google Shape;2283;g3a0efa1faef_0_36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4" name="Google Shape;2284;g3a0efa1faef_0_36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5" name="Google Shape;2285;g3a0efa1faef_0_36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6" name="Google Shape;2286;g3a0efa1faef_0_36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87" name="Google Shape;2287;g3a0efa1faef_0_36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88" name="Google Shape;2288;g3a0efa1faef_0_36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89" name="Google Shape;2289;g3a0efa1faef_0_36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0" name="Google Shape;2290;g3a0efa1faef_0_3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1" name="Google Shape;2291;g3a0efa1faef_0_3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2" name="Google Shape;2292;g3a0efa1faef_0_36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3" name="Google Shape;2293;g3a0efa1faef_0_36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4" name="Google Shape;2294;g3a0efa1faef_0_36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5" name="Google Shape;2295;g3a0efa1faef_0_36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296" name="Google Shape;2296;g3a0efa1faef_0_363"/>
            <p:cNvGrpSpPr/>
            <p:nvPr/>
          </p:nvGrpSpPr>
          <p:grpSpPr>
            <a:xfrm rot="5400000">
              <a:off x="244631" y="3554206"/>
              <a:ext cx="584818" cy="1680068"/>
              <a:chOff x="2405075" y="2171775"/>
              <a:chExt cx="633400" cy="1900100"/>
            </a:xfrm>
          </p:grpSpPr>
          <p:cxnSp>
            <p:nvCxnSpPr>
              <p:cNvPr id="2297" name="Google Shape;2297;g3a0efa1faef_0_36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98" name="Google Shape;2298;g3a0efa1faef_0_36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99" name="Google Shape;2299;g3a0efa1faef_0_36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0" name="Google Shape;2300;g3a0efa1faef_0_36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1" name="Google Shape;2301;g3a0efa1faef_0_36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2" name="Google Shape;2302;g3a0efa1faef_0_36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3" name="Google Shape;2303;g3a0efa1faef_0_36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04" name="Google Shape;2304;g3a0efa1faef_0_36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05" name="Google Shape;2305;g3a0efa1faef_0_36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6" name="Google Shape;2306;g3a0efa1faef_0_3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7" name="Google Shape;2307;g3a0efa1faef_0_36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8" name="Google Shape;2308;g3a0efa1faef_0_36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09" name="Google Shape;2309;g3a0efa1faef_0_36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10" name="Google Shape;2310;g3a0efa1faef_0_36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11" name="Google Shape;2311;g3a0efa1faef_0_36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312" name="Google Shape;2312;g3a0efa1faef_0_36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316" name="Shape 2316"/>
        <p:cNvGrpSpPr/>
        <p:nvPr/>
      </p:nvGrpSpPr>
      <p:grpSpPr>
        <a:xfrm>
          <a:off x="0" y="0"/>
          <a:ext cx="0" cy="0"/>
          <a:chOff x="0" y="0"/>
          <a:chExt cx="0" cy="0"/>
        </a:xfrm>
      </p:grpSpPr>
      <p:pic>
        <p:nvPicPr>
          <p:cNvPr id="2317" name="Google Shape;2317;g3a0efa1faef_0_413"/>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318" name="Google Shape;2318;g3a0efa1faef_0_413"/>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2319" name="Google Shape;2319;g3a0efa1faef_0_413"/>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320" name="Google Shape;2320;g3a0efa1faef_0_413"/>
          <p:cNvGrpSpPr/>
          <p:nvPr/>
        </p:nvGrpSpPr>
        <p:grpSpPr>
          <a:xfrm>
            <a:off x="5593900" y="630951"/>
            <a:ext cx="3189350" cy="1336365"/>
            <a:chOff x="5974608" y="421179"/>
            <a:chExt cx="3189350" cy="1336365"/>
          </a:xfrm>
        </p:grpSpPr>
        <p:grpSp>
          <p:nvGrpSpPr>
            <p:cNvPr id="2321" name="Google Shape;2321;g3a0efa1faef_0_413"/>
            <p:cNvGrpSpPr/>
            <p:nvPr/>
          </p:nvGrpSpPr>
          <p:grpSpPr>
            <a:xfrm rot="5400000">
              <a:off x="7873551" y="-202765"/>
              <a:ext cx="666463" cy="1914351"/>
              <a:chOff x="2405075" y="2171775"/>
              <a:chExt cx="633400" cy="1900100"/>
            </a:xfrm>
          </p:grpSpPr>
          <p:cxnSp>
            <p:nvCxnSpPr>
              <p:cNvPr id="2322" name="Google Shape;2322;g3a0efa1faef_0_41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23" name="Google Shape;2323;g3a0efa1faef_0_41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24" name="Google Shape;2324;g3a0efa1faef_0_41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25" name="Google Shape;2325;g3a0efa1faef_0_41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26" name="Google Shape;2326;g3a0efa1faef_0_41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27" name="Google Shape;2327;g3a0efa1faef_0_41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28" name="Google Shape;2328;g3a0efa1faef_0_41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29" name="Google Shape;2329;g3a0efa1faef_0_41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0" name="Google Shape;2330;g3a0efa1faef_0_41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31" name="Google Shape;2331;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32" name="Google Shape;2332;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33" name="Google Shape;2333;g3a0efa1faef_0_41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4" name="Google Shape;2334;g3a0efa1faef_0_41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5" name="Google Shape;2335;g3a0efa1faef_0_41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36" name="Google Shape;2336;g3a0efa1faef_0_41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37" name="Google Shape;2337;g3a0efa1faef_0_413"/>
            <p:cNvGrpSpPr/>
            <p:nvPr/>
          </p:nvGrpSpPr>
          <p:grpSpPr>
            <a:xfrm rot="5400000">
              <a:off x="7873551" y="467137"/>
              <a:ext cx="666463" cy="1914351"/>
              <a:chOff x="2405075" y="2171775"/>
              <a:chExt cx="633400" cy="1900100"/>
            </a:xfrm>
          </p:grpSpPr>
          <p:cxnSp>
            <p:nvCxnSpPr>
              <p:cNvPr id="2338" name="Google Shape;2338;g3a0efa1faef_0_41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39" name="Google Shape;2339;g3a0efa1faef_0_41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40" name="Google Shape;2340;g3a0efa1faef_0_41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41" name="Google Shape;2341;g3a0efa1faef_0_41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42" name="Google Shape;2342;g3a0efa1faef_0_41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43" name="Google Shape;2343;g3a0efa1faef_0_41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4" name="Google Shape;2344;g3a0efa1faef_0_41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45" name="Google Shape;2345;g3a0efa1faef_0_41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46" name="Google Shape;2346;g3a0efa1faef_0_41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7" name="Google Shape;2347;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8" name="Google Shape;2348;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9" name="Google Shape;2349;g3a0efa1faef_0_41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50" name="Google Shape;2350;g3a0efa1faef_0_41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51" name="Google Shape;2351;g3a0efa1faef_0_41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52" name="Google Shape;2352;g3a0efa1faef_0_41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53" name="Google Shape;2353;g3a0efa1faef_0_413"/>
            <p:cNvGrpSpPr/>
            <p:nvPr/>
          </p:nvGrpSpPr>
          <p:grpSpPr>
            <a:xfrm rot="5400000">
              <a:off x="6598552" y="-202765"/>
              <a:ext cx="666463" cy="1914351"/>
              <a:chOff x="2405075" y="2171775"/>
              <a:chExt cx="633400" cy="1900100"/>
            </a:xfrm>
          </p:grpSpPr>
          <p:cxnSp>
            <p:nvCxnSpPr>
              <p:cNvPr id="2354" name="Google Shape;2354;g3a0efa1faef_0_41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55" name="Google Shape;2355;g3a0efa1faef_0_41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56" name="Google Shape;2356;g3a0efa1faef_0_41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57" name="Google Shape;2357;g3a0efa1faef_0_41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58" name="Google Shape;2358;g3a0efa1faef_0_41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59" name="Google Shape;2359;g3a0efa1faef_0_41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60" name="Google Shape;2360;g3a0efa1faef_0_41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61" name="Google Shape;2361;g3a0efa1faef_0_41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62" name="Google Shape;2362;g3a0efa1faef_0_41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63" name="Google Shape;2363;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64" name="Google Shape;2364;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65" name="Google Shape;2365;g3a0efa1faef_0_41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66" name="Google Shape;2366;g3a0efa1faef_0_41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67" name="Google Shape;2367;g3a0efa1faef_0_41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68" name="Google Shape;2368;g3a0efa1faef_0_41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69" name="Google Shape;2369;g3a0efa1faef_0_413"/>
            <p:cNvGrpSpPr/>
            <p:nvPr/>
          </p:nvGrpSpPr>
          <p:grpSpPr>
            <a:xfrm rot="5400000">
              <a:off x="6598552" y="467137"/>
              <a:ext cx="666463" cy="1914351"/>
              <a:chOff x="2405075" y="2171775"/>
              <a:chExt cx="633400" cy="1900100"/>
            </a:xfrm>
          </p:grpSpPr>
          <p:cxnSp>
            <p:nvCxnSpPr>
              <p:cNvPr id="2370" name="Google Shape;2370;g3a0efa1faef_0_41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1" name="Google Shape;2371;g3a0efa1faef_0_41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2" name="Google Shape;2372;g3a0efa1faef_0_41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3" name="Google Shape;2373;g3a0efa1faef_0_41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4" name="Google Shape;2374;g3a0efa1faef_0_41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5" name="Google Shape;2375;g3a0efa1faef_0_41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76" name="Google Shape;2376;g3a0efa1faef_0_41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77" name="Google Shape;2377;g3a0efa1faef_0_41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78" name="Google Shape;2378;g3a0efa1faef_0_41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79" name="Google Shape;2379;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0" name="Google Shape;2380;g3a0efa1faef_0_41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1" name="Google Shape;2381;g3a0efa1faef_0_41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82" name="Google Shape;2382;g3a0efa1faef_0_41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83" name="Google Shape;2383;g3a0efa1faef_0_41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4" name="Google Shape;2384;g3a0efa1faef_0_41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385" name="Google Shape;2385;g3a0efa1faef_0_413"/>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g3a0efa1faef_0_413"/>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g3a0efa1faef_0_413"/>
          <p:cNvSpPr txBox="1"/>
          <p:nvPr/>
        </p:nvSpPr>
        <p:spPr>
          <a:xfrm rot="-152977">
            <a:off x="2362973" y="1757517"/>
            <a:ext cx="4997247" cy="1084376"/>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2388" name="Google Shape;2388;g3a0efa1faef_0_413"/>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2" name="Shape 2392"/>
        <p:cNvGrpSpPr/>
        <p:nvPr/>
      </p:nvGrpSpPr>
      <p:grpSpPr>
        <a:xfrm>
          <a:off x="0" y="0"/>
          <a:ext cx="0" cy="0"/>
          <a:chOff x="0" y="0"/>
          <a:chExt cx="0" cy="0"/>
        </a:xfrm>
      </p:grpSpPr>
      <p:grpSp>
        <p:nvGrpSpPr>
          <p:cNvPr id="2393" name="Google Shape;2393;g3a0afd6816b_2_0"/>
          <p:cNvGrpSpPr/>
          <p:nvPr/>
        </p:nvGrpSpPr>
        <p:grpSpPr>
          <a:xfrm rot="5400000">
            <a:off x="4746817" y="1034146"/>
            <a:ext cx="3189350" cy="1336365"/>
            <a:chOff x="5974609" y="421182"/>
            <a:chExt cx="3189350" cy="1336365"/>
          </a:xfrm>
        </p:grpSpPr>
        <p:grpSp>
          <p:nvGrpSpPr>
            <p:cNvPr id="2394" name="Google Shape;2394;g3a0afd6816b_2_0"/>
            <p:cNvGrpSpPr/>
            <p:nvPr/>
          </p:nvGrpSpPr>
          <p:grpSpPr>
            <a:xfrm rot="5400000">
              <a:off x="7873552" y="-202762"/>
              <a:ext cx="666463" cy="1914351"/>
              <a:chOff x="2405075" y="2171775"/>
              <a:chExt cx="633400" cy="1900100"/>
            </a:xfrm>
          </p:grpSpPr>
          <p:cxnSp>
            <p:nvCxnSpPr>
              <p:cNvPr id="2395" name="Google Shape;2395;g3a0afd6816b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96" name="Google Shape;2396;g3a0afd6816b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97" name="Google Shape;2397;g3a0afd6816b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98" name="Google Shape;2398;g3a0afd6816b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99" name="Google Shape;2399;g3a0afd6816b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00" name="Google Shape;2400;g3a0afd6816b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01" name="Google Shape;2401;g3a0afd6816b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02" name="Google Shape;2402;g3a0afd6816b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03" name="Google Shape;2403;g3a0afd6816b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04" name="Google Shape;2404;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05" name="Google Shape;2405;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06" name="Google Shape;2406;g3a0afd6816b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07" name="Google Shape;2407;g3a0afd6816b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08" name="Google Shape;2408;g3a0afd6816b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09" name="Google Shape;2409;g3a0afd6816b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410" name="Google Shape;2410;g3a0afd6816b_2_0"/>
            <p:cNvGrpSpPr/>
            <p:nvPr/>
          </p:nvGrpSpPr>
          <p:grpSpPr>
            <a:xfrm rot="5400000">
              <a:off x="7873552" y="467140"/>
              <a:ext cx="666463" cy="1914351"/>
              <a:chOff x="2405075" y="2171775"/>
              <a:chExt cx="633400" cy="1900100"/>
            </a:xfrm>
          </p:grpSpPr>
          <p:cxnSp>
            <p:nvCxnSpPr>
              <p:cNvPr id="2411" name="Google Shape;2411;g3a0afd6816b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12" name="Google Shape;2412;g3a0afd6816b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13" name="Google Shape;2413;g3a0afd6816b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14" name="Google Shape;2414;g3a0afd6816b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15" name="Google Shape;2415;g3a0afd6816b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16" name="Google Shape;2416;g3a0afd6816b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17" name="Google Shape;2417;g3a0afd6816b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18" name="Google Shape;2418;g3a0afd6816b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19" name="Google Shape;2419;g3a0afd6816b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20" name="Google Shape;2420;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21" name="Google Shape;2421;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22" name="Google Shape;2422;g3a0afd6816b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23" name="Google Shape;2423;g3a0afd6816b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24" name="Google Shape;2424;g3a0afd6816b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25" name="Google Shape;2425;g3a0afd6816b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426" name="Google Shape;2426;g3a0afd6816b_2_0"/>
            <p:cNvGrpSpPr/>
            <p:nvPr/>
          </p:nvGrpSpPr>
          <p:grpSpPr>
            <a:xfrm rot="5400000">
              <a:off x="6598553" y="-202762"/>
              <a:ext cx="666463" cy="1914351"/>
              <a:chOff x="2405075" y="2171775"/>
              <a:chExt cx="633400" cy="1900100"/>
            </a:xfrm>
          </p:grpSpPr>
          <p:cxnSp>
            <p:nvCxnSpPr>
              <p:cNvPr id="2427" name="Google Shape;2427;g3a0afd6816b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28" name="Google Shape;2428;g3a0afd6816b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29" name="Google Shape;2429;g3a0afd6816b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30" name="Google Shape;2430;g3a0afd6816b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31" name="Google Shape;2431;g3a0afd6816b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32" name="Google Shape;2432;g3a0afd6816b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33" name="Google Shape;2433;g3a0afd6816b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34" name="Google Shape;2434;g3a0afd6816b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35" name="Google Shape;2435;g3a0afd6816b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36" name="Google Shape;2436;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37" name="Google Shape;2437;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38" name="Google Shape;2438;g3a0afd6816b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39" name="Google Shape;2439;g3a0afd6816b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40" name="Google Shape;2440;g3a0afd6816b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41" name="Google Shape;2441;g3a0afd6816b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442" name="Google Shape;2442;g3a0afd6816b_2_0"/>
            <p:cNvGrpSpPr/>
            <p:nvPr/>
          </p:nvGrpSpPr>
          <p:grpSpPr>
            <a:xfrm rot="5400000">
              <a:off x="6598553" y="467140"/>
              <a:ext cx="666463" cy="1914351"/>
              <a:chOff x="2405075" y="2171775"/>
              <a:chExt cx="633400" cy="1900100"/>
            </a:xfrm>
          </p:grpSpPr>
          <p:cxnSp>
            <p:nvCxnSpPr>
              <p:cNvPr id="2443" name="Google Shape;2443;g3a0afd6816b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44" name="Google Shape;2444;g3a0afd6816b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45" name="Google Shape;2445;g3a0afd6816b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46" name="Google Shape;2446;g3a0afd6816b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47" name="Google Shape;2447;g3a0afd6816b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448" name="Google Shape;2448;g3a0afd6816b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49" name="Google Shape;2449;g3a0afd6816b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50" name="Google Shape;2450;g3a0afd6816b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51" name="Google Shape;2451;g3a0afd6816b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52" name="Google Shape;2452;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53" name="Google Shape;2453;g3a0afd6816b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54" name="Google Shape;2454;g3a0afd6816b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55" name="Google Shape;2455;g3a0afd6816b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456" name="Google Shape;2456;g3a0afd6816b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457" name="Google Shape;2457;g3a0afd6816b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458" name="Google Shape;2458;g3a0afd6816b_2_0"/>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459" name="Google Shape;2459;g3a0afd6816b_2_0"/>
          <p:cNvSpPr txBox="1"/>
          <p:nvPr/>
        </p:nvSpPr>
        <p:spPr>
          <a:xfrm>
            <a:off x="892875" y="1625275"/>
            <a:ext cx="3866400" cy="322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Dana Ortielli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Esc. Nº  16  DE 7 “Gabriela Mistral”</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2° 1°</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Escribir para opinar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2460" name="Google Shape;2460;g3a0afd6816b_2_0"/>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2461" name="Google Shape;2461;g3a0afd6816b_2_0"/>
          <p:cNvGrpSpPr/>
          <p:nvPr/>
        </p:nvGrpSpPr>
        <p:grpSpPr>
          <a:xfrm>
            <a:off x="773068" y="2335197"/>
            <a:ext cx="119674" cy="125925"/>
            <a:chOff x="853100" y="2420550"/>
            <a:chExt cx="69000" cy="72600"/>
          </a:xfrm>
        </p:grpSpPr>
        <p:cxnSp>
          <p:nvCxnSpPr>
            <p:cNvPr id="2462" name="Google Shape;2462;g3a0afd6816b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63" name="Google Shape;2463;g3a0afd6816b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464" name="Google Shape;2464;g3a0afd6816b_2_0"/>
          <p:cNvGrpSpPr/>
          <p:nvPr/>
        </p:nvGrpSpPr>
        <p:grpSpPr>
          <a:xfrm>
            <a:off x="773068" y="1800035"/>
            <a:ext cx="119674" cy="125925"/>
            <a:chOff x="853100" y="2420550"/>
            <a:chExt cx="69000" cy="72600"/>
          </a:xfrm>
        </p:grpSpPr>
        <p:cxnSp>
          <p:nvCxnSpPr>
            <p:cNvPr id="2465" name="Google Shape;2465;g3a0afd6816b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66" name="Google Shape;2466;g3a0afd6816b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467" name="Google Shape;2467;g3a0afd6816b_2_0"/>
          <p:cNvGrpSpPr/>
          <p:nvPr/>
        </p:nvGrpSpPr>
        <p:grpSpPr>
          <a:xfrm>
            <a:off x="773068" y="3887460"/>
            <a:ext cx="119674" cy="125925"/>
            <a:chOff x="853100" y="2420550"/>
            <a:chExt cx="69000" cy="72600"/>
          </a:xfrm>
        </p:grpSpPr>
        <p:cxnSp>
          <p:nvCxnSpPr>
            <p:cNvPr id="2468" name="Google Shape;2468;g3a0afd6816b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69" name="Google Shape;2469;g3a0afd6816b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470" name="Google Shape;2470;g3a0afd6816b_2_0"/>
          <p:cNvPicPr preferRelativeResize="0"/>
          <p:nvPr/>
        </p:nvPicPr>
        <p:blipFill rotWithShape="1">
          <a:blip r:embed="rId5">
            <a:alphaModFix/>
          </a:blip>
          <a:srcRect b="0" l="0" r="0" t="0"/>
          <a:stretch/>
        </p:blipFill>
        <p:spPr>
          <a:xfrm rot="2181472">
            <a:off x="8350578" y="613859"/>
            <a:ext cx="554526" cy="456436"/>
          </a:xfrm>
          <a:prstGeom prst="rect">
            <a:avLst/>
          </a:prstGeom>
          <a:noFill/>
          <a:ln>
            <a:noFill/>
          </a:ln>
        </p:spPr>
      </p:pic>
      <p:grpSp>
        <p:nvGrpSpPr>
          <p:cNvPr id="2471" name="Google Shape;2471;g3a0afd6816b_2_0"/>
          <p:cNvGrpSpPr/>
          <p:nvPr/>
        </p:nvGrpSpPr>
        <p:grpSpPr>
          <a:xfrm>
            <a:off x="773068" y="3296997"/>
            <a:ext cx="119674" cy="125925"/>
            <a:chOff x="853100" y="2420550"/>
            <a:chExt cx="69000" cy="72600"/>
          </a:xfrm>
        </p:grpSpPr>
        <p:cxnSp>
          <p:nvCxnSpPr>
            <p:cNvPr id="2472" name="Google Shape;2472;g3a0afd6816b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73" name="Google Shape;2473;g3a0afd6816b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474" name="Google Shape;2474;g3a0afd6816b_2_0"/>
          <p:cNvSpPr/>
          <p:nvPr/>
        </p:nvSpPr>
        <p:spPr>
          <a:xfrm>
            <a:off x="5015550" y="1179125"/>
            <a:ext cx="30840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g3a0afd6816b_2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2476" name="Google Shape;2476;g3a0afd6816b_2_0"/>
          <p:cNvPicPr preferRelativeResize="0"/>
          <p:nvPr/>
        </p:nvPicPr>
        <p:blipFill rotWithShape="1">
          <a:blip r:embed="rId6">
            <a:alphaModFix/>
          </a:blip>
          <a:srcRect b="0" l="0" r="0" t="0"/>
          <a:stretch/>
        </p:blipFill>
        <p:spPr>
          <a:xfrm>
            <a:off x="4964719" y="1107700"/>
            <a:ext cx="3596399" cy="2697299"/>
          </a:xfrm>
          <a:prstGeom prst="rect">
            <a:avLst/>
          </a:prstGeom>
          <a:noFill/>
          <a:ln>
            <a:noFill/>
          </a:ln>
        </p:spPr>
      </p:pic>
      <p:sp>
        <p:nvSpPr>
          <p:cNvPr id="2477" name="Google Shape;2477;g3a0afd6816b_2_0"/>
          <p:cNvSpPr txBox="1"/>
          <p:nvPr/>
        </p:nvSpPr>
        <p:spPr>
          <a:xfrm>
            <a:off x="0" y="0"/>
            <a:ext cx="7357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Leer, luego escribir. Algunas reflexiones sobre la práctica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1" name="Shape 2481"/>
        <p:cNvGrpSpPr/>
        <p:nvPr/>
      </p:nvGrpSpPr>
      <p:grpSpPr>
        <a:xfrm>
          <a:off x="0" y="0"/>
          <a:ext cx="0" cy="0"/>
          <a:chOff x="0" y="0"/>
          <a:chExt cx="0" cy="0"/>
        </a:xfrm>
      </p:grpSpPr>
      <p:sp>
        <p:nvSpPr>
          <p:cNvPr id="2482" name="Google Shape;2482;g3a0afd6816b_2_89"/>
          <p:cNvSpPr txBox="1"/>
          <p:nvPr/>
        </p:nvSpPr>
        <p:spPr>
          <a:xfrm>
            <a:off x="366250" y="703500"/>
            <a:ext cx="8216700" cy="4197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chemeClr val="dk1"/>
              </a:buClr>
              <a:buSzPts val="1300"/>
              <a:buFont typeface="Arial"/>
              <a:buNone/>
            </a:pPr>
            <a:r>
              <a:rPr b="1" i="0" lang="es" sz="1400" u="none" cap="none" strike="noStrike">
                <a:solidFill>
                  <a:schemeClr val="dk1"/>
                </a:solidFill>
                <a:highlight>
                  <a:srgbClr val="B7DB20"/>
                </a:highlight>
                <a:latin typeface="Archivo"/>
                <a:ea typeface="Archivo"/>
                <a:cs typeface="Archivo"/>
                <a:sym typeface="Archivo"/>
              </a:rPr>
              <a:t>Duración </a:t>
            </a:r>
            <a:r>
              <a:rPr b="1" i="0" lang="es" sz="1400" u="none" cap="none" strike="noStrike">
                <a:solidFill>
                  <a:schemeClr val="dk1"/>
                </a:solidFill>
                <a:highlight>
                  <a:schemeClr val="lt1"/>
                </a:highlight>
                <a:latin typeface="Archivo"/>
                <a:ea typeface="Archivo"/>
                <a:cs typeface="Archivo"/>
                <a:sym typeface="Archivo"/>
              </a:rPr>
              <a:t>: Un cuatrimestre</a:t>
            </a:r>
            <a:endParaRPr b="0" i="0" sz="1400" u="none" cap="none" strike="noStrike">
              <a:solidFill>
                <a:schemeClr val="dk1"/>
              </a:solidFill>
              <a:highlight>
                <a:schemeClr val="lt1"/>
              </a:highlight>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300"/>
              <a:buFont typeface="Arial"/>
              <a:buNone/>
            </a:pPr>
            <a:r>
              <a:rPr b="1" i="0" lang="es" sz="1400" u="none" cap="none" strike="noStrike">
                <a:solidFill>
                  <a:srgbClr val="000000"/>
                </a:solidFill>
                <a:highlight>
                  <a:srgbClr val="B7DB20"/>
                </a:highlight>
                <a:latin typeface="Archivo"/>
                <a:ea typeface="Archivo"/>
                <a:cs typeface="Archivo"/>
                <a:sym typeface="Archivo"/>
              </a:rPr>
              <a:t>Situación inicial:</a:t>
            </a:r>
            <a:r>
              <a:rPr b="0" i="0" lang="es" sz="1400" u="none" cap="none" strike="noStrike">
                <a:solidFill>
                  <a:schemeClr val="dk1"/>
                </a:solidFill>
                <a:latin typeface="Archivo"/>
                <a:ea typeface="Archivo"/>
                <a:cs typeface="Archivo"/>
                <a:sym typeface="Archivo"/>
              </a:rPr>
              <a:t> En el diagnóstico inicial se observó que los estudiantes </a:t>
            </a:r>
            <a:r>
              <a:rPr b="1" i="0" lang="es" sz="1400" u="none" cap="none" strike="noStrike">
                <a:solidFill>
                  <a:schemeClr val="dk1"/>
                </a:solidFill>
                <a:latin typeface="Archivo"/>
                <a:ea typeface="Archivo"/>
                <a:cs typeface="Archivo"/>
                <a:sym typeface="Archivo"/>
              </a:rPr>
              <a:t>no presentaban dificultades significativas en la producción escrita</a:t>
            </a:r>
            <a:r>
              <a:rPr b="0" i="0" lang="es" sz="1400" u="none" cap="none" strike="noStrike">
                <a:solidFill>
                  <a:schemeClr val="dk1"/>
                </a:solidFill>
                <a:latin typeface="Archivo"/>
                <a:ea typeface="Archivo"/>
                <a:cs typeface="Archivo"/>
                <a:sym typeface="Archivo"/>
              </a:rPr>
              <a:t>: demuestran dominio de la estructura básica del texto narrativo como también un adecuado manejo de la coherencia. Sin embargo, </a:t>
            </a:r>
            <a:r>
              <a:rPr b="1" i="0" lang="es" sz="1400" u="none" cap="none" strike="noStrike">
                <a:solidFill>
                  <a:schemeClr val="dk1"/>
                </a:solidFill>
                <a:latin typeface="Archivo"/>
                <a:ea typeface="Archivo"/>
                <a:cs typeface="Archivo"/>
                <a:sym typeface="Archivo"/>
              </a:rPr>
              <a:t>surge la necesidad de profundizar en la producción de textos que integren la argumentación </a:t>
            </a:r>
            <a:r>
              <a:rPr b="0" i="0" lang="es" sz="1400" u="none" cap="none" strike="noStrike">
                <a:solidFill>
                  <a:schemeClr val="dk1"/>
                </a:solidFill>
                <a:latin typeface="Archivo"/>
                <a:ea typeface="Archivo"/>
                <a:cs typeface="Archivo"/>
                <a:sym typeface="Archivo"/>
              </a:rPr>
              <a:t>como recurso central, favoreciendo la construcción de un punto de vista propio y la fundamentación de ideas mediante diversos procedimientos discursivos. </a:t>
            </a:r>
            <a:endParaRPr b="0" i="0" sz="1400" u="none" cap="none" strike="noStrike">
              <a:solidFill>
                <a:schemeClr val="dk1"/>
              </a:solidFill>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300"/>
              <a:buFont typeface="Arial"/>
              <a:buNone/>
            </a:pPr>
            <a:r>
              <a:rPr b="0" i="0" lang="es" sz="1400" u="none" cap="none" strike="noStrike">
                <a:solidFill>
                  <a:schemeClr val="dk1"/>
                </a:solidFill>
                <a:latin typeface="Archivo"/>
                <a:ea typeface="Archivo"/>
                <a:cs typeface="Archivo"/>
                <a:sym typeface="Archivo"/>
              </a:rPr>
              <a:t>En este marco, se propone p</a:t>
            </a:r>
            <a:r>
              <a:rPr b="1" i="0" lang="es" sz="1400" u="none" cap="none" strike="noStrike">
                <a:solidFill>
                  <a:schemeClr val="dk1"/>
                </a:solidFill>
                <a:latin typeface="Archivo"/>
                <a:ea typeface="Archivo"/>
                <a:cs typeface="Archivo"/>
                <a:sym typeface="Archivo"/>
              </a:rPr>
              <a:t>romover  la escritura como un espacio de reflexión donde la argumentación no sea solo un componente formal, sino una verdadera herramienta del pensamiento</a:t>
            </a:r>
            <a:r>
              <a:rPr b="0" i="0" lang="es" sz="1400" u="none" cap="none" strike="noStrike">
                <a:solidFill>
                  <a:schemeClr val="dk1"/>
                </a:solidFill>
                <a:latin typeface="Archivo"/>
                <a:ea typeface="Archivo"/>
                <a:cs typeface="Archivo"/>
                <a:sym typeface="Archivo"/>
              </a:rPr>
              <a:t>.</a:t>
            </a:r>
            <a:endParaRPr b="0" i="0" sz="1400" u="none" cap="none" strike="noStrike">
              <a:solidFill>
                <a:schemeClr val="dk1"/>
              </a:solidFill>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300"/>
              <a:buFont typeface="Arial"/>
              <a:buNone/>
            </a:pPr>
            <a:r>
              <a:rPr b="1" i="0" lang="es" sz="1400" u="none" cap="none" strike="noStrike">
                <a:solidFill>
                  <a:schemeClr val="dk1"/>
                </a:solidFill>
                <a:highlight>
                  <a:srgbClr val="B7DB20"/>
                </a:highlight>
                <a:latin typeface="Archivo"/>
                <a:ea typeface="Archivo"/>
                <a:cs typeface="Archivo"/>
                <a:sym typeface="Archivo"/>
              </a:rPr>
              <a:t>Propósitos:</a:t>
            </a:r>
            <a:r>
              <a:rPr b="0" i="0" lang="es" sz="1400" u="none" cap="none" strike="noStrike">
                <a:solidFill>
                  <a:schemeClr val="dk1"/>
                </a:solidFill>
                <a:latin typeface="Archivo"/>
                <a:ea typeface="Archivo"/>
                <a:cs typeface="Archivo"/>
                <a:sym typeface="Archivo"/>
              </a:rPr>
              <a:t> </a:t>
            </a:r>
            <a:endParaRPr b="0"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1100"/>
              </a:spcBef>
              <a:spcAft>
                <a:spcPts val="0"/>
              </a:spcAft>
              <a:buClr>
                <a:schemeClr val="dk1"/>
              </a:buClr>
              <a:buSzPts val="1400"/>
              <a:buFont typeface="Archivo"/>
              <a:buChar char="-"/>
            </a:pPr>
            <a:r>
              <a:rPr b="0" i="0" lang="es" sz="1400" u="none" cap="none" strike="noStrike">
                <a:solidFill>
                  <a:schemeClr val="dk1"/>
                </a:solidFill>
                <a:latin typeface="Archivo"/>
                <a:ea typeface="Archivo"/>
                <a:cs typeface="Archivo"/>
                <a:sym typeface="Archivo"/>
              </a:rPr>
              <a:t>Favorecer el desarrollo de estrategias lectoras y de análisis crítico a partir del abordaje de textos literarios. </a:t>
            </a:r>
            <a:endParaRPr b="0"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0"/>
              </a:spcBef>
              <a:spcAft>
                <a:spcPts val="0"/>
              </a:spcAft>
              <a:buClr>
                <a:schemeClr val="dk1"/>
              </a:buClr>
              <a:buSzPts val="1400"/>
              <a:buFont typeface="Archivo"/>
              <a:buChar char="-"/>
            </a:pPr>
            <a:r>
              <a:rPr b="0" i="0" lang="es" sz="1400" u="none" cap="none" strike="noStrike">
                <a:solidFill>
                  <a:schemeClr val="dk1"/>
                </a:solidFill>
                <a:latin typeface="Archivo"/>
                <a:ea typeface="Archivo"/>
                <a:cs typeface="Archivo"/>
                <a:sym typeface="Archivo"/>
              </a:rPr>
              <a:t>Estimular la observación, la descripción y la argumentación como formas de construir sentido sobre su camino. </a:t>
            </a:r>
            <a:endParaRPr b="0"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0"/>
              </a:spcBef>
              <a:spcAft>
                <a:spcPts val="0"/>
              </a:spcAft>
              <a:buClr>
                <a:schemeClr val="dk1"/>
              </a:buClr>
              <a:buSzPts val="1400"/>
              <a:buFont typeface="Archivo"/>
              <a:buChar char="-"/>
            </a:pPr>
            <a:r>
              <a:rPr b="0" i="0" lang="es" sz="1400" u="none" cap="none" strike="noStrike">
                <a:solidFill>
                  <a:schemeClr val="dk1"/>
                </a:solidFill>
                <a:latin typeface="Archivo"/>
                <a:ea typeface="Archivo"/>
                <a:cs typeface="Archivo"/>
                <a:sym typeface="Archivo"/>
              </a:rPr>
              <a:t>Promover la escritura como proceso creativo y reflexivo. </a:t>
            </a:r>
            <a:endParaRPr b="0" i="0" sz="1500" u="none" cap="none" strike="noStrike">
              <a:solidFill>
                <a:schemeClr val="dk1"/>
              </a:solidFill>
              <a:latin typeface="Archivo"/>
              <a:ea typeface="Archivo"/>
              <a:cs typeface="Archivo"/>
              <a:sym typeface="Archivo"/>
            </a:endParaRPr>
          </a:p>
        </p:txBody>
      </p:sp>
      <p:grpSp>
        <p:nvGrpSpPr>
          <p:cNvPr id="2483" name="Google Shape;2483;g3a0afd6816b_2_89"/>
          <p:cNvGrpSpPr/>
          <p:nvPr/>
        </p:nvGrpSpPr>
        <p:grpSpPr>
          <a:xfrm>
            <a:off x="158423" y="844633"/>
            <a:ext cx="119674" cy="125925"/>
            <a:chOff x="853100" y="2420550"/>
            <a:chExt cx="69000" cy="72600"/>
          </a:xfrm>
        </p:grpSpPr>
        <p:cxnSp>
          <p:nvCxnSpPr>
            <p:cNvPr id="2484" name="Google Shape;2484;g3a0afd6816b_2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85" name="Google Shape;2485;g3a0afd6816b_2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486" name="Google Shape;2486;g3a0afd6816b_2_89"/>
          <p:cNvSpPr/>
          <p:nvPr/>
        </p:nvSpPr>
        <p:spPr>
          <a:xfrm>
            <a:off x="0" y="4961425"/>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87" name="Google Shape;2487;g3a0afd6816b_2_8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grpSp>
        <p:nvGrpSpPr>
          <p:cNvPr id="2488" name="Google Shape;2488;g3a0afd6816b_2_89"/>
          <p:cNvGrpSpPr/>
          <p:nvPr/>
        </p:nvGrpSpPr>
        <p:grpSpPr>
          <a:xfrm>
            <a:off x="158423" y="3412621"/>
            <a:ext cx="119674" cy="125925"/>
            <a:chOff x="853100" y="2420550"/>
            <a:chExt cx="69000" cy="72600"/>
          </a:xfrm>
        </p:grpSpPr>
        <p:cxnSp>
          <p:nvCxnSpPr>
            <p:cNvPr id="2489" name="Google Shape;2489;g3a0afd6816b_2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90" name="Google Shape;2490;g3a0afd6816b_2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491" name="Google Shape;2491;g3a0afd6816b_2_89"/>
          <p:cNvGrpSpPr/>
          <p:nvPr/>
        </p:nvGrpSpPr>
        <p:grpSpPr>
          <a:xfrm>
            <a:off x="158423" y="1198646"/>
            <a:ext cx="119674" cy="125925"/>
            <a:chOff x="853100" y="2420550"/>
            <a:chExt cx="69000" cy="72600"/>
          </a:xfrm>
        </p:grpSpPr>
        <p:cxnSp>
          <p:nvCxnSpPr>
            <p:cNvPr id="2492" name="Google Shape;2492;g3a0afd6816b_2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493" name="Google Shape;2493;g3a0afd6816b_2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494" name="Google Shape;2494;g3a0afd6816b_2_89"/>
          <p:cNvSpPr txBox="1"/>
          <p:nvPr/>
        </p:nvSpPr>
        <p:spPr>
          <a:xfrm>
            <a:off x="0" y="0"/>
            <a:ext cx="7107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Leer, luego escribir. Algunas reflexiones sobre la práctica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8" name="Shape 2498"/>
        <p:cNvGrpSpPr/>
        <p:nvPr/>
      </p:nvGrpSpPr>
      <p:grpSpPr>
        <a:xfrm>
          <a:off x="0" y="0"/>
          <a:ext cx="0" cy="0"/>
          <a:chOff x="0" y="0"/>
          <a:chExt cx="0" cy="0"/>
        </a:xfrm>
      </p:grpSpPr>
      <p:pic>
        <p:nvPicPr>
          <p:cNvPr id="2499" name="Google Shape;2499;g3a0afd6816b_2_108"/>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2500" name="Google Shape;2500;g3a0afd6816b_2_108"/>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501" name="Google Shape;2501;g3a0afd6816b_2_10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2" name="Google Shape;2502;g3a0afd6816b_2_10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503" name="Google Shape;2503;g3a0afd6816b_2_108"/>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38761D"/>
              </a:buClr>
              <a:buSzPts val="1300"/>
              <a:buFont typeface="Archivo"/>
              <a:buChar char="➔"/>
            </a:pPr>
            <a:r>
              <a:rPr lang="es" sz="1300">
                <a:solidFill>
                  <a:schemeClr val="dk1"/>
                </a:solidFill>
                <a:latin typeface="Archivo"/>
                <a:ea typeface="Archivo"/>
                <a:cs typeface="Archivo"/>
                <a:sym typeface="Archivo"/>
              </a:rPr>
              <a:t>Reconocer las características de las aguafuertes y de la crónica de viaje como géneros.</a:t>
            </a:r>
            <a:endParaRPr sz="1300">
              <a:solidFill>
                <a:schemeClr val="dk1"/>
              </a:solidFill>
              <a:latin typeface="Archivo"/>
              <a:ea typeface="Archivo"/>
              <a:cs typeface="Archivo"/>
              <a:sym typeface="Archivo"/>
            </a:endParaRPr>
          </a:p>
          <a:p>
            <a:pPr indent="-311157" lvl="0" marL="457200" rtl="0" algn="just">
              <a:lnSpc>
                <a:spcPct val="115000"/>
              </a:lnSpc>
              <a:spcBef>
                <a:spcPts val="1000"/>
              </a:spcBef>
              <a:spcAft>
                <a:spcPts val="0"/>
              </a:spcAft>
              <a:buClr>
                <a:srgbClr val="38761D"/>
              </a:buClr>
              <a:buSzPts val="1300"/>
              <a:buFont typeface="Archivo"/>
              <a:buChar char="➔"/>
            </a:pPr>
            <a:r>
              <a:rPr lang="es" sz="1300">
                <a:solidFill>
                  <a:schemeClr val="dk1"/>
                </a:solidFill>
                <a:latin typeface="Archivo"/>
                <a:ea typeface="Archivo"/>
                <a:cs typeface="Archivo"/>
                <a:sym typeface="Archivo"/>
              </a:rPr>
              <a:t>Producir una crónica de viaje sobre un lugar reconocido de la ciudad de Buenos Aires, integrando observación, descripción y reflexión personal. </a:t>
            </a:r>
            <a:endParaRPr sz="1300">
              <a:solidFill>
                <a:schemeClr val="dk1"/>
              </a:solidFill>
              <a:latin typeface="Archivo"/>
              <a:ea typeface="Archivo"/>
              <a:cs typeface="Archivo"/>
              <a:sym typeface="Archivo"/>
            </a:endParaRPr>
          </a:p>
          <a:p>
            <a:pPr indent="-311157" lvl="0" marL="457200" rtl="0" algn="just">
              <a:lnSpc>
                <a:spcPct val="115000"/>
              </a:lnSpc>
              <a:spcBef>
                <a:spcPts val="1000"/>
              </a:spcBef>
              <a:spcAft>
                <a:spcPts val="0"/>
              </a:spcAft>
              <a:buClr>
                <a:srgbClr val="38761D"/>
              </a:buClr>
              <a:buSzPts val="1300"/>
              <a:buFont typeface="Archivo"/>
              <a:buChar char="➔"/>
            </a:pPr>
            <a:r>
              <a:rPr lang="es" sz="1300">
                <a:solidFill>
                  <a:schemeClr val="dk1"/>
                </a:solidFill>
                <a:latin typeface="Archivo"/>
                <a:ea typeface="Archivo"/>
                <a:cs typeface="Archivo"/>
                <a:sym typeface="Archivo"/>
              </a:rPr>
              <a:t>Elaborar una recomendación escrita del lugar elegido, acompañada por una presentación oral argumentativa  que defienda su propuesta.</a:t>
            </a:r>
            <a:endParaRPr sz="1300">
              <a:solidFill>
                <a:schemeClr val="dk1"/>
              </a:solidFill>
              <a:latin typeface="Archivo"/>
              <a:ea typeface="Archivo"/>
              <a:cs typeface="Archivo"/>
              <a:sym typeface="Archivo"/>
            </a:endParaRPr>
          </a:p>
          <a:p>
            <a:pPr indent="-311157" lvl="0" marL="457200" rtl="0" algn="just">
              <a:lnSpc>
                <a:spcPct val="115000"/>
              </a:lnSpc>
              <a:spcBef>
                <a:spcPts val="1000"/>
              </a:spcBef>
              <a:spcAft>
                <a:spcPts val="1000"/>
              </a:spcAft>
              <a:buClr>
                <a:srgbClr val="38761D"/>
              </a:buClr>
              <a:buSzPts val="1300"/>
              <a:buFont typeface="Archivo"/>
              <a:buChar char="➔"/>
            </a:pPr>
            <a:r>
              <a:rPr lang="es" sz="1300">
                <a:solidFill>
                  <a:schemeClr val="dk1"/>
                </a:solidFill>
                <a:latin typeface="Archivo"/>
                <a:ea typeface="Archivo"/>
                <a:cs typeface="Archivo"/>
                <a:sym typeface="Archivo"/>
              </a:rPr>
              <a:t>Poner en juego recursos argumentativos como la pregunta retórica, la analogía y la ejemplificación en sus producciones escritas.</a:t>
            </a:r>
            <a:endParaRPr>
              <a:solidFill>
                <a:schemeClr val="dk1"/>
              </a:solidFill>
              <a:latin typeface="Archivo"/>
              <a:ea typeface="Archivo"/>
              <a:cs typeface="Archivo"/>
              <a:sym typeface="Archivo"/>
            </a:endParaRPr>
          </a:p>
        </p:txBody>
      </p:sp>
      <p:sp>
        <p:nvSpPr>
          <p:cNvPr id="2504" name="Google Shape;2504;g3a0afd6816b_2_108"/>
          <p:cNvSpPr txBox="1"/>
          <p:nvPr>
            <p:ph idx="2" type="body"/>
          </p:nvPr>
        </p:nvSpPr>
        <p:spPr>
          <a:xfrm>
            <a:off x="4803000" y="894175"/>
            <a:ext cx="3999900" cy="3888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SzPts val="1400"/>
              <a:buNone/>
            </a:pPr>
            <a:r>
              <a:rPr b="1" lang="es" sz="1000">
                <a:solidFill>
                  <a:schemeClr val="dk1"/>
                </a:solidFill>
                <a:highlight>
                  <a:srgbClr val="B7DB20"/>
                </a:highlight>
                <a:latin typeface="Archivo"/>
                <a:ea typeface="Archivo"/>
                <a:cs typeface="Archivo"/>
                <a:sym typeface="Archivo"/>
              </a:rPr>
              <a:t>Contenidos:</a:t>
            </a:r>
            <a:endParaRPr b="1" sz="1000">
              <a:solidFill>
                <a:schemeClr val="dk1"/>
              </a:solidFill>
              <a:highlight>
                <a:srgbClr val="B7DB20"/>
              </a:highlight>
              <a:latin typeface="Archivo"/>
              <a:ea typeface="Archivo"/>
              <a:cs typeface="Archivo"/>
              <a:sym typeface="Archivo"/>
            </a:endParaRPr>
          </a:p>
          <a:p>
            <a:pPr indent="0" lvl="0" marL="457200" rtl="0" algn="just">
              <a:lnSpc>
                <a:spcPct val="100000"/>
              </a:lnSpc>
              <a:spcBef>
                <a:spcPts val="1100"/>
              </a:spcBef>
              <a:spcAft>
                <a:spcPts val="0"/>
              </a:spcAft>
              <a:buSzPts val="1400"/>
              <a:buNone/>
            </a:pPr>
            <a:r>
              <a:t/>
            </a:r>
            <a:endParaRPr sz="1000">
              <a:solidFill>
                <a:schemeClr val="dk1"/>
              </a:solidFill>
              <a:latin typeface="Archivo"/>
              <a:ea typeface="Archivo"/>
              <a:cs typeface="Archivo"/>
              <a:sym typeface="Archivo"/>
            </a:endParaRPr>
          </a:p>
          <a:p>
            <a:pPr indent="-292100" lvl="0" marL="457200" rtl="0" algn="just">
              <a:lnSpc>
                <a:spcPct val="100000"/>
              </a:lnSpc>
              <a:spcBef>
                <a:spcPts val="0"/>
              </a:spcBef>
              <a:spcAft>
                <a:spcPts val="0"/>
              </a:spcAft>
              <a:buClr>
                <a:schemeClr val="dk1"/>
              </a:buClr>
              <a:buSzPts val="1000"/>
              <a:buFont typeface="Archivo"/>
              <a:buChar char="●"/>
            </a:pPr>
            <a:r>
              <a:rPr lang="es" sz="1000">
                <a:solidFill>
                  <a:schemeClr val="dk1"/>
                </a:solidFill>
                <a:latin typeface="Archivo"/>
                <a:ea typeface="Archivo"/>
                <a:cs typeface="Archivo"/>
                <a:sym typeface="Archivo"/>
              </a:rPr>
              <a:t>Lectura interpretativa y crítica de textos narrativos y argumentativos atendiendo al propósito comunicativo y al punto de vista del narrador o del enunciador.</a:t>
            </a:r>
            <a:endParaRPr sz="1000">
              <a:solidFill>
                <a:schemeClr val="dk1"/>
              </a:solidFill>
              <a:latin typeface="Archivo"/>
              <a:ea typeface="Archivo"/>
              <a:cs typeface="Archivo"/>
              <a:sym typeface="Archivo"/>
            </a:endParaRPr>
          </a:p>
          <a:p>
            <a:pPr indent="-292100" lvl="0" marL="457200" rtl="0" algn="just">
              <a:lnSpc>
                <a:spcPct val="100000"/>
              </a:lnSpc>
              <a:spcBef>
                <a:spcPts val="1000"/>
              </a:spcBef>
              <a:spcAft>
                <a:spcPts val="0"/>
              </a:spcAft>
              <a:buClr>
                <a:schemeClr val="dk1"/>
              </a:buClr>
              <a:buSzPts val="1000"/>
              <a:buFont typeface="Archivo"/>
              <a:buChar char="●"/>
            </a:pPr>
            <a:r>
              <a:rPr lang="es" sz="1000">
                <a:solidFill>
                  <a:schemeClr val="dk1"/>
                </a:solidFill>
                <a:latin typeface="Archivo"/>
                <a:ea typeface="Archivo"/>
                <a:cs typeface="Archivo"/>
                <a:sym typeface="Archivo"/>
              </a:rPr>
              <a:t>Escritura</a:t>
            </a:r>
            <a:r>
              <a:rPr b="1" lang="es" sz="1000">
                <a:solidFill>
                  <a:schemeClr val="dk1"/>
                </a:solidFill>
                <a:latin typeface="Archivo"/>
                <a:ea typeface="Archivo"/>
                <a:cs typeface="Archivo"/>
                <a:sym typeface="Archivo"/>
              </a:rPr>
              <a:t> </a:t>
            </a:r>
            <a:r>
              <a:rPr lang="es" sz="1000">
                <a:solidFill>
                  <a:schemeClr val="dk1"/>
                </a:solidFill>
                <a:latin typeface="Archivo"/>
                <a:ea typeface="Archivo"/>
                <a:cs typeface="Archivo"/>
                <a:sym typeface="Archivo"/>
              </a:rPr>
              <a:t>de crónicas y recomendaciones de lugares de la Ciudad de </a:t>
            </a:r>
            <a:r>
              <a:rPr lang="es" sz="1000" u="sng">
                <a:solidFill>
                  <a:schemeClr val="hlink"/>
                </a:solidFill>
                <a:latin typeface="Archivo"/>
                <a:ea typeface="Archivo"/>
                <a:cs typeface="Archivo"/>
                <a:sym typeface="Archivo"/>
                <a:hlinkClick r:id="rId5"/>
              </a:rPr>
              <a:t>Bs.As</a:t>
            </a:r>
            <a:r>
              <a:rPr lang="es" sz="1000">
                <a:solidFill>
                  <a:schemeClr val="dk1"/>
                </a:solidFill>
                <a:latin typeface="Archivo"/>
                <a:ea typeface="Archivo"/>
                <a:cs typeface="Archivo"/>
                <a:sym typeface="Archivo"/>
              </a:rPr>
              <a:t>. sosteniendo el proceso de escritura: planificación, puesta en texto y revisión de los textos, atendiendo a su estructura interna, uso de conectores y puntuación.</a:t>
            </a:r>
            <a:endParaRPr sz="1000">
              <a:solidFill>
                <a:schemeClr val="dk1"/>
              </a:solidFill>
              <a:latin typeface="Archivo"/>
              <a:ea typeface="Archivo"/>
              <a:cs typeface="Archivo"/>
              <a:sym typeface="Archivo"/>
            </a:endParaRPr>
          </a:p>
          <a:p>
            <a:pPr indent="-292100" lvl="0" marL="457200" rtl="0" algn="just">
              <a:lnSpc>
                <a:spcPct val="100000"/>
              </a:lnSpc>
              <a:spcBef>
                <a:spcPts val="1000"/>
              </a:spcBef>
              <a:spcAft>
                <a:spcPts val="0"/>
              </a:spcAft>
              <a:buClr>
                <a:schemeClr val="dk1"/>
              </a:buClr>
              <a:buSzPts val="1000"/>
              <a:buFont typeface="Archivo"/>
              <a:buChar char="●"/>
            </a:pPr>
            <a:r>
              <a:rPr lang="es" sz="1000">
                <a:solidFill>
                  <a:schemeClr val="dk1"/>
                </a:solidFill>
                <a:latin typeface="Archivo"/>
                <a:ea typeface="Archivo"/>
                <a:cs typeface="Archivo"/>
                <a:sym typeface="Archivo"/>
              </a:rPr>
              <a:t>Participación en intercambios orales argumentativos: exposición de opiniones y fundamentos.</a:t>
            </a:r>
            <a:endParaRPr sz="1000">
              <a:solidFill>
                <a:schemeClr val="dk1"/>
              </a:solidFill>
              <a:latin typeface="Archivo"/>
              <a:ea typeface="Archivo"/>
              <a:cs typeface="Archivo"/>
              <a:sym typeface="Archivo"/>
            </a:endParaRPr>
          </a:p>
          <a:p>
            <a:pPr indent="0" lvl="0" marL="0" rtl="0" algn="just">
              <a:lnSpc>
                <a:spcPct val="100000"/>
              </a:lnSpc>
              <a:spcBef>
                <a:spcPts val="1000"/>
              </a:spcBef>
              <a:spcAft>
                <a:spcPts val="0"/>
              </a:spcAft>
              <a:buSzPts val="1400"/>
              <a:buNone/>
            </a:pPr>
            <a:r>
              <a:rPr b="1" lang="es" sz="1000">
                <a:solidFill>
                  <a:schemeClr val="dk1"/>
                </a:solidFill>
                <a:latin typeface="Archivo"/>
                <a:ea typeface="Archivo"/>
                <a:cs typeface="Archivo"/>
                <a:sym typeface="Archivo"/>
              </a:rPr>
              <a:t>Herramientas de la lengua:</a:t>
            </a:r>
            <a:endParaRPr b="1" sz="1000">
              <a:solidFill>
                <a:schemeClr val="dk1"/>
              </a:solidFill>
              <a:latin typeface="Archivo"/>
              <a:ea typeface="Archivo"/>
              <a:cs typeface="Archivo"/>
              <a:sym typeface="Archivo"/>
            </a:endParaRPr>
          </a:p>
          <a:p>
            <a:pPr indent="-292100" lvl="0" marL="457200" rtl="0" algn="just">
              <a:lnSpc>
                <a:spcPct val="100000"/>
              </a:lnSpc>
              <a:spcBef>
                <a:spcPts val="1000"/>
              </a:spcBef>
              <a:spcAft>
                <a:spcPts val="0"/>
              </a:spcAft>
              <a:buClr>
                <a:schemeClr val="dk1"/>
              </a:buClr>
              <a:buSzPts val="1000"/>
              <a:buFont typeface="Archivo"/>
              <a:buChar char="●"/>
            </a:pPr>
            <a:r>
              <a:rPr lang="es" sz="1000">
                <a:solidFill>
                  <a:schemeClr val="dk1"/>
                </a:solidFill>
                <a:latin typeface="Archivo"/>
                <a:ea typeface="Archivo"/>
                <a:cs typeface="Archivo"/>
                <a:sym typeface="Archivo"/>
              </a:rPr>
              <a:t>Uso de los recursos de cohesión y coherencia que contribuyen a la construcción de sentido (conectores, puntuación, correferencia).</a:t>
            </a:r>
            <a:endParaRPr sz="1000">
              <a:solidFill>
                <a:schemeClr val="dk1"/>
              </a:solidFill>
              <a:latin typeface="Archivo"/>
              <a:ea typeface="Archivo"/>
              <a:cs typeface="Archivo"/>
              <a:sym typeface="Archivo"/>
            </a:endParaRPr>
          </a:p>
          <a:p>
            <a:pPr indent="-292100" lvl="0" marL="457200" rtl="0" algn="just">
              <a:lnSpc>
                <a:spcPct val="100000"/>
              </a:lnSpc>
              <a:spcBef>
                <a:spcPts val="1000"/>
              </a:spcBef>
              <a:spcAft>
                <a:spcPts val="1000"/>
              </a:spcAft>
              <a:buClr>
                <a:schemeClr val="dk1"/>
              </a:buClr>
              <a:buSzPts val="1000"/>
              <a:buFont typeface="Archivo"/>
              <a:buChar char="●"/>
            </a:pPr>
            <a:r>
              <a:rPr lang="es" sz="1000">
                <a:solidFill>
                  <a:schemeClr val="dk1"/>
                </a:solidFill>
                <a:latin typeface="Archivo"/>
                <a:ea typeface="Archivo"/>
                <a:cs typeface="Archivo"/>
                <a:sym typeface="Archivo"/>
              </a:rPr>
              <a:t>Uso de signos de puntuación como recursos de organización y claridad (punto, coma, punto y coma, dos puntos, comillas).</a:t>
            </a:r>
            <a:endParaRPr sz="1000">
              <a:solidFill>
                <a:schemeClr val="dk1"/>
              </a:solidFill>
              <a:latin typeface="Archivo"/>
              <a:ea typeface="Archivo"/>
              <a:cs typeface="Archivo"/>
              <a:sym typeface="Archivo"/>
            </a:endParaRPr>
          </a:p>
        </p:txBody>
      </p:sp>
      <p:sp>
        <p:nvSpPr>
          <p:cNvPr id="2505" name="Google Shape;2505;g3a0afd6816b_2_108"/>
          <p:cNvSpPr txBox="1"/>
          <p:nvPr/>
        </p:nvSpPr>
        <p:spPr>
          <a:xfrm>
            <a:off x="0" y="0"/>
            <a:ext cx="6733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Leer, luego escribir. Algunas reflexiones sobre la práctica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9" name="Shape 2509"/>
        <p:cNvGrpSpPr/>
        <p:nvPr/>
      </p:nvGrpSpPr>
      <p:grpSpPr>
        <a:xfrm>
          <a:off x="0" y="0"/>
          <a:ext cx="0" cy="0"/>
          <a:chOff x="0" y="0"/>
          <a:chExt cx="0" cy="0"/>
        </a:xfrm>
      </p:grpSpPr>
      <p:pic>
        <p:nvPicPr>
          <p:cNvPr id="2510" name="Google Shape;2510;g3a0afd6816b_2_118"/>
          <p:cNvPicPr preferRelativeResize="0"/>
          <p:nvPr/>
        </p:nvPicPr>
        <p:blipFill rotWithShape="1">
          <a:blip r:embed="rId3">
            <a:alphaModFix/>
          </a:blip>
          <a:srcRect b="0" l="0" r="0" t="0"/>
          <a:stretch/>
        </p:blipFill>
        <p:spPr>
          <a:xfrm>
            <a:off x="391725" y="757075"/>
            <a:ext cx="1261814" cy="311763"/>
          </a:xfrm>
          <a:prstGeom prst="rect">
            <a:avLst/>
          </a:prstGeom>
          <a:noFill/>
          <a:ln>
            <a:noFill/>
          </a:ln>
        </p:spPr>
      </p:pic>
      <p:sp>
        <p:nvSpPr>
          <p:cNvPr id="2511" name="Google Shape;2511;g3a0afd6816b_2_118"/>
          <p:cNvSpPr txBox="1"/>
          <p:nvPr/>
        </p:nvSpPr>
        <p:spPr>
          <a:xfrm>
            <a:off x="391725" y="208625"/>
            <a:ext cx="4428600" cy="495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chemeClr val="dk1"/>
                </a:solidFill>
                <a:highlight>
                  <a:srgbClr val="B7DB20"/>
                </a:highlight>
                <a:latin typeface="Archivo ExtraBold"/>
                <a:ea typeface="Archivo ExtraBold"/>
                <a:cs typeface="Archivo ExtraBold"/>
                <a:sym typeface="Archivo ExtraBold"/>
              </a:rPr>
              <a:t>Algunas actividades  propuestas </a:t>
            </a:r>
            <a:endParaRPr b="0" i="0" sz="17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12" name="Google Shape;2512;g3a0afd6816b_2_11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3" name="Google Shape;2513;g3a0afd6816b_2_11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514" name="Google Shape;2514;g3a0afd6816b_2_118"/>
          <p:cNvSpPr txBox="1"/>
          <p:nvPr/>
        </p:nvSpPr>
        <p:spPr>
          <a:xfrm>
            <a:off x="494850" y="1233025"/>
            <a:ext cx="8154300" cy="3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chivo"/>
                <a:ea typeface="Archivo"/>
                <a:cs typeface="Archivo"/>
                <a:sym typeface="Archivo"/>
              </a:rPr>
              <a:t>Para llevar a cabo esta propuesta de trabajo los/as estudiantes desarrollaron las siguientes actividades:</a:t>
            </a:r>
            <a:endParaRPr b="0" i="0" sz="1400" u="none" cap="none" strike="noStrike">
              <a:solidFill>
                <a:schemeClr val="dk1"/>
              </a:solidFill>
              <a:latin typeface="Archivo"/>
              <a:ea typeface="Archivo"/>
              <a:cs typeface="Archivo"/>
              <a:sym typeface="Archivo"/>
            </a:endParaRPr>
          </a:p>
          <a:p>
            <a:pPr indent="-317500" lvl="0" marL="457200" marR="0" rtl="0" algn="l">
              <a:lnSpc>
                <a:spcPct val="100000"/>
              </a:lnSpc>
              <a:spcBef>
                <a:spcPts val="1000"/>
              </a:spcBef>
              <a:spcAft>
                <a:spcPts val="0"/>
              </a:spcAft>
              <a:buClr>
                <a:schemeClr val="dk1"/>
              </a:buClr>
              <a:buSzPts val="1400"/>
              <a:buFont typeface="Noto Sans Symbols"/>
              <a:buChar char="●"/>
            </a:pPr>
            <a:r>
              <a:rPr b="0" i="0" lang="es" sz="1400" u="none" cap="none" strike="noStrike">
                <a:solidFill>
                  <a:schemeClr val="dk1"/>
                </a:solidFill>
                <a:latin typeface="Archivo"/>
                <a:ea typeface="Archivo"/>
                <a:cs typeface="Archivo"/>
                <a:sym typeface="Archivo"/>
              </a:rPr>
              <a:t>En primer lugar, </a:t>
            </a:r>
            <a:r>
              <a:rPr b="1" i="0" lang="es" sz="1400" u="none" cap="none" strike="noStrike">
                <a:solidFill>
                  <a:schemeClr val="dk1"/>
                </a:solidFill>
                <a:latin typeface="Archivo"/>
                <a:ea typeface="Archivo"/>
                <a:cs typeface="Archivo"/>
                <a:sym typeface="Archivo"/>
              </a:rPr>
              <a:t>leyeron aguafuertes urbanas de Roberto Arlt</a:t>
            </a:r>
            <a:r>
              <a:rPr b="0" i="0" lang="es" sz="1400" u="none" cap="none" strike="noStrike">
                <a:solidFill>
                  <a:schemeClr val="dk1"/>
                </a:solidFill>
                <a:latin typeface="Archivo"/>
                <a:ea typeface="Archivo"/>
                <a:cs typeface="Archivo"/>
                <a:sym typeface="Archivo"/>
              </a:rPr>
              <a:t>, para centrarse en la mirada de quien observa su ciudad o recorre un nuevo territorio. </a:t>
            </a:r>
            <a:endParaRPr b="0" i="0" sz="1400" u="none" cap="none" strike="noStrike">
              <a:solidFill>
                <a:schemeClr val="dk1"/>
              </a:solidFill>
              <a:latin typeface="Archivo"/>
              <a:ea typeface="Archivo"/>
              <a:cs typeface="Archivo"/>
              <a:sym typeface="Archivo"/>
            </a:endParaRPr>
          </a:p>
          <a:p>
            <a:pPr indent="-317500" lvl="0" marL="457200" marR="0" rtl="0" algn="l">
              <a:lnSpc>
                <a:spcPct val="100000"/>
              </a:lnSpc>
              <a:spcBef>
                <a:spcPts val="1000"/>
              </a:spcBef>
              <a:spcAft>
                <a:spcPts val="0"/>
              </a:spcAft>
              <a:buClr>
                <a:schemeClr val="dk1"/>
              </a:buClr>
              <a:buSzPts val="1400"/>
              <a:buFont typeface="Noto Sans Symbols"/>
              <a:buChar char="●"/>
            </a:pPr>
            <a:r>
              <a:rPr b="0" i="0" lang="es" sz="1400" u="none" cap="none" strike="noStrike">
                <a:solidFill>
                  <a:schemeClr val="dk1"/>
                </a:solidFill>
                <a:latin typeface="Archivo"/>
                <a:ea typeface="Archivo"/>
                <a:cs typeface="Archivo"/>
                <a:sym typeface="Archivo"/>
              </a:rPr>
              <a:t>Continuaron con textos donde la </a:t>
            </a:r>
            <a:r>
              <a:rPr b="1" i="0" lang="es" sz="1400" u="none" cap="none" strike="noStrike">
                <a:solidFill>
                  <a:schemeClr val="dk1"/>
                </a:solidFill>
                <a:latin typeface="Archivo"/>
                <a:ea typeface="Archivo"/>
                <a:cs typeface="Archivo"/>
                <a:sym typeface="Archivo"/>
              </a:rPr>
              <a:t>perspectiva personal</a:t>
            </a:r>
            <a:r>
              <a:rPr b="0" i="0" lang="es" sz="1400" u="none" cap="none" strike="noStrike">
                <a:solidFill>
                  <a:schemeClr val="dk1"/>
                </a:solidFill>
                <a:latin typeface="Archivo"/>
                <a:ea typeface="Archivo"/>
                <a:cs typeface="Archivo"/>
                <a:sym typeface="Archivo"/>
              </a:rPr>
              <a:t> de quien escribe es sumamente importante. Leyeron crónicas de viaje. </a:t>
            </a:r>
            <a:endParaRPr b="0" i="0" sz="1400" u="none" cap="none" strike="noStrike">
              <a:solidFill>
                <a:schemeClr val="dk1"/>
              </a:solidFill>
              <a:latin typeface="Archivo"/>
              <a:ea typeface="Archivo"/>
              <a:cs typeface="Archivo"/>
              <a:sym typeface="Archivo"/>
            </a:endParaRPr>
          </a:p>
          <a:p>
            <a:pPr indent="-317500" lvl="0" marL="457200" marR="0" rtl="0" algn="l">
              <a:lnSpc>
                <a:spcPct val="100000"/>
              </a:lnSpc>
              <a:spcBef>
                <a:spcPts val="1000"/>
              </a:spcBef>
              <a:spcAft>
                <a:spcPts val="0"/>
              </a:spcAft>
              <a:buClr>
                <a:schemeClr val="dk1"/>
              </a:buClr>
              <a:buSzPts val="1400"/>
              <a:buFont typeface="Noto Sans Symbols"/>
              <a:buChar char="●"/>
            </a:pPr>
            <a:r>
              <a:rPr b="0" i="0" lang="es" sz="1400" u="none" cap="none" strike="noStrike">
                <a:solidFill>
                  <a:schemeClr val="dk1"/>
                </a:solidFill>
                <a:latin typeface="Archivo"/>
                <a:ea typeface="Archivo"/>
                <a:cs typeface="Archivo"/>
                <a:sym typeface="Archivo"/>
              </a:rPr>
              <a:t>Posteriormente, seleccionaron un lugar de la Ciudad de Buenos Aires y </a:t>
            </a:r>
            <a:r>
              <a:rPr b="1" i="0" lang="es" sz="1400" u="none" cap="none" strike="noStrike">
                <a:solidFill>
                  <a:schemeClr val="dk1"/>
                </a:solidFill>
                <a:latin typeface="Archivo"/>
                <a:ea typeface="Archivo"/>
                <a:cs typeface="Archivo"/>
                <a:sym typeface="Archivo"/>
              </a:rPr>
              <a:t>escribieron un relato</a:t>
            </a:r>
            <a:r>
              <a:rPr b="0" i="0" lang="es" sz="1400" u="none" cap="none" strike="noStrike">
                <a:solidFill>
                  <a:schemeClr val="dk1"/>
                </a:solidFill>
                <a:latin typeface="Archivo"/>
                <a:ea typeface="Archivo"/>
                <a:cs typeface="Archivo"/>
                <a:sym typeface="Archivo"/>
              </a:rPr>
              <a:t>, con la idea de aproximarse a una crónica. </a:t>
            </a:r>
            <a:endParaRPr b="0" i="0" sz="1400" u="none" cap="none" strike="noStrike">
              <a:solidFill>
                <a:schemeClr val="dk1"/>
              </a:solidFill>
              <a:latin typeface="Archivo"/>
              <a:ea typeface="Archivo"/>
              <a:cs typeface="Archivo"/>
              <a:sym typeface="Archivo"/>
            </a:endParaRPr>
          </a:p>
          <a:p>
            <a:pPr indent="-317500" lvl="0" marL="457200" marR="0" rtl="0" algn="l">
              <a:lnSpc>
                <a:spcPct val="100000"/>
              </a:lnSpc>
              <a:spcBef>
                <a:spcPts val="1000"/>
              </a:spcBef>
              <a:spcAft>
                <a:spcPts val="0"/>
              </a:spcAft>
              <a:buClr>
                <a:schemeClr val="dk1"/>
              </a:buClr>
              <a:buSzPts val="1400"/>
              <a:buFont typeface="Noto Sans Symbols"/>
              <a:buChar char="●"/>
            </a:pPr>
            <a:r>
              <a:rPr b="0" i="0" lang="es" sz="1400" u="none" cap="none" strike="noStrike">
                <a:solidFill>
                  <a:schemeClr val="dk1"/>
                </a:solidFill>
                <a:latin typeface="Archivo"/>
                <a:ea typeface="Archivo"/>
                <a:cs typeface="Archivo"/>
                <a:sym typeface="Archivo"/>
              </a:rPr>
              <a:t>En otra oportunidad, leyeron la nota </a:t>
            </a:r>
            <a:r>
              <a:rPr b="1" i="0" lang="es" sz="1400" u="none" cap="none" strike="noStrike">
                <a:solidFill>
                  <a:schemeClr val="dk1"/>
                </a:solidFill>
                <a:latin typeface="Archivo"/>
                <a:ea typeface="Archivo"/>
                <a:cs typeface="Archivo"/>
                <a:sym typeface="Archivo"/>
              </a:rPr>
              <a:t>“Cómo escribir una crónica de viaje</a:t>
            </a:r>
            <a:r>
              <a:rPr b="0" i="0" lang="es" sz="1400" u="none" cap="none" strike="noStrike">
                <a:solidFill>
                  <a:schemeClr val="dk1"/>
                </a:solidFill>
                <a:latin typeface="Archivo"/>
                <a:ea typeface="Archivo"/>
                <a:cs typeface="Archivo"/>
                <a:sym typeface="Archivo"/>
              </a:rPr>
              <a:t>“. Discutieron el sentido de seguir escribiendo este tipo de texto en la actualidad. Trabajaron la noción de hipótesis e identificaron algunos recursos argumentativos. </a:t>
            </a:r>
            <a:endParaRPr b="0" i="0" sz="1400" u="none" cap="none" strike="noStrike">
              <a:solidFill>
                <a:schemeClr val="dk1"/>
              </a:solidFill>
              <a:latin typeface="Archivo"/>
              <a:ea typeface="Archivo"/>
              <a:cs typeface="Archivo"/>
              <a:sym typeface="Archivo"/>
            </a:endParaRPr>
          </a:p>
          <a:p>
            <a:pPr indent="-317500" lvl="0" marL="457200" marR="0" rtl="0" algn="l">
              <a:lnSpc>
                <a:spcPct val="100000"/>
              </a:lnSpc>
              <a:spcBef>
                <a:spcPts val="1000"/>
              </a:spcBef>
              <a:spcAft>
                <a:spcPts val="1000"/>
              </a:spcAft>
              <a:buClr>
                <a:schemeClr val="dk1"/>
              </a:buClr>
              <a:buSzPts val="1400"/>
              <a:buFont typeface="Noto Sans Symbols"/>
              <a:buChar char="●"/>
            </a:pPr>
            <a:r>
              <a:rPr b="0" i="0" lang="es" sz="1400" u="none" cap="none" strike="noStrike">
                <a:solidFill>
                  <a:schemeClr val="dk1"/>
                </a:solidFill>
                <a:latin typeface="Archivo"/>
                <a:ea typeface="Archivo"/>
                <a:cs typeface="Archivo"/>
                <a:sym typeface="Archivo"/>
              </a:rPr>
              <a:t>Finalmente, en grupos, escribieron una recomendación (del lugar turístico elegido), </a:t>
            </a:r>
            <a:r>
              <a:rPr b="1" i="0" lang="es" sz="1400" u="none" cap="none" strike="noStrike">
                <a:solidFill>
                  <a:schemeClr val="dk1"/>
                </a:solidFill>
                <a:latin typeface="Archivo"/>
                <a:ea typeface="Archivo"/>
                <a:cs typeface="Archivo"/>
                <a:sym typeface="Archivo"/>
              </a:rPr>
              <a:t>elaboraron un folleto </a:t>
            </a:r>
            <a:r>
              <a:rPr b="0" i="0" lang="es" sz="1400" u="none" cap="none" strike="noStrike">
                <a:solidFill>
                  <a:schemeClr val="dk1"/>
                </a:solidFill>
                <a:latin typeface="Archivo"/>
                <a:ea typeface="Archivo"/>
                <a:cs typeface="Archivo"/>
                <a:sym typeface="Archivo"/>
              </a:rPr>
              <a:t>y lo defendieron oralmente en el aula. </a:t>
            </a:r>
            <a:endParaRPr b="0" i="0" sz="1400" u="none" cap="none" strike="noStrike">
              <a:solidFill>
                <a:schemeClr val="dk1"/>
              </a:solidFill>
              <a:latin typeface="Archivo"/>
              <a:ea typeface="Archivo"/>
              <a:cs typeface="Archivo"/>
              <a:sym typeface="Archiv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8" name="Shape 2518"/>
        <p:cNvGrpSpPr/>
        <p:nvPr/>
      </p:nvGrpSpPr>
      <p:grpSpPr>
        <a:xfrm>
          <a:off x="0" y="0"/>
          <a:ext cx="0" cy="0"/>
          <a:chOff x="0" y="0"/>
          <a:chExt cx="0" cy="0"/>
        </a:xfrm>
      </p:grpSpPr>
      <p:sp>
        <p:nvSpPr>
          <p:cNvPr id="2519" name="Google Shape;2519;g3a106f724cc_2_0"/>
          <p:cNvSpPr txBox="1"/>
          <p:nvPr/>
        </p:nvSpPr>
        <p:spPr>
          <a:xfrm>
            <a:off x="391725" y="208625"/>
            <a:ext cx="2100600" cy="495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chemeClr val="dk1"/>
                </a:solidFill>
                <a:highlight>
                  <a:srgbClr val="B7DB20"/>
                </a:highlight>
                <a:latin typeface="Archivo ExtraBold"/>
                <a:ea typeface="Archivo ExtraBold"/>
                <a:cs typeface="Archivo ExtraBold"/>
                <a:sym typeface="Archivo ExtraBold"/>
              </a:rPr>
              <a:t>Producciones</a:t>
            </a:r>
            <a:endParaRPr b="0" i="0" sz="17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20" name="Google Shape;2520;g3a106f724cc_2_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1" name="Google Shape;2521;g3a106f724cc_2_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2522" name="Google Shape;2522;g3a106f724cc_2_0"/>
          <p:cNvSpPr txBox="1"/>
          <p:nvPr/>
        </p:nvSpPr>
        <p:spPr>
          <a:xfrm>
            <a:off x="391725" y="703613"/>
            <a:ext cx="81543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Arial"/>
                <a:ea typeface="Arial"/>
                <a:cs typeface="Arial"/>
                <a:sym typeface="Arial"/>
              </a:rPr>
              <a:t>Consignas de trabajo:</a:t>
            </a:r>
            <a:endParaRPr b="0" i="0" sz="1200" u="none" cap="none" strike="noStrike">
              <a:solidFill>
                <a:schemeClr val="dk1"/>
              </a:solidFill>
              <a:latin typeface="Arial"/>
              <a:ea typeface="Arial"/>
              <a:cs typeface="Arial"/>
              <a:sym typeface="Arial"/>
            </a:endParaRPr>
          </a:p>
          <a:p>
            <a:pPr indent="-304800" lvl="0" marL="457200" marR="0" rtl="0" algn="just">
              <a:lnSpc>
                <a:spcPct val="100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Escribir una recomendación sobre un lugar turístico de Buenos Aires </a:t>
            </a:r>
            <a:endParaRPr b="0" i="0" sz="12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Arial"/>
                <a:ea typeface="Arial"/>
                <a:cs typeface="Arial"/>
                <a:sym typeface="Arial"/>
              </a:rPr>
              <a:t>El texto debe incluir :</a:t>
            </a:r>
            <a:r>
              <a:rPr b="1" i="0" lang="es" sz="1200" u="none" cap="none" strike="noStrike">
                <a:solidFill>
                  <a:schemeClr val="dk1"/>
                </a:solidFill>
                <a:latin typeface="Arial"/>
                <a:ea typeface="Arial"/>
                <a:cs typeface="Arial"/>
                <a:sym typeface="Arial"/>
              </a:rPr>
              <a:t> nombre del lugar , ubicación , razones de la recomendación, actividades que pueden realizar allí. </a:t>
            </a:r>
            <a:endParaRPr b="1" i="0" sz="1200" u="none" cap="none" strike="noStrike">
              <a:solidFill>
                <a:schemeClr val="dk1"/>
              </a:solidFill>
              <a:latin typeface="Arial"/>
              <a:ea typeface="Arial"/>
              <a:cs typeface="Arial"/>
              <a:sym typeface="Arial"/>
            </a:endParaRPr>
          </a:p>
        </p:txBody>
      </p:sp>
      <p:pic>
        <p:nvPicPr>
          <p:cNvPr id="2523" name="Google Shape;2523;g3a106f724cc_2_0" title="WhatsApp Image 2025-11-06 at 09.58.21.jpeg"/>
          <p:cNvPicPr preferRelativeResize="0"/>
          <p:nvPr/>
        </p:nvPicPr>
        <p:blipFill rotWithShape="1">
          <a:blip r:embed="rId4">
            <a:alphaModFix/>
          </a:blip>
          <a:srcRect b="5806" l="0" r="2609" t="7250"/>
          <a:stretch/>
        </p:blipFill>
        <p:spPr>
          <a:xfrm>
            <a:off x="177225" y="1599900"/>
            <a:ext cx="4272500" cy="1764575"/>
          </a:xfrm>
          <a:prstGeom prst="rect">
            <a:avLst/>
          </a:prstGeom>
          <a:noFill/>
          <a:ln>
            <a:noFill/>
          </a:ln>
        </p:spPr>
      </p:pic>
      <p:pic>
        <p:nvPicPr>
          <p:cNvPr id="2524" name="Google Shape;2524;g3a106f724cc_2_0" title="WhatsApp Image 2025-11-06 at 09.39.34 (3).jpeg"/>
          <p:cNvPicPr preferRelativeResize="0"/>
          <p:nvPr/>
        </p:nvPicPr>
        <p:blipFill rotWithShape="1">
          <a:blip r:embed="rId5">
            <a:alphaModFix/>
          </a:blip>
          <a:srcRect b="10771" l="5414" r="12918" t="27737"/>
          <a:stretch/>
        </p:blipFill>
        <p:spPr>
          <a:xfrm>
            <a:off x="177225" y="3394125"/>
            <a:ext cx="4272500" cy="1478875"/>
          </a:xfrm>
          <a:prstGeom prst="rect">
            <a:avLst/>
          </a:prstGeom>
          <a:noFill/>
          <a:ln>
            <a:noFill/>
          </a:ln>
        </p:spPr>
      </p:pic>
      <p:pic>
        <p:nvPicPr>
          <p:cNvPr id="2525" name="Google Shape;2525;g3a106f724cc_2_0" title="WhatsApp Image 2025-11-06 at 09.39.34.jpeg"/>
          <p:cNvPicPr preferRelativeResize="0"/>
          <p:nvPr/>
        </p:nvPicPr>
        <p:blipFill rotWithShape="1">
          <a:blip r:embed="rId6">
            <a:alphaModFix/>
          </a:blip>
          <a:srcRect b="0" l="0" r="0" t="0"/>
          <a:stretch/>
        </p:blipFill>
        <p:spPr>
          <a:xfrm>
            <a:off x="4572000" y="1719550"/>
            <a:ext cx="4194774" cy="296354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9" name="Shape 2529"/>
        <p:cNvGrpSpPr/>
        <p:nvPr/>
      </p:nvGrpSpPr>
      <p:grpSpPr>
        <a:xfrm>
          <a:off x="0" y="0"/>
          <a:ext cx="0" cy="0"/>
          <a:chOff x="0" y="0"/>
          <a:chExt cx="0" cy="0"/>
        </a:xfrm>
      </p:grpSpPr>
      <p:sp>
        <p:nvSpPr>
          <p:cNvPr id="2530" name="Google Shape;2530;g3a106f724cc_2_11"/>
          <p:cNvSpPr txBox="1"/>
          <p:nvPr/>
        </p:nvSpPr>
        <p:spPr>
          <a:xfrm>
            <a:off x="456950" y="154925"/>
            <a:ext cx="2100600" cy="495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chemeClr val="dk1"/>
                </a:solidFill>
                <a:highlight>
                  <a:srgbClr val="B7DB20"/>
                </a:highlight>
                <a:latin typeface="Archivo ExtraBold"/>
                <a:ea typeface="Archivo ExtraBold"/>
                <a:cs typeface="Archivo ExtraBold"/>
                <a:sym typeface="Archivo ExtraBold"/>
              </a:rPr>
              <a:t>Producciones</a:t>
            </a:r>
            <a:endParaRPr b="0" i="0" sz="17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31" name="Google Shape;2531;g3a106f724cc_2_1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2" name="Google Shape;2532;g3a106f724cc_2_11"/>
          <p:cNvPicPr preferRelativeResize="0"/>
          <p:nvPr/>
        </p:nvPicPr>
        <p:blipFill rotWithShape="1">
          <a:blip r:embed="rId3">
            <a:alphaModFix/>
          </a:blip>
          <a:srcRect b="0" l="0" r="0" t="0"/>
          <a:stretch/>
        </p:blipFill>
        <p:spPr>
          <a:xfrm>
            <a:off x="7002025" y="299200"/>
            <a:ext cx="1460676" cy="206450"/>
          </a:xfrm>
          <a:prstGeom prst="rect">
            <a:avLst/>
          </a:prstGeom>
          <a:noFill/>
          <a:ln>
            <a:noFill/>
          </a:ln>
        </p:spPr>
      </p:pic>
      <p:sp>
        <p:nvSpPr>
          <p:cNvPr id="2533" name="Google Shape;2533;g3a106f724cc_2_11"/>
          <p:cNvSpPr txBox="1"/>
          <p:nvPr/>
        </p:nvSpPr>
        <p:spPr>
          <a:xfrm>
            <a:off x="362750" y="703488"/>
            <a:ext cx="81543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Arial"/>
                <a:ea typeface="Arial"/>
                <a:cs typeface="Arial"/>
                <a:sym typeface="Arial"/>
              </a:rPr>
              <a:t>Consignas de trabajo:</a:t>
            </a:r>
            <a:endParaRPr b="0" i="0" sz="1200" u="none" cap="none" strike="noStrike">
              <a:solidFill>
                <a:schemeClr val="dk1"/>
              </a:solidFill>
              <a:latin typeface="Arial"/>
              <a:ea typeface="Arial"/>
              <a:cs typeface="Arial"/>
              <a:sym typeface="Arial"/>
            </a:endParaRPr>
          </a:p>
          <a:p>
            <a:pPr indent="-304800" lvl="0" marL="457200" marR="0" rtl="0" algn="just">
              <a:lnSpc>
                <a:spcPct val="100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Escribir una recomendación sobre un lugar turístico de Buenos Aires </a:t>
            </a:r>
            <a:endParaRPr b="0" i="0" sz="12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Arial"/>
                <a:ea typeface="Arial"/>
                <a:cs typeface="Arial"/>
                <a:sym typeface="Arial"/>
              </a:rPr>
              <a:t>El texto debe incluir : </a:t>
            </a:r>
            <a:r>
              <a:rPr b="1" i="0" lang="es" sz="1200" u="none" cap="none" strike="noStrike">
                <a:solidFill>
                  <a:schemeClr val="dk1"/>
                </a:solidFill>
                <a:latin typeface="Arial"/>
                <a:ea typeface="Arial"/>
                <a:cs typeface="Arial"/>
                <a:sym typeface="Arial"/>
              </a:rPr>
              <a:t>nombre del lugar , ubicación , razones de la recomendación, actividades que pueden realizar allí. </a:t>
            </a:r>
            <a:endParaRPr b="1" i="0" sz="1200" u="none" cap="none" strike="noStrike">
              <a:solidFill>
                <a:schemeClr val="dk1"/>
              </a:solidFill>
              <a:latin typeface="Arial"/>
              <a:ea typeface="Arial"/>
              <a:cs typeface="Arial"/>
              <a:sym typeface="Arial"/>
            </a:endParaRPr>
          </a:p>
        </p:txBody>
      </p:sp>
      <p:pic>
        <p:nvPicPr>
          <p:cNvPr id="2534" name="Google Shape;2534;g3a106f724cc_2_11" title="WhatsApp Image 2025-11-06 at 09.39.34 (4).jpeg"/>
          <p:cNvPicPr preferRelativeResize="0"/>
          <p:nvPr/>
        </p:nvPicPr>
        <p:blipFill rotWithShape="1">
          <a:blip r:embed="rId4">
            <a:alphaModFix/>
          </a:blip>
          <a:srcRect b="0" l="7749" r="0" t="7114"/>
          <a:stretch/>
        </p:blipFill>
        <p:spPr>
          <a:xfrm>
            <a:off x="688975" y="1740175"/>
            <a:ext cx="2738681" cy="2955188"/>
          </a:xfrm>
          <a:prstGeom prst="rect">
            <a:avLst/>
          </a:prstGeom>
          <a:noFill/>
          <a:ln>
            <a:noFill/>
          </a:ln>
        </p:spPr>
      </p:pic>
      <p:pic>
        <p:nvPicPr>
          <p:cNvPr id="2535" name="Google Shape;2535;g3a106f724cc_2_11" title="WhatsApp Image 2025-11-06 at 09.49.08.jpeg"/>
          <p:cNvPicPr preferRelativeResize="0"/>
          <p:nvPr/>
        </p:nvPicPr>
        <p:blipFill rotWithShape="1">
          <a:blip r:embed="rId5">
            <a:alphaModFix/>
          </a:blip>
          <a:srcRect b="0" l="0" r="0" t="0"/>
          <a:stretch/>
        </p:blipFill>
        <p:spPr>
          <a:xfrm>
            <a:off x="3732025" y="1472375"/>
            <a:ext cx="3425375" cy="3385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grpSp>
        <p:nvGrpSpPr>
          <p:cNvPr id="458" name="Google Shape;458;g36fc220c6c6_2_0"/>
          <p:cNvGrpSpPr/>
          <p:nvPr/>
        </p:nvGrpSpPr>
        <p:grpSpPr>
          <a:xfrm rot="5400000">
            <a:off x="4746817" y="1034146"/>
            <a:ext cx="3189350" cy="1336365"/>
            <a:chOff x="5974609" y="421182"/>
            <a:chExt cx="3189350" cy="1336365"/>
          </a:xfrm>
        </p:grpSpPr>
        <p:grpSp>
          <p:nvGrpSpPr>
            <p:cNvPr id="459" name="Google Shape;459;g36fc220c6c6_2_0"/>
            <p:cNvGrpSpPr/>
            <p:nvPr/>
          </p:nvGrpSpPr>
          <p:grpSpPr>
            <a:xfrm rot="5400000">
              <a:off x="7873552" y="-202762"/>
              <a:ext cx="666463" cy="1914351"/>
              <a:chOff x="2405075" y="2171775"/>
              <a:chExt cx="633400" cy="1900100"/>
            </a:xfrm>
          </p:grpSpPr>
          <p:cxnSp>
            <p:nvCxnSpPr>
              <p:cNvPr id="460" name="Google Shape;460;g36fc220c6c6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1" name="Google Shape;461;g36fc220c6c6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2" name="Google Shape;462;g36fc220c6c6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3" name="Google Shape;463;g36fc220c6c6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4" name="Google Shape;464;g36fc220c6c6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65" name="Google Shape;465;g36fc220c6c6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6" name="Google Shape;466;g36fc220c6c6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7" name="Google Shape;467;g36fc220c6c6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68" name="Google Shape;468;g36fc220c6c6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69" name="Google Shape;469;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0" name="Google Shape;470;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1" name="Google Shape;471;g36fc220c6c6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2" name="Google Shape;472;g36fc220c6c6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73" name="Google Shape;473;g36fc220c6c6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74" name="Google Shape;474;g36fc220c6c6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75" name="Google Shape;475;g36fc220c6c6_2_0"/>
            <p:cNvGrpSpPr/>
            <p:nvPr/>
          </p:nvGrpSpPr>
          <p:grpSpPr>
            <a:xfrm rot="5400000">
              <a:off x="7873552" y="467140"/>
              <a:ext cx="666463" cy="1914351"/>
              <a:chOff x="2405075" y="2171775"/>
              <a:chExt cx="633400" cy="1900100"/>
            </a:xfrm>
          </p:grpSpPr>
          <p:cxnSp>
            <p:nvCxnSpPr>
              <p:cNvPr id="476" name="Google Shape;476;g36fc220c6c6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7" name="Google Shape;477;g36fc220c6c6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8" name="Google Shape;478;g36fc220c6c6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79" name="Google Shape;479;g36fc220c6c6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0" name="Google Shape;480;g36fc220c6c6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1" name="Google Shape;481;g36fc220c6c6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2" name="Google Shape;482;g36fc220c6c6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3" name="Google Shape;483;g36fc220c6c6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4" name="Google Shape;484;g36fc220c6c6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5" name="Google Shape;485;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6" name="Google Shape;486;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87" name="Google Shape;487;g36fc220c6c6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8" name="Google Shape;488;g36fc220c6c6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89" name="Google Shape;489;g36fc220c6c6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0" name="Google Shape;490;g36fc220c6c6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91" name="Google Shape;491;g36fc220c6c6_2_0"/>
            <p:cNvGrpSpPr/>
            <p:nvPr/>
          </p:nvGrpSpPr>
          <p:grpSpPr>
            <a:xfrm rot="5400000">
              <a:off x="6598553" y="-202762"/>
              <a:ext cx="666463" cy="1914351"/>
              <a:chOff x="2405075" y="2171775"/>
              <a:chExt cx="633400" cy="1900100"/>
            </a:xfrm>
          </p:grpSpPr>
          <p:cxnSp>
            <p:nvCxnSpPr>
              <p:cNvPr id="492" name="Google Shape;492;g36fc220c6c6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93" name="Google Shape;493;g36fc220c6c6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94" name="Google Shape;494;g36fc220c6c6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95" name="Google Shape;495;g36fc220c6c6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96" name="Google Shape;496;g36fc220c6c6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97" name="Google Shape;497;g36fc220c6c6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8" name="Google Shape;498;g36fc220c6c6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9" name="Google Shape;499;g36fc220c6c6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00" name="Google Shape;500;g36fc220c6c6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1" name="Google Shape;501;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2" name="Google Shape;502;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3" name="Google Shape;503;g36fc220c6c6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04" name="Google Shape;504;g36fc220c6c6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05" name="Google Shape;505;g36fc220c6c6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6" name="Google Shape;506;g36fc220c6c6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07" name="Google Shape;507;g36fc220c6c6_2_0"/>
            <p:cNvGrpSpPr/>
            <p:nvPr/>
          </p:nvGrpSpPr>
          <p:grpSpPr>
            <a:xfrm rot="5400000">
              <a:off x="6598553" y="467140"/>
              <a:ext cx="666463" cy="1914351"/>
              <a:chOff x="2405075" y="2171775"/>
              <a:chExt cx="633400" cy="1900100"/>
            </a:xfrm>
          </p:grpSpPr>
          <p:cxnSp>
            <p:nvCxnSpPr>
              <p:cNvPr id="508" name="Google Shape;508;g36fc220c6c6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9" name="Google Shape;509;g36fc220c6c6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0" name="Google Shape;510;g36fc220c6c6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1" name="Google Shape;511;g36fc220c6c6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2" name="Google Shape;512;g36fc220c6c6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3" name="Google Shape;513;g36fc220c6c6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4" name="Google Shape;514;g36fc220c6c6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15" name="Google Shape;515;g36fc220c6c6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16" name="Google Shape;516;g36fc220c6c6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7" name="Google Shape;517;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8" name="Google Shape;518;g36fc220c6c6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9" name="Google Shape;519;g36fc220c6c6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0" name="Google Shape;520;g36fc220c6c6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1" name="Google Shape;521;g36fc220c6c6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22" name="Google Shape;522;g36fc220c6c6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523" name="Google Shape;523;g36fc220c6c6_2_0"/>
          <p:cNvPicPr preferRelativeResize="0"/>
          <p:nvPr/>
        </p:nvPicPr>
        <p:blipFill rotWithShape="1">
          <a:blip r:embed="rId3">
            <a:alphaModFix/>
          </a:blip>
          <a:srcRect b="0" l="0" r="0" t="0"/>
          <a:stretch/>
        </p:blipFill>
        <p:spPr>
          <a:xfrm>
            <a:off x="-57425" y="940967"/>
            <a:ext cx="1261814" cy="311763"/>
          </a:xfrm>
          <a:prstGeom prst="rect">
            <a:avLst/>
          </a:prstGeom>
          <a:noFill/>
          <a:ln>
            <a:noFill/>
          </a:ln>
        </p:spPr>
      </p:pic>
      <p:sp>
        <p:nvSpPr>
          <p:cNvPr id="524" name="Google Shape;524;g36fc220c6c6_2_0"/>
          <p:cNvSpPr txBox="1"/>
          <p:nvPr/>
        </p:nvSpPr>
        <p:spPr>
          <a:xfrm>
            <a:off x="892750" y="1151141"/>
            <a:ext cx="4194900" cy="354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a:t>
            </a:r>
            <a:r>
              <a:rPr b="0" i="0" lang="es" sz="1800" u="none" cap="none" strike="noStrike">
                <a:solidFill>
                  <a:schemeClr val="dk1"/>
                </a:solidFill>
                <a:latin typeface="Archivo"/>
                <a:ea typeface="Archivo"/>
                <a:cs typeface="Archivo"/>
                <a:sym typeface="Archivo"/>
              </a:rPr>
              <a:t>Vanesa Masciotra</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s" sz="1800" u="none" cap="none" strike="noStrike">
                <a:solidFill>
                  <a:schemeClr val="dk1"/>
                </a:solidFill>
                <a:latin typeface="Archivo"/>
                <a:ea typeface="Archivo"/>
                <a:cs typeface="Archivo"/>
                <a:sym typeface="Archivo"/>
              </a:rPr>
              <a:t>                      María Belén Rodriguez Bazzi</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a:t>
            </a:r>
            <a:r>
              <a:rPr b="0" i="0" lang="es" sz="1800" u="none" cap="none" strike="noStrike">
                <a:solidFill>
                  <a:schemeClr val="dk1"/>
                </a:solidFill>
                <a:latin typeface="Archivo"/>
                <a:ea typeface="Archivo"/>
                <a:cs typeface="Archivo"/>
                <a:sym typeface="Archivo"/>
              </a:rPr>
              <a:t> Colegio San Francisco Coll</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0" i="0" lang="es" sz="1800" u="none" cap="none" strike="noStrike">
                <a:solidFill>
                  <a:schemeClr val="dk1"/>
                </a:solidFill>
                <a:latin typeface="Archivo"/>
                <a:ea typeface="Archivo"/>
                <a:cs typeface="Archivo"/>
                <a:sym typeface="Archivo"/>
              </a:rPr>
              <a:t>                       (Villa Urquiza)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seccion:	</a:t>
            </a:r>
            <a:r>
              <a:rPr b="0" i="0" lang="es" sz="1800" u="none" cap="none" strike="noStrike">
                <a:solidFill>
                  <a:schemeClr val="dk1"/>
                </a:solidFill>
                <a:latin typeface="Archivo"/>
                <a:ea typeface="Archivo"/>
                <a:cs typeface="Archivo"/>
                <a:sym typeface="Archivo"/>
              </a:rPr>
              <a:t>1° año A y B</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s" sz="1800" u="none" cap="none" strike="noStrike">
                <a:solidFill>
                  <a:schemeClr val="dk1"/>
                </a:solidFill>
                <a:latin typeface="Archivo"/>
                <a:ea typeface="Archivo"/>
                <a:cs typeface="Archivo"/>
                <a:sym typeface="Archivo"/>
              </a:rPr>
              <a:t>		2° año A y B</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0" i="0" lang="es" sz="1800" u="none" cap="none" strike="noStrike">
                <a:solidFill>
                  <a:schemeClr val="dk1"/>
                </a:solidFill>
                <a:latin typeface="Archivo"/>
                <a:ea typeface="Archivo"/>
                <a:cs typeface="Archivo"/>
                <a:sym typeface="Archivo"/>
              </a:rPr>
              <a:t>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525" name="Google Shape;525;g36fc220c6c6_2_0"/>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526" name="Google Shape;526;g36fc220c6c6_2_0"/>
          <p:cNvGrpSpPr/>
          <p:nvPr/>
        </p:nvGrpSpPr>
        <p:grpSpPr>
          <a:xfrm>
            <a:off x="773068" y="2256174"/>
            <a:ext cx="119674" cy="125925"/>
            <a:chOff x="853100" y="2420550"/>
            <a:chExt cx="69000" cy="72600"/>
          </a:xfrm>
        </p:grpSpPr>
        <p:cxnSp>
          <p:nvCxnSpPr>
            <p:cNvPr id="527" name="Google Shape;527;g36fc220c6c6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28" name="Google Shape;528;g36fc220c6c6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529" name="Google Shape;529;g36fc220c6c6_2_0"/>
          <p:cNvGrpSpPr/>
          <p:nvPr/>
        </p:nvGrpSpPr>
        <p:grpSpPr>
          <a:xfrm>
            <a:off x="773068" y="1325902"/>
            <a:ext cx="119674" cy="125925"/>
            <a:chOff x="853100" y="2420550"/>
            <a:chExt cx="69000" cy="72600"/>
          </a:xfrm>
        </p:grpSpPr>
        <p:cxnSp>
          <p:nvCxnSpPr>
            <p:cNvPr id="530" name="Google Shape;530;g36fc220c6c6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31" name="Google Shape;531;g36fc220c6c6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532" name="Google Shape;532;g36fc220c6c6_2_0"/>
          <p:cNvGrpSpPr/>
          <p:nvPr/>
        </p:nvGrpSpPr>
        <p:grpSpPr>
          <a:xfrm>
            <a:off x="773068" y="4034217"/>
            <a:ext cx="119674" cy="125925"/>
            <a:chOff x="853100" y="2420550"/>
            <a:chExt cx="69000" cy="72600"/>
          </a:xfrm>
        </p:grpSpPr>
        <p:cxnSp>
          <p:nvCxnSpPr>
            <p:cNvPr id="533" name="Google Shape;533;g36fc220c6c6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34" name="Google Shape;534;g36fc220c6c6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535" name="Google Shape;535;g36fc220c6c6_2_0"/>
          <p:cNvSpPr txBox="1"/>
          <p:nvPr/>
        </p:nvSpPr>
        <p:spPr>
          <a:xfrm>
            <a:off x="664274" y="147825"/>
            <a:ext cx="5337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Expandir la experiencia de la lectura</a:t>
            </a:r>
            <a:endParaRPr b="0" i="0" sz="2100" u="none" cap="none" strike="noStrike">
              <a:solidFill>
                <a:schemeClr val="dk1"/>
              </a:solidFill>
              <a:highlight>
                <a:srgbClr val="B7DB20"/>
              </a:highlight>
              <a:latin typeface="Archivo ExtraBold"/>
              <a:ea typeface="Archivo ExtraBold"/>
              <a:cs typeface="Archivo ExtraBold"/>
              <a:sym typeface="Archivo ExtraBold"/>
            </a:endParaRPr>
          </a:p>
        </p:txBody>
      </p:sp>
      <p:pic>
        <p:nvPicPr>
          <p:cNvPr id="536" name="Google Shape;536;g36fc220c6c6_2_0"/>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537" name="Google Shape;537;g36fc220c6c6_2_0"/>
          <p:cNvGrpSpPr/>
          <p:nvPr/>
        </p:nvGrpSpPr>
        <p:grpSpPr>
          <a:xfrm>
            <a:off x="773063" y="3145181"/>
            <a:ext cx="119674" cy="125925"/>
            <a:chOff x="853100" y="2420550"/>
            <a:chExt cx="69000" cy="72600"/>
          </a:xfrm>
        </p:grpSpPr>
        <p:cxnSp>
          <p:nvCxnSpPr>
            <p:cNvPr id="538" name="Google Shape;538;g36fc220c6c6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39" name="Google Shape;539;g36fc220c6c6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540" name="Google Shape;540;g36fc220c6c6_2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1" name="Google Shape;541;g36fc220c6c6_2_0"/>
          <p:cNvPicPr preferRelativeResize="0"/>
          <p:nvPr/>
        </p:nvPicPr>
        <p:blipFill rotWithShape="1">
          <a:blip r:embed="rId6">
            <a:alphaModFix/>
          </a:blip>
          <a:srcRect b="0" l="0" r="1283" t="0"/>
          <a:stretch/>
        </p:blipFill>
        <p:spPr>
          <a:xfrm>
            <a:off x="5388132" y="1361527"/>
            <a:ext cx="3140038" cy="216483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9" name="Shape 2539"/>
        <p:cNvGrpSpPr/>
        <p:nvPr/>
      </p:nvGrpSpPr>
      <p:grpSpPr>
        <a:xfrm>
          <a:off x="0" y="0"/>
          <a:ext cx="0" cy="0"/>
          <a:chOff x="0" y="0"/>
          <a:chExt cx="0" cy="0"/>
        </a:xfrm>
      </p:grpSpPr>
      <p:sp>
        <p:nvSpPr>
          <p:cNvPr id="2540" name="Google Shape;2540;g3a0afd6816b_2_136"/>
          <p:cNvSpPr txBox="1"/>
          <p:nvPr/>
        </p:nvSpPr>
        <p:spPr>
          <a:xfrm>
            <a:off x="1201825" y="388150"/>
            <a:ext cx="4882200" cy="9135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Dificultades que se observaron y conclusiones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41" name="Google Shape;2541;g3a0afd6816b_2_13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42" name="Google Shape;2542;g3a0afd6816b_2_136"/>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2543" name="Google Shape;2543;g3a0afd6816b_2_136"/>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g3a0afd6816b_2_136"/>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g3a0afd6816b_2_136"/>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g3a0afd6816b_2_136"/>
          <p:cNvSpPr txBox="1"/>
          <p:nvPr/>
        </p:nvSpPr>
        <p:spPr>
          <a:xfrm>
            <a:off x="940525" y="1862850"/>
            <a:ext cx="6818700" cy="264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es" sz="1500" u="none" cap="none" strike="noStrike">
                <a:solidFill>
                  <a:schemeClr val="dk1"/>
                </a:solidFill>
                <a:latin typeface="Archivo"/>
                <a:ea typeface="Archivo"/>
                <a:cs typeface="Archivo"/>
                <a:sym typeface="Archivo"/>
              </a:rPr>
              <a:t>Dificultades que se observaron: </a:t>
            </a:r>
            <a:endParaRPr b="0" i="0" sz="1500" u="none" cap="none" strike="noStrike">
              <a:solidFill>
                <a:schemeClr val="dk1"/>
              </a:solidFill>
              <a:latin typeface="Archivo"/>
              <a:ea typeface="Archivo"/>
              <a:cs typeface="Archivo"/>
              <a:sym typeface="Archivo"/>
            </a:endParaRPr>
          </a:p>
          <a:p>
            <a:pPr indent="-323850" lvl="0" marL="457200" marR="0" rtl="0" algn="just">
              <a:lnSpc>
                <a:spcPct val="100000"/>
              </a:lnSpc>
              <a:spcBef>
                <a:spcPts val="1000"/>
              </a:spcBef>
              <a:spcAft>
                <a:spcPts val="0"/>
              </a:spcAft>
              <a:buClr>
                <a:schemeClr val="dk1"/>
              </a:buClr>
              <a:buSzPts val="1500"/>
              <a:buFont typeface="Arial"/>
              <a:buChar char="●"/>
            </a:pPr>
            <a:r>
              <a:rPr b="1" i="0" lang="es" sz="1500" u="none" cap="none" strike="noStrike">
                <a:solidFill>
                  <a:schemeClr val="dk1"/>
                </a:solidFill>
                <a:latin typeface="Archivo"/>
                <a:ea typeface="Archivo"/>
                <a:cs typeface="Archivo"/>
                <a:sym typeface="Archivo"/>
              </a:rPr>
              <a:t>Fue un desafío la selección y síntesis </a:t>
            </a:r>
            <a:r>
              <a:rPr b="0" i="0" lang="es" sz="1500" u="none" cap="none" strike="noStrike">
                <a:solidFill>
                  <a:schemeClr val="dk1"/>
                </a:solidFill>
                <a:latin typeface="Archivo"/>
                <a:ea typeface="Archivo"/>
                <a:cs typeface="Archivo"/>
                <a:sym typeface="Archivo"/>
              </a:rPr>
              <a:t>de la información más relevante para incluir en los folletos, de modo que sirviera de apoyo para la exposición oral. </a:t>
            </a:r>
            <a:endParaRPr b="0" i="0" sz="1500" u="none" cap="none" strike="noStrike">
              <a:solidFill>
                <a:schemeClr val="dk1"/>
              </a:solidFill>
              <a:latin typeface="Archivo"/>
              <a:ea typeface="Archivo"/>
              <a:cs typeface="Archivo"/>
              <a:sym typeface="Archivo"/>
            </a:endParaRPr>
          </a:p>
          <a:p>
            <a:pPr indent="-323850" lvl="0" marL="457200" marR="0" rtl="0" algn="just">
              <a:lnSpc>
                <a:spcPct val="100000"/>
              </a:lnSpc>
              <a:spcBef>
                <a:spcPts val="1000"/>
              </a:spcBef>
              <a:spcAft>
                <a:spcPts val="0"/>
              </a:spcAft>
              <a:buClr>
                <a:schemeClr val="dk1"/>
              </a:buClr>
              <a:buSzPts val="1500"/>
              <a:buFont typeface="Arial"/>
              <a:buChar char="●"/>
            </a:pPr>
            <a:r>
              <a:rPr b="1" i="0" lang="es" sz="1500" u="none" cap="none" strike="noStrike">
                <a:solidFill>
                  <a:schemeClr val="dk1"/>
                </a:solidFill>
                <a:latin typeface="Archivo"/>
                <a:ea typeface="Archivo"/>
                <a:cs typeface="Archivo"/>
                <a:sym typeface="Archivo"/>
              </a:rPr>
              <a:t>Desarrollo sostenido de una defensa oral argumentativa</a:t>
            </a:r>
            <a:r>
              <a:rPr b="0" i="0" lang="es" sz="1500" u="none" cap="none" strike="noStrike">
                <a:solidFill>
                  <a:schemeClr val="dk1"/>
                </a:solidFill>
                <a:latin typeface="Archivo"/>
                <a:ea typeface="Archivo"/>
                <a:cs typeface="Archivo"/>
                <a:sym typeface="Archivo"/>
              </a:rPr>
              <a:t> ya que la exposición se centró más en la información o descripción, no tanto en la justificación de elección.</a:t>
            </a:r>
            <a:endParaRPr b="0" i="0" sz="1500" u="none" cap="none" strike="noStrike">
              <a:solidFill>
                <a:schemeClr val="dk1"/>
              </a:solidFill>
              <a:latin typeface="Archivo"/>
              <a:ea typeface="Archivo"/>
              <a:cs typeface="Archivo"/>
              <a:sym typeface="Archivo"/>
            </a:endParaRPr>
          </a:p>
          <a:p>
            <a:pPr indent="-323850" lvl="0" marL="457200" marR="0" rtl="0" algn="just">
              <a:lnSpc>
                <a:spcPct val="100000"/>
              </a:lnSpc>
              <a:spcBef>
                <a:spcPts val="1000"/>
              </a:spcBef>
              <a:spcAft>
                <a:spcPts val="1000"/>
              </a:spcAft>
              <a:buClr>
                <a:schemeClr val="dk1"/>
              </a:buClr>
              <a:buSzPts val="1500"/>
              <a:buFont typeface="Arial"/>
              <a:buChar char="●"/>
            </a:pPr>
            <a:r>
              <a:rPr b="1" i="0" lang="es" sz="1500" u="none" cap="none" strike="noStrike">
                <a:solidFill>
                  <a:schemeClr val="dk1"/>
                </a:solidFill>
                <a:latin typeface="Archivo"/>
                <a:ea typeface="Archivo"/>
                <a:cs typeface="Archivo"/>
                <a:sym typeface="Archivo"/>
              </a:rPr>
              <a:t>Dificultad para integrar los recursos argumentativos </a:t>
            </a:r>
            <a:r>
              <a:rPr b="0" i="0" lang="es" sz="1500" u="none" cap="none" strike="noStrike">
                <a:solidFill>
                  <a:schemeClr val="dk1"/>
                </a:solidFill>
                <a:latin typeface="Archivo"/>
                <a:ea typeface="Archivo"/>
                <a:cs typeface="Archivo"/>
                <a:sym typeface="Archivo"/>
              </a:rPr>
              <a:t>en su propia propuesta de escritura. </a:t>
            </a:r>
            <a:endParaRPr b="0" i="0" sz="1500" u="none" cap="none" strike="noStrike">
              <a:solidFill>
                <a:schemeClr val="dk1"/>
              </a:solidFill>
              <a:latin typeface="Archivo"/>
              <a:ea typeface="Archivo"/>
              <a:cs typeface="Archivo"/>
              <a:sym typeface="Archiv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0" name="Shape 2550"/>
        <p:cNvGrpSpPr/>
        <p:nvPr/>
      </p:nvGrpSpPr>
      <p:grpSpPr>
        <a:xfrm>
          <a:off x="0" y="0"/>
          <a:ext cx="0" cy="0"/>
          <a:chOff x="0" y="0"/>
          <a:chExt cx="0" cy="0"/>
        </a:xfrm>
      </p:grpSpPr>
      <p:sp>
        <p:nvSpPr>
          <p:cNvPr id="2551" name="Google Shape;2551;g3a0afd6816b_2_147"/>
          <p:cNvSpPr txBox="1"/>
          <p:nvPr/>
        </p:nvSpPr>
        <p:spPr>
          <a:xfrm>
            <a:off x="1175050" y="361250"/>
            <a:ext cx="4882200" cy="9135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Dificultades que se observaron y conclusiones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52" name="Google Shape;2552;g3a0afd6816b_2_14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3" name="Google Shape;2553;g3a0afd6816b_2_14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2554" name="Google Shape;2554;g3a0afd6816b_2_147"/>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g3a0afd6816b_2_147"/>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g3a0afd6816b_2_147"/>
          <p:cNvSpPr txBox="1"/>
          <p:nvPr/>
        </p:nvSpPr>
        <p:spPr>
          <a:xfrm>
            <a:off x="926075" y="1495549"/>
            <a:ext cx="6818700" cy="2955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500"/>
              <a:buFont typeface="Arial"/>
              <a:buNone/>
            </a:pPr>
            <a:r>
              <a:rPr b="1" i="0" lang="es" sz="1500" u="none" cap="none" strike="noStrike">
                <a:solidFill>
                  <a:schemeClr val="dk1"/>
                </a:solidFill>
                <a:latin typeface="Archivo"/>
                <a:ea typeface="Archivo"/>
                <a:cs typeface="Archivo"/>
                <a:sym typeface="Archivo"/>
              </a:rPr>
              <a:t>Desempeños elegidos del eje de Escritura:</a:t>
            </a:r>
            <a:endParaRPr b="1"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a:p>
            <a:pPr indent="-190500" lvl="0" marL="5400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 Contenido trama narrativa y argumentativa</a:t>
            </a:r>
            <a:endParaRPr b="0" i="0" sz="1500" u="none" cap="none" strike="noStrike">
              <a:solidFill>
                <a:schemeClr val="dk1"/>
              </a:solidFill>
              <a:latin typeface="Archivo"/>
              <a:ea typeface="Archivo"/>
              <a:cs typeface="Archivo"/>
              <a:sym typeface="Archivo"/>
            </a:endParaRPr>
          </a:p>
          <a:p>
            <a:pPr indent="-190500" lvl="0" marL="5400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 Cohesión: uso de conectores</a:t>
            </a:r>
            <a:endParaRPr b="0" i="0" sz="1500" u="none" cap="none" strike="noStrike">
              <a:solidFill>
                <a:schemeClr val="dk1"/>
              </a:solidFill>
              <a:latin typeface="Archivo"/>
              <a:ea typeface="Archivo"/>
              <a:cs typeface="Archivo"/>
              <a:sym typeface="Archivo"/>
            </a:endParaRPr>
          </a:p>
          <a:p>
            <a:pPr indent="-190500" lvl="0" marL="5400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 Cohesión: puntuación</a:t>
            </a:r>
            <a:endParaRPr b="0" i="0" sz="1500" u="none" cap="none" strike="noStrike">
              <a:solidFill>
                <a:schemeClr val="dk1"/>
              </a:solidFill>
              <a:latin typeface="Archivo"/>
              <a:ea typeface="Archivo"/>
              <a:cs typeface="Archivo"/>
              <a:sym typeface="Archivo"/>
            </a:endParaRPr>
          </a:p>
          <a:p>
            <a:pPr indent="-7198"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rPr b="1" i="0" lang="es" sz="1500" u="none" cap="none" strike="noStrike">
                <a:solidFill>
                  <a:schemeClr val="dk1"/>
                </a:solidFill>
                <a:latin typeface="Archivo"/>
                <a:ea typeface="Archivo"/>
                <a:cs typeface="Archivo"/>
                <a:sym typeface="Archivo"/>
              </a:rPr>
              <a:t>Desempeños emergentes del eje de Lectura: </a:t>
            </a:r>
            <a:endParaRPr b="1"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a:p>
            <a:pPr indent="-190500" lvl="0" marL="5400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Localización de información</a:t>
            </a:r>
            <a:endParaRPr b="0" i="0" sz="1500" u="none" cap="none" strike="noStrike">
              <a:solidFill>
                <a:schemeClr val="dk1"/>
              </a:solidFill>
              <a:latin typeface="Archivo"/>
              <a:ea typeface="Archivo"/>
              <a:cs typeface="Archivo"/>
              <a:sym typeface="Archivo"/>
            </a:endParaRPr>
          </a:p>
          <a:p>
            <a:pPr indent="-190500" lvl="0" marL="5400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Jerarquización de información</a:t>
            </a:r>
            <a:endParaRPr b="0"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0" name="Shape 2560"/>
        <p:cNvGrpSpPr/>
        <p:nvPr/>
      </p:nvGrpSpPr>
      <p:grpSpPr>
        <a:xfrm>
          <a:off x="0" y="0"/>
          <a:ext cx="0" cy="0"/>
          <a:chOff x="0" y="0"/>
          <a:chExt cx="0" cy="0"/>
        </a:xfrm>
      </p:grpSpPr>
      <p:sp>
        <p:nvSpPr>
          <p:cNvPr id="2561" name="Google Shape;2561;g3a0afd6816b_2_158"/>
          <p:cNvSpPr txBox="1"/>
          <p:nvPr/>
        </p:nvSpPr>
        <p:spPr>
          <a:xfrm>
            <a:off x="643400" y="386463"/>
            <a:ext cx="5440800" cy="575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Revisión de la planificación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562" name="Google Shape;2562;g3a0afd6816b_2_15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3" name="Google Shape;2563;g3a0afd6816b_2_15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2564" name="Google Shape;2564;g3a0afd6816b_2_158"/>
          <p:cNvSpPr txBox="1"/>
          <p:nvPr/>
        </p:nvSpPr>
        <p:spPr>
          <a:xfrm>
            <a:off x="795850" y="154807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g3a0afd6816b_2_158"/>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g3a0afd6816b_2_158"/>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g3a0afd6816b_2_158"/>
          <p:cNvSpPr txBox="1"/>
          <p:nvPr/>
        </p:nvSpPr>
        <p:spPr>
          <a:xfrm>
            <a:off x="643400" y="1548075"/>
            <a:ext cx="6818700" cy="298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500" u="none" cap="none" strike="noStrike">
                <a:solidFill>
                  <a:schemeClr val="dk1"/>
                </a:solidFill>
                <a:latin typeface="Archivo"/>
                <a:ea typeface="Archivo"/>
                <a:cs typeface="Archivo"/>
                <a:sym typeface="Archivo"/>
              </a:rPr>
              <a:t>Propuestas:</a:t>
            </a:r>
            <a:endParaRPr b="0" i="0" sz="15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323850" lvl="0" marL="4572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Incorporar actividades específicas para trabajar el discurso argumentativo desde la oralidad antes de la producción escrita (debates, exposiciones, presentaciones personales). </a:t>
            </a:r>
            <a:endParaRPr b="0" i="0" sz="1500" u="none" cap="none" strike="noStrike">
              <a:solidFill>
                <a:schemeClr val="dk1"/>
              </a:solidFill>
              <a:latin typeface="Archivo"/>
              <a:ea typeface="Archivo"/>
              <a:cs typeface="Archivo"/>
              <a:sym typeface="Archivo"/>
            </a:endParaRPr>
          </a:p>
          <a:p>
            <a:pPr indent="-323850" lvl="0" marL="457200" marR="0" rtl="0" algn="l">
              <a:lnSpc>
                <a:spcPct val="100000"/>
              </a:lnSpc>
              <a:spcBef>
                <a:spcPts val="1000"/>
              </a:spcBef>
              <a:spcAft>
                <a:spcPts val="0"/>
              </a:spcAft>
              <a:buClr>
                <a:schemeClr val="dk1"/>
              </a:buClr>
              <a:buSzPts val="1500"/>
              <a:buFont typeface="Arial"/>
              <a:buChar char="●"/>
            </a:pPr>
            <a:r>
              <a:rPr b="0" i="0" lang="es" sz="1500" u="none" cap="none" strike="noStrike">
                <a:solidFill>
                  <a:schemeClr val="dk1"/>
                </a:solidFill>
                <a:latin typeface="Archivo"/>
                <a:ea typeface="Archivo"/>
                <a:cs typeface="Archivo"/>
                <a:sym typeface="Archivo"/>
              </a:rPr>
              <a:t>Profundizar el trabajo de </a:t>
            </a:r>
            <a:r>
              <a:rPr b="1" i="0" lang="es" sz="1500" u="none" cap="none" strike="noStrike">
                <a:solidFill>
                  <a:schemeClr val="dk1"/>
                </a:solidFill>
                <a:latin typeface="Archivo"/>
                <a:ea typeface="Archivo"/>
                <a:cs typeface="Archivo"/>
                <a:sym typeface="Archivo"/>
              </a:rPr>
              <a:t>selección y jerarquización</a:t>
            </a:r>
            <a:r>
              <a:rPr b="0" i="0" lang="es" sz="1500" u="none" cap="none" strike="noStrike">
                <a:solidFill>
                  <a:schemeClr val="dk1"/>
                </a:solidFill>
                <a:latin typeface="Archivo"/>
                <a:ea typeface="Archivo"/>
                <a:cs typeface="Archivo"/>
                <a:sym typeface="Archivo"/>
              </a:rPr>
              <a:t> de contenidos, proponiendo ejercicios de revisión colectiva en los cuales identifiquen las </a:t>
            </a:r>
            <a:r>
              <a:rPr b="1" i="0" lang="es" sz="1500" u="none" cap="none" strike="noStrike">
                <a:solidFill>
                  <a:schemeClr val="dk1"/>
                </a:solidFill>
                <a:latin typeface="Archivo"/>
                <a:ea typeface="Archivo"/>
                <a:cs typeface="Archivo"/>
                <a:sym typeface="Archivo"/>
              </a:rPr>
              <a:t>ideas principales según un propósito dado</a:t>
            </a: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323850" lvl="0" marL="457200" marR="0" rtl="0" algn="l">
              <a:lnSpc>
                <a:spcPct val="100000"/>
              </a:lnSpc>
              <a:spcBef>
                <a:spcPts val="1000"/>
              </a:spcBef>
              <a:spcAft>
                <a:spcPts val="1000"/>
              </a:spcAft>
              <a:buClr>
                <a:schemeClr val="dk1"/>
              </a:buClr>
              <a:buSzPts val="1500"/>
              <a:buFont typeface="Arial"/>
              <a:buChar char="●"/>
            </a:pPr>
            <a:r>
              <a:rPr b="0" i="0" lang="es" sz="1500" u="none" cap="none" strike="noStrike">
                <a:solidFill>
                  <a:schemeClr val="dk1"/>
                </a:solidFill>
                <a:latin typeface="Archivo"/>
                <a:ea typeface="Archivo"/>
                <a:cs typeface="Archivo"/>
                <a:sym typeface="Archivo"/>
              </a:rPr>
              <a:t>Promover </a:t>
            </a:r>
            <a:r>
              <a:rPr b="1" i="0" lang="es" sz="1500" u="none" cap="none" strike="noStrike">
                <a:solidFill>
                  <a:schemeClr val="dk1"/>
                </a:solidFill>
                <a:latin typeface="Archivo"/>
                <a:ea typeface="Archivo"/>
                <a:cs typeface="Archivo"/>
                <a:sym typeface="Archivo"/>
              </a:rPr>
              <a:t>espacios de lectura y revisión</a:t>
            </a:r>
            <a:r>
              <a:rPr b="0" i="0" lang="es" sz="1500" u="none" cap="none" strike="noStrike">
                <a:solidFill>
                  <a:schemeClr val="dk1"/>
                </a:solidFill>
                <a:latin typeface="Archivo"/>
                <a:ea typeface="Archivo"/>
                <a:cs typeface="Archivo"/>
                <a:sym typeface="Archivo"/>
              </a:rPr>
              <a:t>: es decir, que lean sus propias producciones para que identifiquen la intencionalidad del discurso argumentativo.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1" name="Shape 2571"/>
        <p:cNvGrpSpPr/>
        <p:nvPr/>
      </p:nvGrpSpPr>
      <p:grpSpPr>
        <a:xfrm>
          <a:off x="0" y="0"/>
          <a:ext cx="0" cy="0"/>
          <a:chOff x="0" y="0"/>
          <a:chExt cx="0" cy="0"/>
        </a:xfrm>
      </p:grpSpPr>
      <p:sp>
        <p:nvSpPr>
          <p:cNvPr id="2572" name="Google Shape;2572;g3a0afd6816b_2_169"/>
          <p:cNvSpPr txBox="1"/>
          <p:nvPr/>
        </p:nvSpPr>
        <p:spPr>
          <a:xfrm>
            <a:off x="643400" y="734713"/>
            <a:ext cx="5440800" cy="575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2200" u="none" cap="none" strike="noStrike">
                <a:solidFill>
                  <a:schemeClr val="dk1"/>
                </a:solidFill>
                <a:latin typeface="Arial"/>
                <a:ea typeface="Arial"/>
                <a:cs typeface="Arial"/>
                <a:sym typeface="Arial"/>
              </a:rPr>
              <a:t>Conclusiones</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2100" u="none" cap="none" strike="noStrike">
              <a:solidFill>
                <a:schemeClr val="dk1"/>
              </a:solidFill>
              <a:highlight>
                <a:srgbClr val="B7DB20"/>
              </a:highlight>
              <a:latin typeface="Archivo ExtraBold"/>
              <a:ea typeface="Archivo ExtraBold"/>
              <a:cs typeface="Archivo ExtraBold"/>
              <a:sym typeface="Archivo ExtraBold"/>
            </a:endParaRPr>
          </a:p>
        </p:txBody>
      </p:sp>
      <p:sp>
        <p:nvSpPr>
          <p:cNvPr id="2573" name="Google Shape;2573;g3a0afd6816b_2_1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74" name="Google Shape;2574;g3a0afd6816b_2_16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
        <p:nvSpPr>
          <p:cNvPr id="2575" name="Google Shape;2575;g3a0afd6816b_2_169"/>
          <p:cNvSpPr txBox="1"/>
          <p:nvPr/>
        </p:nvSpPr>
        <p:spPr>
          <a:xfrm>
            <a:off x="795850" y="154807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g3a0afd6816b_2_169"/>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g3a0afd6816b_2_169"/>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g3a0afd6816b_2_169"/>
          <p:cNvSpPr txBox="1"/>
          <p:nvPr/>
        </p:nvSpPr>
        <p:spPr>
          <a:xfrm>
            <a:off x="643400" y="1619450"/>
            <a:ext cx="6818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chivo"/>
              <a:ea typeface="Archivo"/>
              <a:cs typeface="Archivo"/>
              <a:sym typeface="Archivo"/>
            </a:endParaRPr>
          </a:p>
          <a:p>
            <a:pPr indent="-323850" lvl="0" marL="4572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Escribir no siempre equivale a trabajar la escritura. Hay actividades de escritura cuyo foco está en las estrategias de lectura involucradas. </a:t>
            </a:r>
            <a:endParaRPr b="0"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chivo"/>
              <a:ea typeface="Archivo"/>
              <a:cs typeface="Archivo"/>
              <a:sym typeface="Archivo"/>
            </a:endParaRPr>
          </a:p>
          <a:p>
            <a:pPr indent="-323850" lvl="0" marL="457200" marR="0" rtl="0" algn="l">
              <a:lnSpc>
                <a:spcPct val="100000"/>
              </a:lnSpc>
              <a:spcBef>
                <a:spcPts val="0"/>
              </a:spcBef>
              <a:spcAft>
                <a:spcPts val="0"/>
              </a:spcAft>
              <a:buClr>
                <a:schemeClr val="dk1"/>
              </a:buClr>
              <a:buSzPts val="1500"/>
              <a:buFont typeface="Archivo"/>
              <a:buChar char="●"/>
            </a:pPr>
            <a:r>
              <a:rPr b="0" i="0" lang="es" sz="1500" u="none" cap="none" strike="noStrike">
                <a:solidFill>
                  <a:schemeClr val="dk1"/>
                </a:solidFill>
                <a:latin typeface="Archivo"/>
                <a:ea typeface="Archivo"/>
                <a:cs typeface="Archivo"/>
                <a:sym typeface="Archivo"/>
              </a:rPr>
              <a:t>Los emergentes son una gran oportunidad para trabajar contenidos que tal vez no habíamos considerado tan urgentes, o bien, no habíamos relevado en el escenario de inicio como necesarios.</a:t>
            </a:r>
            <a:endParaRPr b="0" i="0" sz="1500" u="none" cap="none" strike="noStrike">
              <a:solidFill>
                <a:schemeClr val="dk1"/>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582" name="Shape 2582"/>
        <p:cNvGrpSpPr/>
        <p:nvPr/>
      </p:nvGrpSpPr>
      <p:grpSpPr>
        <a:xfrm>
          <a:off x="0" y="0"/>
          <a:ext cx="0" cy="0"/>
          <a:chOff x="0" y="0"/>
          <a:chExt cx="0" cy="0"/>
        </a:xfrm>
      </p:grpSpPr>
      <p:pic>
        <p:nvPicPr>
          <p:cNvPr id="2583" name="Google Shape;2583;g36fcfd6d65e_0_1422"/>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584" name="Google Shape;2584;g36fcfd6d65e_0_1422"/>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2585" name="Google Shape;2585;g36fcfd6d65e_0_1422"/>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2586" name="Google Shape;2586;g36fcfd6d65e_0_1422"/>
          <p:cNvGrpSpPr/>
          <p:nvPr/>
        </p:nvGrpSpPr>
        <p:grpSpPr>
          <a:xfrm>
            <a:off x="5593900" y="630949"/>
            <a:ext cx="3189350" cy="1336365"/>
            <a:chOff x="5974608" y="421177"/>
            <a:chExt cx="3189350" cy="1336365"/>
          </a:xfrm>
        </p:grpSpPr>
        <p:grpSp>
          <p:nvGrpSpPr>
            <p:cNvPr id="2587" name="Google Shape;2587;g36fcfd6d65e_0_1422"/>
            <p:cNvGrpSpPr/>
            <p:nvPr/>
          </p:nvGrpSpPr>
          <p:grpSpPr>
            <a:xfrm rot="5400000">
              <a:off x="7873551" y="-202767"/>
              <a:ext cx="666463" cy="1914351"/>
              <a:chOff x="2405075" y="2171775"/>
              <a:chExt cx="633400" cy="1900100"/>
            </a:xfrm>
          </p:grpSpPr>
          <p:cxnSp>
            <p:nvCxnSpPr>
              <p:cNvPr id="2588" name="Google Shape;2588;g36fcfd6d65e_0_142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89" name="Google Shape;2589;g36fcfd6d65e_0_142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0" name="Google Shape;2590;g36fcfd6d65e_0_142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1" name="Google Shape;2591;g36fcfd6d65e_0_142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2" name="Google Shape;2592;g36fcfd6d65e_0_142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3" name="Google Shape;2593;g36fcfd6d65e_0_142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4" name="Google Shape;2594;g36fcfd6d65e_0_142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5" name="Google Shape;2595;g36fcfd6d65e_0_142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6" name="Google Shape;2596;g36fcfd6d65e_0_142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7" name="Google Shape;2597;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8" name="Google Shape;2598;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9" name="Google Shape;2599;g36fcfd6d65e_0_142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0" name="Google Shape;2600;g36fcfd6d65e_0_142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1" name="Google Shape;2601;g36fcfd6d65e_0_142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02" name="Google Shape;2602;g36fcfd6d65e_0_142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03" name="Google Shape;2603;g36fcfd6d65e_0_1422"/>
            <p:cNvGrpSpPr/>
            <p:nvPr/>
          </p:nvGrpSpPr>
          <p:grpSpPr>
            <a:xfrm rot="5400000">
              <a:off x="7873551" y="467135"/>
              <a:ext cx="666463" cy="1914351"/>
              <a:chOff x="2405075" y="2171775"/>
              <a:chExt cx="633400" cy="1900100"/>
            </a:xfrm>
          </p:grpSpPr>
          <p:cxnSp>
            <p:nvCxnSpPr>
              <p:cNvPr id="2604" name="Google Shape;2604;g36fcfd6d65e_0_142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5" name="Google Shape;2605;g36fcfd6d65e_0_142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6" name="Google Shape;2606;g36fcfd6d65e_0_142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7" name="Google Shape;2607;g36fcfd6d65e_0_142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8" name="Google Shape;2608;g36fcfd6d65e_0_142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9" name="Google Shape;2609;g36fcfd6d65e_0_142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0" name="Google Shape;2610;g36fcfd6d65e_0_142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1" name="Google Shape;2611;g36fcfd6d65e_0_142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2" name="Google Shape;2612;g36fcfd6d65e_0_142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3" name="Google Shape;2613;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4" name="Google Shape;2614;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5" name="Google Shape;2615;g36fcfd6d65e_0_142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6" name="Google Shape;2616;g36fcfd6d65e_0_142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7" name="Google Shape;2617;g36fcfd6d65e_0_142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8" name="Google Shape;2618;g36fcfd6d65e_0_142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19" name="Google Shape;2619;g36fcfd6d65e_0_1422"/>
            <p:cNvGrpSpPr/>
            <p:nvPr/>
          </p:nvGrpSpPr>
          <p:grpSpPr>
            <a:xfrm rot="5400000">
              <a:off x="6598552" y="-202767"/>
              <a:ext cx="666463" cy="1914351"/>
              <a:chOff x="2405075" y="2171775"/>
              <a:chExt cx="633400" cy="1900100"/>
            </a:xfrm>
          </p:grpSpPr>
          <p:cxnSp>
            <p:nvCxnSpPr>
              <p:cNvPr id="2620" name="Google Shape;2620;g36fcfd6d65e_0_142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21" name="Google Shape;2621;g36fcfd6d65e_0_142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22" name="Google Shape;2622;g36fcfd6d65e_0_142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23" name="Google Shape;2623;g36fcfd6d65e_0_142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24" name="Google Shape;2624;g36fcfd6d65e_0_142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25" name="Google Shape;2625;g36fcfd6d65e_0_142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626" name="Google Shape;2626;g36fcfd6d65e_0_142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627" name="Google Shape;2627;g36fcfd6d65e_0_142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28" name="Google Shape;2628;g36fcfd6d65e_0_142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29" name="Google Shape;2629;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0" name="Google Shape;2630;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1" name="Google Shape;2631;g36fcfd6d65e_0_142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32" name="Google Shape;2632;g36fcfd6d65e_0_142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33" name="Google Shape;2633;g36fcfd6d65e_0_142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4" name="Google Shape;2634;g36fcfd6d65e_0_142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35" name="Google Shape;2635;g36fcfd6d65e_0_1422"/>
            <p:cNvGrpSpPr/>
            <p:nvPr/>
          </p:nvGrpSpPr>
          <p:grpSpPr>
            <a:xfrm rot="5400000">
              <a:off x="6598552" y="467135"/>
              <a:ext cx="666463" cy="1914351"/>
              <a:chOff x="2405075" y="2171775"/>
              <a:chExt cx="633400" cy="1900100"/>
            </a:xfrm>
          </p:grpSpPr>
          <p:cxnSp>
            <p:nvCxnSpPr>
              <p:cNvPr id="2636" name="Google Shape;2636;g36fcfd6d65e_0_142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37" name="Google Shape;2637;g36fcfd6d65e_0_142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38" name="Google Shape;2638;g36fcfd6d65e_0_142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39" name="Google Shape;2639;g36fcfd6d65e_0_142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40" name="Google Shape;2640;g36fcfd6d65e_0_142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41" name="Google Shape;2641;g36fcfd6d65e_0_142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642" name="Google Shape;2642;g36fcfd6d65e_0_142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3" name="Google Shape;2643;g36fcfd6d65e_0_142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4" name="Google Shape;2644;g36fcfd6d65e_0_142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45" name="Google Shape;2645;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46" name="Google Shape;2646;g36fcfd6d65e_0_142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47" name="Google Shape;2647;g36fcfd6d65e_0_142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8" name="Google Shape;2648;g36fcfd6d65e_0_142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9" name="Google Shape;2649;g36fcfd6d65e_0_142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50" name="Google Shape;2650;g36fcfd6d65e_0_142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651" name="Google Shape;2651;g36fcfd6d65e_0_1422"/>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g36fcfd6d65e_0_1422"/>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g36fcfd6d65e_0_1422"/>
          <p:cNvSpPr txBox="1"/>
          <p:nvPr/>
        </p:nvSpPr>
        <p:spPr>
          <a:xfrm rot="-152977">
            <a:off x="2222153" y="1842964"/>
            <a:ext cx="4997247" cy="1078316"/>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chemeClr val="dk1"/>
              </a:buClr>
              <a:buSzPts val="1100"/>
              <a:buFont typeface="Arial"/>
              <a:buNone/>
            </a:pPr>
            <a:r>
              <a:rPr b="1" i="0" lang="es" sz="2700" u="none" cap="none" strike="noStrike">
                <a:solidFill>
                  <a:schemeClr val="dk1"/>
                </a:solidFill>
                <a:latin typeface="Archivo"/>
                <a:ea typeface="Archivo"/>
                <a:cs typeface="Archivo"/>
                <a:sym typeface="Archivo"/>
              </a:rPr>
              <a:t>Diversificar para poder seguir aprendiendo</a:t>
            </a:r>
            <a:endParaRPr b="0" i="0" sz="5600" u="none" cap="none" strike="noStrike">
              <a:solidFill>
                <a:srgbClr val="333333"/>
              </a:solidFill>
              <a:latin typeface="Archivo ExtraBold"/>
              <a:ea typeface="Archivo ExtraBold"/>
              <a:cs typeface="Archivo ExtraBold"/>
              <a:sym typeface="Archivo ExtraBold"/>
            </a:endParaRPr>
          </a:p>
        </p:txBody>
      </p:sp>
      <p:cxnSp>
        <p:nvCxnSpPr>
          <p:cNvPr id="2654" name="Google Shape;2654;g36fcfd6d65e_0_1422"/>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2655" name="Google Shape;2655;g36fcfd6d65e_0_1422"/>
          <p:cNvSpPr txBox="1"/>
          <p:nvPr/>
        </p:nvSpPr>
        <p:spPr>
          <a:xfrm rot="-129245">
            <a:off x="2591519" y="3270493"/>
            <a:ext cx="4262112" cy="7079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000000"/>
                </a:solidFill>
                <a:latin typeface="Archivo"/>
                <a:ea typeface="Archivo"/>
                <a:cs typeface="Archivo"/>
                <a:sym typeface="Archivo"/>
              </a:rPr>
              <a:t>Carolina Martínez Gross</a:t>
            </a:r>
            <a:endParaRPr b="0" i="0" sz="17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000000"/>
                </a:solidFill>
                <a:latin typeface="Archivo"/>
                <a:ea typeface="Archivo"/>
                <a:cs typeface="Archivo"/>
                <a:sym typeface="Archivo"/>
              </a:rPr>
              <a:t>Instituto Nuestra Señora del Carmen</a:t>
            </a:r>
            <a:endParaRPr b="0" i="0" sz="1700" u="none" cap="none" strike="noStrike">
              <a:solidFill>
                <a:srgbClr val="000000"/>
              </a:solidFill>
              <a:latin typeface="Archivo"/>
              <a:ea typeface="Archivo"/>
              <a:cs typeface="Archivo"/>
              <a:sym typeface="Archiv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9" name="Shape 2659"/>
        <p:cNvGrpSpPr/>
        <p:nvPr/>
      </p:nvGrpSpPr>
      <p:grpSpPr>
        <a:xfrm>
          <a:off x="0" y="0"/>
          <a:ext cx="0" cy="0"/>
          <a:chOff x="0" y="0"/>
          <a:chExt cx="0" cy="0"/>
        </a:xfrm>
      </p:grpSpPr>
      <p:sp>
        <p:nvSpPr>
          <p:cNvPr id="2660" name="Google Shape;2660;g36fcfd6d65e_0_1498"/>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g36fcfd6d65e_0_1498"/>
          <p:cNvSpPr txBox="1"/>
          <p:nvPr/>
        </p:nvSpPr>
        <p:spPr>
          <a:xfrm>
            <a:off x="464025" y="22985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500" u="none" cap="none" strike="noStrike">
                <a:solidFill>
                  <a:srgbClr val="000000"/>
                </a:solidFill>
                <a:highlight>
                  <a:srgbClr val="B7DB20"/>
                </a:highlight>
                <a:latin typeface="Archivo ExtraBold"/>
                <a:ea typeface="Archivo ExtraBold"/>
                <a:cs typeface="Archivo ExtraBold"/>
                <a:sym typeface="Archivo ExtraBold"/>
                <a:extLst>
                  <a:ext uri="http://customooxmlschemas.google.com/">
                    <go:slidesCustomData xmlns:go="http://customooxmlschemas.google.com/" textRoundtripDataId="25"/>
                  </a:ext>
                </a:extLst>
              </a:rPr>
              <a:t>Contexto</a:t>
            </a:r>
            <a:endParaRPr b="0" i="0" sz="25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662" name="Google Shape;2662;g36fcfd6d65e_0_1498"/>
          <p:cNvSpPr txBox="1"/>
          <p:nvPr/>
        </p:nvSpPr>
        <p:spPr>
          <a:xfrm>
            <a:off x="464025" y="762000"/>
            <a:ext cx="4398600" cy="4140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1000"/>
              </a:spcBef>
              <a:spcAft>
                <a:spcPts val="0"/>
              </a:spcAft>
              <a:buClr>
                <a:srgbClr val="424242"/>
              </a:buClr>
              <a:buSzPts val="1600"/>
              <a:buFont typeface="Archivo"/>
              <a:buChar char="●"/>
            </a:pPr>
            <a:r>
              <a:rPr b="0" i="0" lang="es" sz="1600" u="none" cap="none" strike="noStrike">
                <a:solidFill>
                  <a:srgbClr val="424242"/>
                </a:solidFill>
                <a:latin typeface="Archivo"/>
                <a:ea typeface="Archivo"/>
                <a:cs typeface="Archivo"/>
                <a:sym typeface="Archivo"/>
              </a:rPr>
              <a:t>Encontramos aulas con estudiantes con </a:t>
            </a:r>
            <a:r>
              <a:rPr b="1" i="0" lang="es" sz="1600" u="none" cap="none" strike="noStrike">
                <a:solidFill>
                  <a:srgbClr val="424242"/>
                </a:solidFill>
                <a:latin typeface="Archivo"/>
                <a:ea typeface="Archivo"/>
                <a:cs typeface="Archivo"/>
                <a:sym typeface="Archivo"/>
              </a:rPr>
              <a:t>niveles muy diferentes </a:t>
            </a:r>
            <a:r>
              <a:rPr b="0" i="0" lang="es" sz="1600" u="none" cap="none" strike="noStrike">
                <a:solidFill>
                  <a:srgbClr val="424242"/>
                </a:solidFill>
                <a:latin typeface="Archivo"/>
                <a:ea typeface="Archivo"/>
                <a:cs typeface="Archivo"/>
                <a:sym typeface="Archivo"/>
              </a:rPr>
              <a:t>en relación a la lectura.</a:t>
            </a:r>
            <a:endParaRPr b="0" i="0" sz="1600" u="none" cap="none" strike="noStrike">
              <a:solidFill>
                <a:srgbClr val="424242"/>
              </a:solidFill>
              <a:latin typeface="Archivo"/>
              <a:ea typeface="Archivo"/>
              <a:cs typeface="Archivo"/>
              <a:sym typeface="Archivo"/>
            </a:endParaRPr>
          </a:p>
          <a:p>
            <a:pPr indent="-330200" lvl="0" marL="457200" marR="0" rtl="0" algn="l">
              <a:lnSpc>
                <a:spcPct val="150000"/>
              </a:lnSpc>
              <a:spcBef>
                <a:spcPts val="1000"/>
              </a:spcBef>
              <a:spcAft>
                <a:spcPts val="0"/>
              </a:spcAft>
              <a:buClr>
                <a:srgbClr val="424242"/>
              </a:buClr>
              <a:buSzPts val="1600"/>
              <a:buFont typeface="Archivo"/>
              <a:buChar char="●"/>
            </a:pPr>
            <a:r>
              <a:rPr b="0" i="0" lang="es" sz="1600" u="none" cap="none" strike="noStrike">
                <a:solidFill>
                  <a:srgbClr val="424242"/>
                </a:solidFill>
                <a:latin typeface="Archivo"/>
                <a:ea typeface="Archivo"/>
                <a:cs typeface="Archivo"/>
                <a:sym typeface="Archivo"/>
              </a:rPr>
              <a:t>La escuela decidió trabajar con </a:t>
            </a:r>
            <a:r>
              <a:rPr b="1" i="0" lang="es" sz="1600" u="none" cap="none" strike="noStrike">
                <a:solidFill>
                  <a:srgbClr val="424242"/>
                </a:solidFill>
                <a:latin typeface="Archivo"/>
                <a:ea typeface="Archivo"/>
                <a:cs typeface="Archivo"/>
                <a:sym typeface="Archivo"/>
              </a:rPr>
              <a:t>grupos flexibles por primera vez</a:t>
            </a:r>
            <a:r>
              <a:rPr b="0" i="0" lang="es" sz="1600" u="none" cap="none" strike="noStrike">
                <a:solidFill>
                  <a:srgbClr val="424242"/>
                </a:solidFill>
                <a:latin typeface="Archivo"/>
                <a:ea typeface="Archivo"/>
                <a:cs typeface="Archivo"/>
                <a:sym typeface="Archivo"/>
              </a:rPr>
              <a:t>.</a:t>
            </a:r>
            <a:endParaRPr b="0" i="0" sz="1600" u="none" cap="none" strike="noStrike">
              <a:solidFill>
                <a:srgbClr val="424242"/>
              </a:solidFill>
              <a:latin typeface="Archivo"/>
              <a:ea typeface="Archivo"/>
              <a:cs typeface="Archivo"/>
              <a:sym typeface="Archivo"/>
            </a:endParaRPr>
          </a:p>
          <a:p>
            <a:pPr indent="-330200" lvl="0" marL="457200" marR="0" rtl="0" algn="l">
              <a:lnSpc>
                <a:spcPct val="150000"/>
              </a:lnSpc>
              <a:spcBef>
                <a:spcPts val="1000"/>
              </a:spcBef>
              <a:spcAft>
                <a:spcPts val="0"/>
              </a:spcAft>
              <a:buClr>
                <a:srgbClr val="424242"/>
              </a:buClr>
              <a:buSzPts val="1600"/>
              <a:buFont typeface="Archivo"/>
              <a:buChar char="●"/>
            </a:pPr>
            <a:r>
              <a:rPr b="0" i="0" lang="es" sz="1600" u="none" cap="none" strike="noStrike">
                <a:solidFill>
                  <a:srgbClr val="424242"/>
                </a:solidFill>
                <a:latin typeface="Archivo"/>
                <a:ea typeface="Archivo"/>
                <a:cs typeface="Archivo"/>
                <a:sym typeface="Archivo"/>
              </a:rPr>
              <a:t>Se define trabajar con grupos flexibles y consignas diversificadas de </a:t>
            </a:r>
            <a:r>
              <a:rPr b="1" i="0" lang="es" sz="1600" u="none" cap="none" strike="noStrike">
                <a:solidFill>
                  <a:srgbClr val="424242"/>
                </a:solidFill>
                <a:latin typeface="Archivo"/>
                <a:ea typeface="Archivo"/>
                <a:cs typeface="Archivo"/>
                <a:sym typeface="Archivo"/>
              </a:rPr>
              <a:t>lectura en 6to y 7mo</a:t>
            </a:r>
            <a:r>
              <a:rPr b="0" i="0" lang="es" sz="1600" u="none" cap="none" strike="noStrike">
                <a:solidFill>
                  <a:srgbClr val="424242"/>
                </a:solidFill>
                <a:latin typeface="Archivo"/>
                <a:ea typeface="Archivo"/>
                <a:cs typeface="Archivo"/>
                <a:sym typeface="Archivo"/>
              </a:rPr>
              <a:t>.</a:t>
            </a:r>
            <a:endParaRPr b="0" i="0" sz="1600" u="none" cap="none" strike="noStrike">
              <a:solidFill>
                <a:srgbClr val="424242"/>
              </a:solidFill>
              <a:latin typeface="Archivo"/>
              <a:ea typeface="Archivo"/>
              <a:cs typeface="Archivo"/>
              <a:sym typeface="Archivo"/>
            </a:endParaRPr>
          </a:p>
          <a:p>
            <a:pPr indent="-330200" lvl="0" marL="457200" marR="0" rtl="0" algn="l">
              <a:lnSpc>
                <a:spcPct val="150000"/>
              </a:lnSpc>
              <a:spcBef>
                <a:spcPts val="1000"/>
              </a:spcBef>
              <a:spcAft>
                <a:spcPts val="0"/>
              </a:spcAft>
              <a:buClr>
                <a:srgbClr val="424242"/>
              </a:buClr>
              <a:buSzPts val="1600"/>
              <a:buFont typeface="Archivo"/>
              <a:buChar char="●"/>
            </a:pPr>
            <a:r>
              <a:rPr b="0" i="0" lang="es" sz="1600" u="none" cap="none" strike="noStrike">
                <a:solidFill>
                  <a:srgbClr val="424242"/>
                </a:solidFill>
                <a:latin typeface="Archivo"/>
                <a:ea typeface="Archivo"/>
                <a:cs typeface="Archivo"/>
                <a:sym typeface="Archivo"/>
              </a:rPr>
              <a:t>Todos los estudiantes venían trabajando con </a:t>
            </a:r>
            <a:r>
              <a:rPr b="1" i="0" lang="es" sz="1600" u="none" cap="none" strike="noStrike">
                <a:solidFill>
                  <a:srgbClr val="424242"/>
                </a:solidFill>
                <a:latin typeface="Archivo"/>
                <a:ea typeface="Archivo"/>
                <a:cs typeface="Archivo"/>
                <a:sym typeface="Archivo"/>
              </a:rPr>
              <a:t>textos no literarios.</a:t>
            </a:r>
            <a:endParaRPr b="1" i="0" sz="1600" u="none" cap="none" strike="noStrike">
              <a:solidFill>
                <a:srgbClr val="424242"/>
              </a:solidFill>
              <a:latin typeface="Archivo"/>
              <a:ea typeface="Archivo"/>
              <a:cs typeface="Archivo"/>
              <a:sym typeface="Archivo"/>
            </a:endParaRPr>
          </a:p>
        </p:txBody>
      </p:sp>
      <p:pic>
        <p:nvPicPr>
          <p:cNvPr id="2663" name="Google Shape;2663;g36fcfd6d65e_0_1498"/>
          <p:cNvPicPr preferRelativeResize="0"/>
          <p:nvPr/>
        </p:nvPicPr>
        <p:blipFill rotWithShape="1">
          <a:blip r:embed="rId3">
            <a:alphaModFix/>
          </a:blip>
          <a:srcRect b="0" l="2029" r="10048" t="48056"/>
          <a:stretch/>
        </p:blipFill>
        <p:spPr>
          <a:xfrm>
            <a:off x="5005270" y="497750"/>
            <a:ext cx="3838649" cy="37893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7" name="Shape 2667"/>
        <p:cNvGrpSpPr/>
        <p:nvPr/>
      </p:nvGrpSpPr>
      <p:grpSpPr>
        <a:xfrm>
          <a:off x="0" y="0"/>
          <a:ext cx="0" cy="0"/>
          <a:chOff x="0" y="0"/>
          <a:chExt cx="0" cy="0"/>
        </a:xfrm>
      </p:grpSpPr>
      <p:sp>
        <p:nvSpPr>
          <p:cNvPr id="2668" name="Google Shape;2668;g36fcfd6d65e_0_1505"/>
          <p:cNvSpPr txBox="1"/>
          <p:nvPr/>
        </p:nvSpPr>
        <p:spPr>
          <a:xfrm>
            <a:off x="2729537" y="2004575"/>
            <a:ext cx="3804600" cy="1400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i="0" lang="es" sz="2200" u="none" cap="none" strike="noStrike">
                <a:solidFill>
                  <a:srgbClr val="000000"/>
                </a:solidFill>
                <a:latin typeface="Archivo"/>
                <a:ea typeface="Archivo"/>
                <a:cs typeface="Archivo"/>
                <a:sym typeface="Archivo"/>
              </a:rPr>
              <a:t>¿Qué se tuvo en cuenta?</a:t>
            </a:r>
            <a:endParaRPr b="1" i="0" sz="2200" u="none" cap="none" strike="noStrike">
              <a:solidFill>
                <a:srgbClr val="000000"/>
              </a:solidFill>
              <a:latin typeface="Archivo"/>
              <a:ea typeface="Archivo"/>
              <a:cs typeface="Archivo"/>
              <a:sym typeface="Archivo"/>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Porcentaje de respuestas correctas. </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110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Observación del trabajo en clase.</a:t>
            </a:r>
            <a:endParaRPr b="0" i="0" sz="1600" u="none" cap="none" strike="noStrike">
              <a:solidFill>
                <a:srgbClr val="000000"/>
              </a:solidFill>
              <a:latin typeface="Archivo Light"/>
              <a:ea typeface="Archivo Light"/>
              <a:cs typeface="Archivo Light"/>
              <a:sym typeface="Archivo Light"/>
            </a:endParaRPr>
          </a:p>
        </p:txBody>
      </p:sp>
      <p:grpSp>
        <p:nvGrpSpPr>
          <p:cNvPr id="2669" name="Google Shape;2669;g36fcfd6d65e_0_1505"/>
          <p:cNvGrpSpPr/>
          <p:nvPr/>
        </p:nvGrpSpPr>
        <p:grpSpPr>
          <a:xfrm>
            <a:off x="2609853" y="2665599"/>
            <a:ext cx="119674" cy="125925"/>
            <a:chOff x="853100" y="2420550"/>
            <a:chExt cx="69000" cy="72600"/>
          </a:xfrm>
        </p:grpSpPr>
        <p:cxnSp>
          <p:nvCxnSpPr>
            <p:cNvPr id="2670" name="Google Shape;2670;g36fcfd6d65e_0_150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71" name="Google Shape;2671;g36fcfd6d65e_0_150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672" name="Google Shape;2672;g36fcfd6d65e_0_1505"/>
          <p:cNvSpPr txBox="1"/>
          <p:nvPr/>
        </p:nvSpPr>
        <p:spPr>
          <a:xfrm>
            <a:off x="646425" y="505025"/>
            <a:ext cx="5817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Agrupamiento de las y los estudiantes por niveles</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grpSp>
        <p:nvGrpSpPr>
          <p:cNvPr id="2673" name="Google Shape;2673;g36fcfd6d65e_0_1505"/>
          <p:cNvGrpSpPr/>
          <p:nvPr/>
        </p:nvGrpSpPr>
        <p:grpSpPr>
          <a:xfrm>
            <a:off x="2609858" y="3120886"/>
            <a:ext cx="119674" cy="125925"/>
            <a:chOff x="853100" y="2420550"/>
            <a:chExt cx="69000" cy="72600"/>
          </a:xfrm>
        </p:grpSpPr>
        <p:cxnSp>
          <p:nvCxnSpPr>
            <p:cNvPr id="2674" name="Google Shape;2674;g36fcfd6d65e_0_150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75" name="Google Shape;2675;g36fcfd6d65e_0_150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676" name="Google Shape;2676;g36fcfd6d65e_0_1505"/>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7" name="Google Shape;2677;g36fcfd6d65e_0_150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search  book  magnifier (proporcionado por Getty Images)" id="2678" name="Google Shape;2678;g36fcfd6d65e_0_1505"/>
          <p:cNvPicPr preferRelativeResize="0"/>
          <p:nvPr/>
        </p:nvPicPr>
        <p:blipFill rotWithShape="1">
          <a:blip r:embed="rId4">
            <a:alphaModFix/>
          </a:blip>
          <a:srcRect b="0" l="0" r="0" t="0"/>
          <a:stretch/>
        </p:blipFill>
        <p:spPr>
          <a:xfrm>
            <a:off x="7319100" y="1179125"/>
            <a:ext cx="1213875" cy="12138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2" name="Shape 2682"/>
        <p:cNvGrpSpPr/>
        <p:nvPr/>
      </p:nvGrpSpPr>
      <p:grpSpPr>
        <a:xfrm>
          <a:off x="0" y="0"/>
          <a:ext cx="0" cy="0"/>
          <a:chOff x="0" y="0"/>
          <a:chExt cx="0" cy="0"/>
        </a:xfrm>
      </p:grpSpPr>
      <p:sp>
        <p:nvSpPr>
          <p:cNvPr id="2683" name="Google Shape;2683;g36fcfd6d65e_0_1519"/>
          <p:cNvSpPr txBox="1"/>
          <p:nvPr/>
        </p:nvSpPr>
        <p:spPr>
          <a:xfrm>
            <a:off x="646425" y="505025"/>
            <a:ext cx="6102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extLst>
                  <a:ext uri="http://customooxmlschemas.google.com/">
                    <go:slidesCustomData xmlns:go="http://customooxmlschemas.google.com/" textRoundtripDataId="26"/>
                  </a:ext>
                </a:extLst>
              </a:rPr>
              <a:t>Agrupamiento de las y los estudiantes por niveles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graphicFrame>
        <p:nvGraphicFramePr>
          <p:cNvPr id="2684" name="Google Shape;2684;g36fcfd6d65e_0_1519"/>
          <p:cNvGraphicFramePr/>
          <p:nvPr/>
        </p:nvGraphicFramePr>
        <p:xfrm>
          <a:off x="1706375" y="1836975"/>
          <a:ext cx="3000000" cy="3000000"/>
        </p:xfrm>
        <a:graphic>
          <a:graphicData uri="http://schemas.openxmlformats.org/drawingml/2006/table">
            <a:tbl>
              <a:tblPr>
                <a:noFill/>
                <a:tableStyleId>{73D6AF7C-49E4-4847-AEF1-408A615C4D47}</a:tableStyleId>
              </a:tblPr>
              <a:tblGrid>
                <a:gridCol w="1146250"/>
                <a:gridCol w="1146250"/>
                <a:gridCol w="1146250"/>
                <a:gridCol w="1146250"/>
                <a:gridCol w="1146250"/>
              </a:tblGrid>
              <a:tr h="12700">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localización </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inferencia </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correferencia</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vocabulario</a:t>
                      </a:r>
                      <a:endParaRPr b="1" sz="1100" u="none" cap="none" strike="noStrike"/>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6to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i="1" sz="11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6to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maso</a:t>
                      </a:r>
                      <a:endParaRPr sz="11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6to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maso</a:t>
                      </a:r>
                      <a:endParaRPr sz="11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6to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maso </a:t>
                      </a:r>
                      <a:endParaRPr sz="1100" u="none" cap="none" strike="noStrike"/>
                    </a:p>
                  </a:txBody>
                  <a:tcPr marT="63500" marB="63500" marR="63500" marL="63500">
                    <a:solidFill>
                      <a:srgbClr val="FFFF00"/>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7mo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7mo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i="1" lang="es" sz="1100" u="none" cap="none" strike="noStrike"/>
                        <a:t>mal</a:t>
                      </a:r>
                      <a:endParaRPr b="1" sz="11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t>7mo</a:t>
                      </a:r>
                      <a:endParaRPr b="1"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t>bien</a:t>
                      </a:r>
                      <a:endParaRPr b="1" sz="1100" u="none" cap="none" strike="noStrike"/>
                    </a:p>
                  </a:txBody>
                  <a:tcPr marT="63500" marB="63500" marR="63500" marL="63500">
                    <a:solidFill>
                      <a:srgbClr val="B6D7A8"/>
                    </a:solidFill>
                  </a:tcPr>
                </a:tc>
              </a:tr>
            </a:tbl>
          </a:graphicData>
        </a:graphic>
      </p:graphicFrame>
      <p:sp>
        <p:nvSpPr>
          <p:cNvPr id="2685" name="Google Shape;2685;g36fcfd6d65e_0_1519"/>
          <p:cNvSpPr txBox="1"/>
          <p:nvPr/>
        </p:nvSpPr>
        <p:spPr>
          <a:xfrm>
            <a:off x="646425" y="1316950"/>
            <a:ext cx="1107900" cy="3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NIVEL I</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686" name="Google Shape;2686;g36fcfd6d65e_0_1519"/>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87" name="Google Shape;2687;g36fcfd6d65e_0_151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1" name="Shape 2691"/>
        <p:cNvGrpSpPr/>
        <p:nvPr/>
      </p:nvGrpSpPr>
      <p:grpSpPr>
        <a:xfrm>
          <a:off x="0" y="0"/>
          <a:ext cx="0" cy="0"/>
          <a:chOff x="0" y="0"/>
          <a:chExt cx="0" cy="0"/>
        </a:xfrm>
      </p:grpSpPr>
      <p:sp>
        <p:nvSpPr>
          <p:cNvPr id="2692" name="Google Shape;2692;g36fcfd6d65e_0_1527"/>
          <p:cNvSpPr txBox="1"/>
          <p:nvPr/>
        </p:nvSpPr>
        <p:spPr>
          <a:xfrm>
            <a:off x="646425" y="196000"/>
            <a:ext cx="6102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Agrupamiento de las y los estudiantes por niveles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693" name="Google Shape;2693;g36fcfd6d65e_0_1527"/>
          <p:cNvSpPr txBox="1"/>
          <p:nvPr/>
        </p:nvSpPr>
        <p:spPr>
          <a:xfrm>
            <a:off x="646425" y="870100"/>
            <a:ext cx="1107900" cy="3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NIVEL II</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694" name="Google Shape;2694;g36fcfd6d65e_0_152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695" name="Google Shape;2695;g36fcfd6d65e_0_1527"/>
          <p:cNvGraphicFramePr/>
          <p:nvPr/>
        </p:nvGraphicFramePr>
        <p:xfrm>
          <a:off x="1884425" y="962150"/>
          <a:ext cx="3000000" cy="3000000"/>
        </p:xfrm>
        <a:graphic>
          <a:graphicData uri="http://schemas.openxmlformats.org/drawingml/2006/table">
            <a:tbl>
              <a:tblPr>
                <a:noFill/>
                <a:tableStyleId>{73D6AF7C-49E4-4847-AEF1-408A615C4D47}</a:tableStyleId>
              </a:tblPr>
              <a:tblGrid>
                <a:gridCol w="972800"/>
                <a:gridCol w="972800"/>
                <a:gridCol w="972800"/>
                <a:gridCol w="972800"/>
                <a:gridCol w="972800"/>
              </a:tblGrid>
              <a:tr h="336850">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localización </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inferencia</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correferencia </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vocabulario</a:t>
                      </a:r>
                      <a:endParaRPr b="1" sz="800" u="none" cap="none" strike="noStrike"/>
                    </a:p>
                  </a:txBody>
                  <a:tcPr marT="63500" marB="63500" marR="63500" marL="63500"/>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6AA84F"/>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6AA84F"/>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6AA84F"/>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no responde</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no responde</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 </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 </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93C47D"/>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r h="21395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93C47D"/>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r>
            </a:tbl>
          </a:graphicData>
        </a:graphic>
      </p:graphicFrame>
      <p:pic>
        <p:nvPicPr>
          <p:cNvPr id="2696" name="Google Shape;2696;g36fcfd6d65e_0_152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0" name="Shape 2700"/>
        <p:cNvGrpSpPr/>
        <p:nvPr/>
      </p:nvGrpSpPr>
      <p:grpSpPr>
        <a:xfrm>
          <a:off x="0" y="0"/>
          <a:ext cx="0" cy="0"/>
          <a:chOff x="0" y="0"/>
          <a:chExt cx="0" cy="0"/>
        </a:xfrm>
      </p:grpSpPr>
      <p:sp>
        <p:nvSpPr>
          <p:cNvPr id="2701" name="Google Shape;2701;g36fcfd6d65e_0_1535"/>
          <p:cNvSpPr txBox="1"/>
          <p:nvPr/>
        </p:nvSpPr>
        <p:spPr>
          <a:xfrm>
            <a:off x="646425" y="196000"/>
            <a:ext cx="6102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Agrupamiento de las y los estudiantes por niveles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702" name="Google Shape;2702;g36fcfd6d65e_0_1535"/>
          <p:cNvSpPr txBox="1"/>
          <p:nvPr/>
        </p:nvSpPr>
        <p:spPr>
          <a:xfrm>
            <a:off x="646425" y="870100"/>
            <a:ext cx="1107900" cy="3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NIVEL III</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03" name="Google Shape;2703;g36fcfd6d65e_0_1535"/>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704" name="Google Shape;2704;g36fcfd6d65e_0_1535"/>
          <p:cNvGraphicFramePr/>
          <p:nvPr/>
        </p:nvGraphicFramePr>
        <p:xfrm>
          <a:off x="1936675" y="810300"/>
          <a:ext cx="3000000" cy="3000000"/>
        </p:xfrm>
        <a:graphic>
          <a:graphicData uri="http://schemas.openxmlformats.org/drawingml/2006/table">
            <a:tbl>
              <a:tblPr>
                <a:noFill/>
                <a:tableStyleId>{73D6AF7C-49E4-4847-AEF1-408A615C4D47}</a:tableStyleId>
              </a:tblPr>
              <a:tblGrid>
                <a:gridCol w="1146250"/>
                <a:gridCol w="1146250"/>
                <a:gridCol w="1146250"/>
                <a:gridCol w="1146250"/>
                <a:gridCol w="1146250"/>
              </a:tblGrid>
              <a:tr h="12700">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localización </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inferencia</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correferencia </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vocabulario</a:t>
                      </a:r>
                      <a:endParaRPr b="1" sz="800" u="none" cap="none" strike="noStrike"/>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a:t>
                      </a:r>
                      <a:endParaRPr sz="800" u="none" cap="none" strike="noStrike"/>
                    </a:p>
                  </a:txBody>
                  <a:tcPr marT="63500" marB="63500" marR="63500" marL="63500">
                    <a:solidFill>
                      <a:srgbClr val="FFFF00"/>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 </a:t>
                      </a:r>
                      <a:endParaRPr sz="800" u="none" cap="none" strike="noStrike"/>
                    </a:p>
                  </a:txBody>
                  <a:tcPr marT="63500" marB="63500" marR="63500" marL="63500">
                    <a:solidFill>
                      <a:srgbClr val="FF0000"/>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a:t>
                      </a:r>
                      <a:endParaRPr sz="800" u="none" cap="none" strike="noStrike"/>
                    </a:p>
                  </a:txBody>
                  <a:tcPr marT="63500" marB="63500" marR="63500" marL="63500">
                    <a:solidFill>
                      <a:srgbClr val="FFFF00"/>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6to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b="1"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 </a:t>
                      </a:r>
                      <a:endParaRPr sz="800" u="none" cap="none" strike="noStrike"/>
                    </a:p>
                  </a:txBody>
                  <a:tcPr marT="63500" marB="63500" marR="63500" marL="63500">
                    <a:solidFill>
                      <a:srgbClr val="FF0000"/>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FF00"/>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 </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maso </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mal</a:t>
                      </a:r>
                      <a:endParaRPr sz="800" u="none" cap="none" strike="noStrike"/>
                    </a:p>
                  </a:txBody>
                  <a:tcPr marT="63500" marB="63500" marR="63500" marL="63500">
                    <a:solidFill>
                      <a:srgbClr val="FF0000"/>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r h="12700">
                <a:tc>
                  <a:txBody>
                    <a:bodyPr/>
                    <a:lstStyle/>
                    <a:p>
                      <a:pPr indent="0" lvl="0" marL="0" marR="0" rtl="0" algn="l">
                        <a:lnSpc>
                          <a:spcPct val="100000"/>
                        </a:lnSpc>
                        <a:spcBef>
                          <a:spcPts val="0"/>
                        </a:spcBef>
                        <a:spcAft>
                          <a:spcPts val="0"/>
                        </a:spcAft>
                        <a:buClr>
                          <a:srgbClr val="000000"/>
                        </a:buClr>
                        <a:buSzPts val="800"/>
                        <a:buFont typeface="Arial"/>
                        <a:buNone/>
                      </a:pPr>
                      <a:r>
                        <a:rPr b="1" lang="es" sz="800" u="none" cap="none" strike="noStrike"/>
                        <a:t>7mo</a:t>
                      </a:r>
                      <a:endParaRPr sz="8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s" sz="800" u="none" cap="none" strike="noStrike"/>
                        <a:t>bien</a:t>
                      </a:r>
                      <a:endParaRPr sz="800" u="none" cap="none" strike="noStrike"/>
                    </a:p>
                  </a:txBody>
                  <a:tcPr marT="63500" marB="63500" marR="63500" marL="63500">
                    <a:solidFill>
                      <a:srgbClr val="B6D7A8"/>
                    </a:solidFill>
                  </a:tcPr>
                </a:tc>
              </a:tr>
            </a:tbl>
          </a:graphicData>
        </a:graphic>
      </p:graphicFrame>
      <p:pic>
        <p:nvPicPr>
          <p:cNvPr id="2705" name="Google Shape;2705;g36fcfd6d65e_0_1535"/>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pic>
        <p:nvPicPr>
          <p:cNvPr id="546" name="Google Shape;546;g36fc220c6c6_2_88"/>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547" name="Google Shape;547;g36fc220c6c6_2_88"/>
          <p:cNvSpPr txBox="1"/>
          <p:nvPr/>
        </p:nvSpPr>
        <p:spPr>
          <a:xfrm>
            <a:off x="278099" y="1083775"/>
            <a:ext cx="8481000" cy="3784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es" sz="1200" u="none" cap="none" strike="noStrike">
                <a:solidFill>
                  <a:srgbClr val="000000"/>
                </a:solidFill>
                <a:highlight>
                  <a:srgbClr val="B7DB20"/>
                </a:highlight>
                <a:latin typeface="Archivo"/>
                <a:ea typeface="Archivo"/>
                <a:cs typeface="Archivo"/>
                <a:sym typeface="Archivo"/>
              </a:rPr>
              <a:t>RECORRIDO:</a:t>
            </a:r>
            <a:r>
              <a:rPr b="0" i="0" lang="es" sz="1200" u="none" cap="none" strike="noStrike">
                <a:solidFill>
                  <a:srgbClr val="000000"/>
                </a:solidFill>
                <a:latin typeface="Archivo"/>
                <a:ea typeface="Archivo"/>
                <a:cs typeface="Archivo"/>
                <a:sym typeface="Archivo"/>
              </a:rPr>
              <a:t>  </a:t>
            </a:r>
            <a:endParaRPr b="0" i="0" sz="1200" u="none" cap="none" strike="noStrike">
              <a:solidFill>
                <a:srgbClr val="000000"/>
              </a:solidFill>
              <a:latin typeface="Archivo"/>
              <a:ea typeface="Archivo"/>
              <a:cs typeface="Archivo"/>
              <a:sym typeface="Archivo"/>
            </a:endParaRPr>
          </a:p>
          <a:p>
            <a:pPr indent="0" lvl="0" marL="0" marR="0" rtl="0" algn="l">
              <a:lnSpc>
                <a:spcPct val="115000"/>
              </a:lnSpc>
              <a:spcBef>
                <a:spcPts val="1000"/>
              </a:spcBef>
              <a:spcAft>
                <a:spcPts val="0"/>
              </a:spcAft>
              <a:buClr>
                <a:srgbClr val="000000"/>
              </a:buClr>
              <a:buSzPts val="1400"/>
              <a:buFont typeface="Arial"/>
              <a:buNone/>
            </a:pPr>
            <a:r>
              <a:rPr b="0" i="0" lang="es" sz="1200" u="none" cap="none" strike="noStrike">
                <a:solidFill>
                  <a:srgbClr val="000000"/>
                </a:solidFill>
                <a:latin typeface="Archivo"/>
                <a:ea typeface="Archivo"/>
                <a:cs typeface="Archivo"/>
                <a:sym typeface="Archivo"/>
              </a:rPr>
              <a:t>Punto de partida: identificar estrategias</a:t>
            </a:r>
            <a:r>
              <a:rPr b="0" i="0" lang="es" sz="1200" u="none" cap="none" strike="noStrike">
                <a:solidFill>
                  <a:srgbClr val="000000"/>
                </a:solidFill>
                <a:latin typeface="Archivo"/>
                <a:ea typeface="Archivo"/>
                <a:cs typeface="Archivo"/>
                <a:sym typeface="Archivo"/>
                <a:extLst>
                  <a:ext uri="http://customooxmlschemas.google.com/">
                    <go:slidesCustomData xmlns:go="http://customooxmlschemas.google.com/" textRoundtripDataId="1"/>
                  </a:ext>
                </a:extLst>
              </a:rPr>
              <a:t> </a:t>
            </a:r>
            <a:r>
              <a:rPr b="0" i="0" lang="es" sz="1200" u="none" cap="none" strike="noStrike">
                <a:solidFill>
                  <a:srgbClr val="000000"/>
                </a:solidFill>
                <a:latin typeface="Archivo"/>
                <a:ea typeface="Archivo"/>
                <a:cs typeface="Archivo"/>
                <a:sym typeface="Archivo"/>
              </a:rPr>
              <a:t>de lectura con </a:t>
            </a:r>
            <a:r>
              <a:rPr b="0" i="1" lang="es" sz="1200" u="none" cap="none" strike="noStrike">
                <a:solidFill>
                  <a:srgbClr val="000000"/>
                </a:solidFill>
                <a:latin typeface="Archivo"/>
                <a:ea typeface="Archivo"/>
                <a:cs typeface="Archivo"/>
                <a:sym typeface="Archivo"/>
              </a:rPr>
              <a:t>Odisea</a:t>
            </a:r>
            <a:r>
              <a:rPr b="0" i="0" lang="es" sz="1200" u="none" cap="none" strike="noStrike">
                <a:solidFill>
                  <a:srgbClr val="000000"/>
                </a:solidFill>
                <a:latin typeface="Archivo"/>
                <a:ea typeface="Archivo"/>
                <a:cs typeface="Archivo"/>
                <a:sym typeface="Archivo"/>
              </a:rPr>
              <a:t> (2° año).</a:t>
            </a:r>
            <a:endParaRPr b="0" i="0" sz="1200" u="none" cap="none" strike="noStrike">
              <a:solidFill>
                <a:srgbClr val="000000"/>
              </a:solidFill>
              <a:latin typeface="Archivo"/>
              <a:ea typeface="Archivo"/>
              <a:cs typeface="Archivo"/>
              <a:sym typeface="Archivo"/>
            </a:endParaRPr>
          </a:p>
          <a:p>
            <a:pPr indent="0" lvl="0" marL="0" marR="0" rtl="0" algn="l">
              <a:lnSpc>
                <a:spcPct val="115000"/>
              </a:lnSpc>
              <a:spcBef>
                <a:spcPts val="1000"/>
              </a:spcBef>
              <a:spcAft>
                <a:spcPts val="0"/>
              </a:spcAft>
              <a:buClr>
                <a:srgbClr val="000000"/>
              </a:buClr>
              <a:buSzPts val="1400"/>
              <a:buFont typeface="Arial"/>
              <a:buNone/>
            </a:pPr>
            <a:r>
              <a:rPr b="0" i="0" lang="es" sz="1200" u="none" cap="none" strike="noStrike">
                <a:solidFill>
                  <a:srgbClr val="000000"/>
                </a:solidFill>
                <a:latin typeface="Archivo"/>
                <a:ea typeface="Archivo"/>
                <a:cs typeface="Archivo"/>
                <a:sym typeface="Archivo"/>
              </a:rPr>
              <a:t>Actividades: lectura de textos expositivos; producción de textos expositivos (1° año).</a:t>
            </a:r>
            <a:endParaRPr b="0" i="0" sz="1200" u="none" cap="none" strike="noStrike">
              <a:solidFill>
                <a:srgbClr val="000000"/>
              </a:solidFill>
              <a:latin typeface="Archivo"/>
              <a:ea typeface="Archivo"/>
              <a:cs typeface="Archivo"/>
              <a:sym typeface="Archivo"/>
            </a:endParaRPr>
          </a:p>
          <a:p>
            <a:pPr indent="-1250950" lvl="0" marL="1250950" marR="0" rtl="0" algn="l">
              <a:lnSpc>
                <a:spcPct val="115000"/>
              </a:lnSpc>
              <a:spcBef>
                <a:spcPts val="1000"/>
              </a:spcBef>
              <a:spcAft>
                <a:spcPts val="0"/>
              </a:spcAft>
              <a:buClr>
                <a:srgbClr val="000000"/>
              </a:buClr>
              <a:buSzPts val="1400"/>
              <a:buFont typeface="Arial"/>
              <a:buNone/>
            </a:pPr>
            <a:r>
              <a:rPr b="0" i="0" lang="es" sz="1200" u="none" cap="none" strike="noStrike">
                <a:solidFill>
                  <a:srgbClr val="000000"/>
                </a:solidFill>
                <a:latin typeface="Archivo"/>
                <a:ea typeface="Archivo"/>
                <a:cs typeface="Archivo"/>
                <a:sym typeface="Archivo"/>
              </a:rPr>
              <a:t>Transversalización: lectura en las horas de Historia, para una producción ficcional a partir del texto (1° año: mitos. 2° año: novela).</a:t>
            </a:r>
            <a:endParaRPr b="0" i="0" sz="1200" u="none" cap="none" strike="noStrike">
              <a:solidFill>
                <a:srgbClr val="000000"/>
              </a:solidFill>
              <a:latin typeface="Archivo"/>
              <a:ea typeface="Archivo"/>
              <a:cs typeface="Archivo"/>
              <a:sym typeface="Archivo"/>
            </a:endParaRPr>
          </a:p>
          <a:p>
            <a:pPr indent="0" lvl="0" marL="0" marR="0" rtl="0" algn="l">
              <a:lnSpc>
                <a:spcPct val="115000"/>
              </a:lnSpc>
              <a:spcBef>
                <a:spcPts val="1000"/>
              </a:spcBef>
              <a:spcAft>
                <a:spcPts val="0"/>
              </a:spcAft>
              <a:buClr>
                <a:srgbClr val="000000"/>
              </a:buClr>
              <a:buSzPts val="1400"/>
              <a:buFont typeface="Arial"/>
              <a:buNone/>
            </a:pPr>
            <a:r>
              <a:rPr b="0" i="0" lang="es" sz="1200" u="none" cap="none" strike="noStrike">
                <a:solidFill>
                  <a:srgbClr val="000000"/>
                </a:solidFill>
                <a:latin typeface="Archivo"/>
                <a:ea typeface="Archivo"/>
                <a:cs typeface="Archivo"/>
                <a:sym typeface="Archivo"/>
              </a:rPr>
              <a:t>Retroalimentación, autoevaluación y coevaluación (ambos cursos).</a:t>
            </a:r>
            <a:endParaRPr b="0" i="0" sz="1200" u="none" cap="none" strike="noStrike">
              <a:solidFill>
                <a:srgbClr val="000000"/>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200" u="none" cap="none" strike="noStrike">
                <a:solidFill>
                  <a:schemeClr val="dk1"/>
                </a:solidFill>
                <a:highlight>
                  <a:srgbClr val="B7DB20"/>
                </a:highlight>
                <a:latin typeface="Archivo"/>
                <a:ea typeface="Archivo"/>
                <a:cs typeface="Archivo"/>
                <a:sym typeface="Archivo"/>
              </a:rPr>
              <a:t>PROPÓSITOS:</a:t>
            </a:r>
            <a:r>
              <a:rPr b="0" i="0" lang="es" sz="1200" u="none" cap="none" strike="noStrike">
                <a:solidFill>
                  <a:schemeClr val="dk1"/>
                </a:solidFill>
                <a:latin typeface="Archivo"/>
                <a:ea typeface="Archivo"/>
                <a:cs typeface="Archivo"/>
                <a:sym typeface="Archivo"/>
              </a:rPr>
              <a:t> </a:t>
            </a:r>
            <a:endParaRPr b="0" i="0" sz="1200" u="none" cap="none" strike="noStrike">
              <a:solidFill>
                <a:schemeClr val="dk1"/>
              </a:solidFill>
              <a:latin typeface="Archivo"/>
              <a:ea typeface="Archivo"/>
              <a:cs typeface="Archivo"/>
              <a:sym typeface="Archivo"/>
            </a:endParaRPr>
          </a:p>
          <a:p>
            <a:pPr indent="-304800" lvl="0" marL="457200" marR="0" rtl="0" algn="just">
              <a:lnSpc>
                <a:spcPct val="100000"/>
              </a:lnSpc>
              <a:spcBef>
                <a:spcPts val="1000"/>
              </a:spcBef>
              <a:spcAft>
                <a:spcPts val="0"/>
              </a:spcAft>
              <a:buClr>
                <a:srgbClr val="000000"/>
              </a:buClr>
              <a:buSzPts val="1200"/>
              <a:buFont typeface="Archivo"/>
              <a:buChar char="➔"/>
            </a:pPr>
            <a:r>
              <a:rPr b="0" i="0" lang="es" sz="1200" u="none" cap="none" strike="noStrike">
                <a:solidFill>
                  <a:srgbClr val="000000"/>
                </a:solidFill>
                <a:latin typeface="Archivo"/>
                <a:ea typeface="Archivo"/>
                <a:cs typeface="Archivo"/>
                <a:sym typeface="Archivo"/>
              </a:rPr>
              <a:t>Brindar a las y los estudiantes múltiples oportunidades en el aula y fuera de ella para que sean partícipes activos de una comunidad de lectores de literatura y desarrollen una postura estética frente a la obra literaria.</a:t>
            </a:r>
            <a:endParaRPr b="0" i="0" sz="1200" u="none" cap="none" strike="noStrike">
              <a:solidFill>
                <a:srgbClr val="000000"/>
              </a:solidFill>
              <a:latin typeface="Archivo"/>
              <a:ea typeface="Archivo"/>
              <a:cs typeface="Archivo"/>
              <a:sym typeface="Archivo"/>
            </a:endParaRPr>
          </a:p>
          <a:p>
            <a:pPr indent="-304800" lvl="0" marL="457200" marR="0" rtl="0" algn="just">
              <a:lnSpc>
                <a:spcPct val="100000"/>
              </a:lnSpc>
              <a:spcBef>
                <a:spcPts val="1000"/>
              </a:spcBef>
              <a:spcAft>
                <a:spcPts val="0"/>
              </a:spcAft>
              <a:buClr>
                <a:srgbClr val="000000"/>
              </a:buClr>
              <a:buSzPts val="1200"/>
              <a:buFont typeface="Archivo"/>
              <a:buChar char="➔"/>
            </a:pPr>
            <a:r>
              <a:rPr b="0" i="0" lang="es" sz="1200" u="none" cap="none" strike="noStrike">
                <a:solidFill>
                  <a:srgbClr val="000000"/>
                </a:solidFill>
                <a:latin typeface="Archivo"/>
                <a:ea typeface="Archivo"/>
                <a:cs typeface="Archivo"/>
                <a:sym typeface="Archivo"/>
              </a:rPr>
              <a:t>Ofrecer a las y los estudiantes una amplia variedad de textos literarios, para que puedan profundizar y diversificar sus recorridos de lectura, y reconocer las diversas formas de pensar la realidad y las distintas visiones acerca de la experiencia humana que se plasman en la literatura.</a:t>
            </a:r>
            <a:endParaRPr b="0" i="0" sz="1200" u="none" cap="none" strike="noStrike">
              <a:solidFill>
                <a:srgbClr val="000000"/>
              </a:solidFill>
              <a:latin typeface="Archivo"/>
              <a:ea typeface="Archivo"/>
              <a:cs typeface="Archivo"/>
              <a:sym typeface="Archivo"/>
            </a:endParaRPr>
          </a:p>
          <a:p>
            <a:pPr indent="-304800" lvl="0" marL="457200" marR="0" rtl="0" algn="just">
              <a:lnSpc>
                <a:spcPct val="100000"/>
              </a:lnSpc>
              <a:spcBef>
                <a:spcPts val="1000"/>
              </a:spcBef>
              <a:spcAft>
                <a:spcPts val="1000"/>
              </a:spcAft>
              <a:buClr>
                <a:srgbClr val="000000"/>
              </a:buClr>
              <a:buSzPts val="1200"/>
              <a:buFont typeface="Archivo"/>
              <a:buChar char="➔"/>
            </a:pPr>
            <a:r>
              <a:rPr b="0" i="0" lang="es" sz="1200" u="none" cap="none" strike="noStrike">
                <a:solidFill>
                  <a:srgbClr val="000000"/>
                </a:solidFill>
                <a:latin typeface="Archivo"/>
                <a:ea typeface="Archivo"/>
                <a:cs typeface="Archivo"/>
                <a:sym typeface="Archivo"/>
              </a:rPr>
              <a:t>Ofrecer situaciones que promuevan la construcción de las relaciones entre actividades de escritura y de lectura.</a:t>
            </a:r>
            <a:endParaRPr b="1" i="0" sz="1200" u="none" cap="none" strike="noStrike">
              <a:solidFill>
                <a:schemeClr val="dk1"/>
              </a:solidFill>
              <a:latin typeface="Archivo"/>
              <a:ea typeface="Archivo"/>
              <a:cs typeface="Archivo"/>
              <a:sym typeface="Archivo"/>
            </a:endParaRPr>
          </a:p>
        </p:txBody>
      </p:sp>
      <p:grpSp>
        <p:nvGrpSpPr>
          <p:cNvPr id="548" name="Google Shape;548;g36fc220c6c6_2_88"/>
          <p:cNvGrpSpPr/>
          <p:nvPr/>
        </p:nvGrpSpPr>
        <p:grpSpPr>
          <a:xfrm>
            <a:off x="158413" y="1208300"/>
            <a:ext cx="119674" cy="125925"/>
            <a:chOff x="853100" y="2420550"/>
            <a:chExt cx="69000" cy="72600"/>
          </a:xfrm>
        </p:grpSpPr>
        <p:cxnSp>
          <p:nvCxnSpPr>
            <p:cNvPr id="549" name="Google Shape;549;g36fc220c6c6_2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50" name="Google Shape;550;g36fc220c6c6_2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551" name="Google Shape;551;g36fc220c6c6_2_88"/>
          <p:cNvSpPr txBox="1"/>
          <p:nvPr/>
        </p:nvSpPr>
        <p:spPr>
          <a:xfrm>
            <a:off x="158424" y="212100"/>
            <a:ext cx="4413575"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chemeClr val="dk1"/>
              </a:solidFill>
              <a:latin typeface="Nunito ExtraBold"/>
              <a:ea typeface="Nunito ExtraBold"/>
              <a:cs typeface="Nunito ExtraBold"/>
              <a:sym typeface="Nunito ExtraBold"/>
            </a:endParaRPr>
          </a:p>
        </p:txBody>
      </p:sp>
      <p:sp>
        <p:nvSpPr>
          <p:cNvPr id="552" name="Google Shape;552;g36fc220c6c6_2_8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3" name="Google Shape;553;g36fc220c6c6_2_88"/>
          <p:cNvPicPr preferRelativeResize="0"/>
          <p:nvPr/>
        </p:nvPicPr>
        <p:blipFill rotWithShape="1">
          <a:blip r:embed="rId4">
            <a:alphaModFix/>
          </a:blip>
          <a:srcRect b="0" l="0" r="0" t="0"/>
          <a:stretch/>
        </p:blipFill>
        <p:spPr>
          <a:xfrm>
            <a:off x="7344425" y="130925"/>
            <a:ext cx="1460676" cy="206450"/>
          </a:xfrm>
          <a:prstGeom prst="rect">
            <a:avLst/>
          </a:prstGeom>
          <a:noFill/>
          <a:ln>
            <a:noFill/>
          </a:ln>
        </p:spPr>
      </p:pic>
      <p:grpSp>
        <p:nvGrpSpPr>
          <p:cNvPr id="554" name="Google Shape;554;g36fc220c6c6_2_88"/>
          <p:cNvGrpSpPr/>
          <p:nvPr/>
        </p:nvGrpSpPr>
        <p:grpSpPr>
          <a:xfrm>
            <a:off x="158413" y="3126476"/>
            <a:ext cx="119674" cy="125925"/>
            <a:chOff x="853100" y="2420550"/>
            <a:chExt cx="69000" cy="72600"/>
          </a:xfrm>
        </p:grpSpPr>
        <p:cxnSp>
          <p:nvCxnSpPr>
            <p:cNvPr id="555" name="Google Shape;555;g36fc220c6c6_2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556" name="Google Shape;556;g36fc220c6c6_2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9" name="Shape 2709"/>
        <p:cNvGrpSpPr/>
        <p:nvPr/>
      </p:nvGrpSpPr>
      <p:grpSpPr>
        <a:xfrm>
          <a:off x="0" y="0"/>
          <a:ext cx="0" cy="0"/>
          <a:chOff x="0" y="0"/>
          <a:chExt cx="0" cy="0"/>
        </a:xfrm>
      </p:grpSpPr>
      <p:sp>
        <p:nvSpPr>
          <p:cNvPr id="2710" name="Google Shape;2710;g36fcfd6d65e_0_1543"/>
          <p:cNvSpPr/>
          <p:nvPr/>
        </p:nvSpPr>
        <p:spPr>
          <a:xfrm>
            <a:off x="3145169" y="278696"/>
            <a:ext cx="2922600" cy="800700"/>
          </a:xfrm>
          <a:prstGeom prst="roundRect">
            <a:avLst>
              <a:gd fmla="val 0" name="adj"/>
            </a:avLst>
          </a:prstGeom>
          <a:gradFill>
            <a:gsLst>
              <a:gs pos="0">
                <a:srgbClr val="D5EE28"/>
              </a:gs>
              <a:gs pos="100000">
                <a:srgbClr val="086151"/>
              </a:gs>
            </a:gsLst>
            <a:lin ang="18900044" scaled="0"/>
          </a:gradFill>
          <a:ln>
            <a:noFill/>
          </a:ln>
        </p:spPr>
        <p:txBody>
          <a:bodyPr anchorCtr="0" anchor="ctr" bIns="81100" lIns="81100" spcFirstLastPara="1" rIns="81100" wrap="square" tIns="81100">
            <a:noAutofit/>
          </a:bodyPr>
          <a:lstStyle/>
          <a:p>
            <a:pPr indent="0" lvl="0" marL="0" marR="0" rtl="0" algn="ctr">
              <a:lnSpc>
                <a:spcPct val="100000"/>
              </a:lnSpc>
              <a:spcBef>
                <a:spcPts val="0"/>
              </a:spcBef>
              <a:spcAft>
                <a:spcPts val="0"/>
              </a:spcAft>
              <a:buClr>
                <a:srgbClr val="000000"/>
              </a:buClr>
              <a:buSzPts val="1242"/>
              <a:buFont typeface="Arial"/>
              <a:buNone/>
            </a:pPr>
            <a:r>
              <a:t/>
            </a:r>
            <a:endParaRPr b="0" i="0" sz="1242" u="none" cap="none" strike="noStrike">
              <a:solidFill>
                <a:srgbClr val="000000"/>
              </a:solidFill>
              <a:latin typeface="Arial"/>
              <a:ea typeface="Arial"/>
              <a:cs typeface="Arial"/>
              <a:sym typeface="Arial"/>
            </a:endParaRPr>
          </a:p>
        </p:txBody>
      </p:sp>
      <p:sp>
        <p:nvSpPr>
          <p:cNvPr id="2711" name="Google Shape;2711;g36fcfd6d65e_0_1543"/>
          <p:cNvSpPr/>
          <p:nvPr/>
        </p:nvSpPr>
        <p:spPr>
          <a:xfrm>
            <a:off x="3076238" y="143850"/>
            <a:ext cx="2922600" cy="830100"/>
          </a:xfrm>
          <a:prstGeom prst="roundRect">
            <a:avLst>
              <a:gd fmla="val 0" name="adj"/>
            </a:avLst>
          </a:prstGeom>
          <a:solidFill>
            <a:srgbClr val="FFFFFF"/>
          </a:solidFill>
          <a:ln cap="flat" cmpd="sng" w="9525">
            <a:solidFill>
              <a:srgbClr val="CCCCCC"/>
            </a:solidFill>
            <a:prstDash val="solid"/>
            <a:round/>
            <a:headEnd len="sm" w="sm" type="none"/>
            <a:tailEnd len="sm" w="sm" type="none"/>
          </a:ln>
        </p:spPr>
        <p:txBody>
          <a:bodyPr anchorCtr="0" anchor="ctr" bIns="81100" lIns="81100" spcFirstLastPara="1" rIns="81100" wrap="square" tIns="81100">
            <a:noAutofit/>
          </a:bodyPr>
          <a:lstStyle/>
          <a:p>
            <a:pPr indent="0" lvl="0" marL="0" marR="0" rtl="0" algn="ctr">
              <a:lnSpc>
                <a:spcPct val="100000"/>
              </a:lnSpc>
              <a:spcBef>
                <a:spcPts val="0"/>
              </a:spcBef>
              <a:spcAft>
                <a:spcPts val="0"/>
              </a:spcAft>
              <a:buClr>
                <a:srgbClr val="000000"/>
              </a:buClr>
              <a:buSzPts val="1242"/>
              <a:buFont typeface="Arial"/>
              <a:buNone/>
            </a:pPr>
            <a:r>
              <a:t/>
            </a:r>
            <a:endParaRPr b="0" i="0" sz="1242" u="none" cap="none" strike="noStrike">
              <a:solidFill>
                <a:srgbClr val="000000"/>
              </a:solidFill>
              <a:latin typeface="Arial"/>
              <a:ea typeface="Arial"/>
              <a:cs typeface="Arial"/>
              <a:sym typeface="Arial"/>
            </a:endParaRPr>
          </a:p>
        </p:txBody>
      </p:sp>
      <p:sp>
        <p:nvSpPr>
          <p:cNvPr id="2712" name="Google Shape;2712;g36fcfd6d65e_0_1543"/>
          <p:cNvSpPr txBox="1"/>
          <p:nvPr/>
        </p:nvSpPr>
        <p:spPr>
          <a:xfrm>
            <a:off x="3236196" y="324024"/>
            <a:ext cx="2602500" cy="513300"/>
          </a:xfrm>
          <a:prstGeom prst="rect">
            <a:avLst/>
          </a:prstGeom>
          <a:noFill/>
          <a:ln>
            <a:noFill/>
          </a:ln>
        </p:spPr>
        <p:txBody>
          <a:bodyPr anchorCtr="0" anchor="t" bIns="81100" lIns="81100" spcFirstLastPara="1" rIns="81100" wrap="square" tIns="81100">
            <a:spAutoFit/>
          </a:bodyPr>
          <a:lstStyle/>
          <a:p>
            <a:pPr indent="0" lvl="0" marL="0" marR="0" rtl="0" algn="ctr">
              <a:lnSpc>
                <a:spcPct val="80000"/>
              </a:lnSpc>
              <a:spcBef>
                <a:spcPts val="0"/>
              </a:spcBef>
              <a:spcAft>
                <a:spcPts val="0"/>
              </a:spcAft>
              <a:buClr>
                <a:srgbClr val="000000"/>
              </a:buClr>
              <a:buSzPts val="1242"/>
              <a:buFont typeface="Arial"/>
              <a:buNone/>
            </a:pPr>
            <a:r>
              <a:rPr b="1" i="0" lang="es" sz="1419" u="none" cap="none" strike="noStrike">
                <a:solidFill>
                  <a:srgbClr val="424242"/>
                </a:solidFill>
                <a:latin typeface="Archivo"/>
                <a:ea typeface="Archivo"/>
                <a:cs typeface="Archivo"/>
                <a:sym typeface="Archivo"/>
              </a:rPr>
              <a:t>Localización de información explícita en un texto</a:t>
            </a:r>
            <a:endParaRPr b="0" i="0" sz="1419" u="none" cap="none" strike="noStrike">
              <a:solidFill>
                <a:srgbClr val="424242"/>
              </a:solidFill>
              <a:latin typeface="Archivo"/>
              <a:ea typeface="Archivo"/>
              <a:cs typeface="Archivo"/>
              <a:sym typeface="Archivo"/>
            </a:endParaRPr>
          </a:p>
        </p:txBody>
      </p:sp>
      <p:sp>
        <p:nvSpPr>
          <p:cNvPr id="2713" name="Google Shape;2713;g36fcfd6d65e_0_1543"/>
          <p:cNvSpPr txBox="1"/>
          <p:nvPr/>
        </p:nvSpPr>
        <p:spPr>
          <a:xfrm>
            <a:off x="413637" y="1565709"/>
            <a:ext cx="1043100" cy="360000"/>
          </a:xfrm>
          <a:prstGeom prst="rect">
            <a:avLst/>
          </a:prstGeom>
          <a:noFill/>
          <a:ln>
            <a:noFill/>
          </a:ln>
        </p:spPr>
        <p:txBody>
          <a:bodyPr anchorCtr="0" anchor="t" bIns="86075" lIns="86075" spcFirstLastPara="1" rIns="86075" wrap="square" tIns="86075">
            <a:noAutofit/>
          </a:bodyPr>
          <a:lstStyle/>
          <a:p>
            <a:pPr indent="0" lvl="0" marL="0" marR="0" rtl="0" algn="l">
              <a:lnSpc>
                <a:spcPct val="100000"/>
              </a:lnSpc>
              <a:spcBef>
                <a:spcPts val="0"/>
              </a:spcBef>
              <a:spcAft>
                <a:spcPts val="0"/>
              </a:spcAft>
              <a:buClr>
                <a:srgbClr val="000000"/>
              </a:buClr>
              <a:buSzPts val="1695"/>
              <a:buFont typeface="Arial"/>
              <a:buNone/>
            </a:pPr>
            <a:r>
              <a:rPr b="0" i="0" lang="es" sz="1506" u="none" cap="none" strike="noStrike">
                <a:solidFill>
                  <a:srgbClr val="000000"/>
                </a:solidFill>
                <a:highlight>
                  <a:srgbClr val="B7DB20"/>
                </a:highlight>
                <a:latin typeface="Nunito ExtraBold"/>
                <a:ea typeface="Nunito ExtraBold"/>
                <a:cs typeface="Nunito ExtraBold"/>
                <a:sym typeface="Nunito ExtraBold"/>
              </a:rPr>
              <a:t>NIVEL I</a:t>
            </a:r>
            <a:endParaRPr b="0" i="0" sz="1506"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14" name="Google Shape;2714;g36fcfd6d65e_0_1543"/>
          <p:cNvSpPr txBox="1"/>
          <p:nvPr/>
        </p:nvSpPr>
        <p:spPr>
          <a:xfrm>
            <a:off x="380425" y="3765100"/>
            <a:ext cx="2824500" cy="405900"/>
          </a:xfrm>
          <a:prstGeom prst="rect">
            <a:avLst/>
          </a:prstGeom>
          <a:noFill/>
          <a:ln>
            <a:noFill/>
          </a:ln>
        </p:spPr>
        <p:txBody>
          <a:bodyPr anchorCtr="0" anchor="t" bIns="86075" lIns="86075" spcFirstLastPara="1" rIns="86075" wrap="square" tIns="86075">
            <a:spAutoFit/>
          </a:bodyPr>
          <a:lstStyle/>
          <a:p>
            <a:pPr indent="0" lvl="0" marL="0" marR="0" rtl="0" algn="l">
              <a:lnSpc>
                <a:spcPct val="100000"/>
              </a:lnSpc>
              <a:spcBef>
                <a:spcPts val="0"/>
              </a:spcBef>
              <a:spcAft>
                <a:spcPts val="0"/>
              </a:spcAft>
              <a:buClr>
                <a:srgbClr val="000000"/>
              </a:buClr>
              <a:buSzPts val="1506"/>
              <a:buFont typeface="Arial"/>
              <a:buNone/>
            </a:pPr>
            <a:r>
              <a:rPr b="0" i="0" lang="es" sz="1506" u="none" cap="none" strike="noStrike">
                <a:solidFill>
                  <a:schemeClr val="dk1"/>
                </a:solidFill>
                <a:highlight>
                  <a:srgbClr val="B7DB20"/>
                </a:highlight>
                <a:latin typeface="Nunito ExtraBold"/>
                <a:ea typeface="Nunito ExtraBold"/>
                <a:cs typeface="Nunito ExtraBold"/>
                <a:sym typeface="Nunito ExtraBold"/>
              </a:rPr>
              <a:t>NIVEL III</a:t>
            </a:r>
            <a:endParaRPr b="0" i="0" sz="1318" u="none" cap="none" strike="noStrike">
              <a:solidFill>
                <a:srgbClr val="000000"/>
              </a:solidFill>
              <a:latin typeface="Arial"/>
              <a:ea typeface="Arial"/>
              <a:cs typeface="Arial"/>
              <a:sym typeface="Arial"/>
            </a:endParaRPr>
          </a:p>
        </p:txBody>
      </p:sp>
      <p:sp>
        <p:nvSpPr>
          <p:cNvPr id="2715" name="Google Shape;2715;g36fcfd6d65e_0_1543"/>
          <p:cNvSpPr txBox="1"/>
          <p:nvPr/>
        </p:nvSpPr>
        <p:spPr>
          <a:xfrm>
            <a:off x="380425" y="2585791"/>
            <a:ext cx="2824500" cy="405900"/>
          </a:xfrm>
          <a:prstGeom prst="rect">
            <a:avLst/>
          </a:prstGeom>
          <a:noFill/>
          <a:ln>
            <a:noFill/>
          </a:ln>
        </p:spPr>
        <p:txBody>
          <a:bodyPr anchorCtr="0" anchor="t" bIns="86075" lIns="86075" spcFirstLastPara="1" rIns="86075" wrap="square" tIns="86075">
            <a:spAutoFit/>
          </a:bodyPr>
          <a:lstStyle/>
          <a:p>
            <a:pPr indent="0" lvl="0" marL="0" marR="0" rtl="0" algn="l">
              <a:lnSpc>
                <a:spcPct val="100000"/>
              </a:lnSpc>
              <a:spcBef>
                <a:spcPts val="0"/>
              </a:spcBef>
              <a:spcAft>
                <a:spcPts val="0"/>
              </a:spcAft>
              <a:buClr>
                <a:srgbClr val="000000"/>
              </a:buClr>
              <a:buSzPts val="1506"/>
              <a:buFont typeface="Arial"/>
              <a:buNone/>
            </a:pPr>
            <a:r>
              <a:rPr b="0" i="0" lang="es" sz="1506" u="none" cap="none" strike="noStrike">
                <a:solidFill>
                  <a:schemeClr val="dk1"/>
                </a:solidFill>
                <a:highlight>
                  <a:srgbClr val="B7DB20"/>
                </a:highlight>
                <a:latin typeface="Nunito ExtraBold"/>
                <a:ea typeface="Nunito ExtraBold"/>
                <a:cs typeface="Nunito ExtraBold"/>
                <a:sym typeface="Nunito ExtraBold"/>
              </a:rPr>
              <a:t>NIVEL II</a:t>
            </a:r>
            <a:endParaRPr b="0" i="0" sz="1318" u="none" cap="none" strike="noStrike">
              <a:solidFill>
                <a:srgbClr val="000000"/>
              </a:solidFill>
              <a:latin typeface="Arial"/>
              <a:ea typeface="Arial"/>
              <a:cs typeface="Arial"/>
              <a:sym typeface="Arial"/>
            </a:endParaRPr>
          </a:p>
        </p:txBody>
      </p:sp>
      <p:sp>
        <p:nvSpPr>
          <p:cNvPr id="2716" name="Google Shape;2716;g36fcfd6d65e_0_1543"/>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7" name="Google Shape;2717;g36fcfd6d65e_0_1543"/>
          <p:cNvPicPr preferRelativeResize="0"/>
          <p:nvPr/>
        </p:nvPicPr>
        <p:blipFill rotWithShape="1">
          <a:blip r:embed="rId3">
            <a:alphaModFix/>
          </a:blip>
          <a:srcRect b="0" l="0" r="0" t="0"/>
          <a:stretch/>
        </p:blipFill>
        <p:spPr>
          <a:xfrm>
            <a:off x="1456746" y="3786988"/>
            <a:ext cx="6898396" cy="1027749"/>
          </a:xfrm>
          <a:prstGeom prst="rect">
            <a:avLst/>
          </a:prstGeom>
          <a:noFill/>
          <a:ln>
            <a:noFill/>
          </a:ln>
        </p:spPr>
      </p:pic>
      <p:pic>
        <p:nvPicPr>
          <p:cNvPr id="2718" name="Google Shape;2718;g36fcfd6d65e_0_1543"/>
          <p:cNvPicPr preferRelativeResize="0"/>
          <p:nvPr/>
        </p:nvPicPr>
        <p:blipFill rotWithShape="1">
          <a:blip r:embed="rId4">
            <a:alphaModFix/>
          </a:blip>
          <a:srcRect b="0" l="0" r="0" t="0"/>
          <a:stretch/>
        </p:blipFill>
        <p:spPr>
          <a:xfrm>
            <a:off x="1456746" y="2650058"/>
            <a:ext cx="7001096" cy="980153"/>
          </a:xfrm>
          <a:prstGeom prst="rect">
            <a:avLst/>
          </a:prstGeom>
          <a:noFill/>
          <a:ln>
            <a:noFill/>
          </a:ln>
        </p:spPr>
      </p:pic>
      <p:pic>
        <p:nvPicPr>
          <p:cNvPr id="2719" name="Google Shape;2719;g36fcfd6d65e_0_1543"/>
          <p:cNvPicPr preferRelativeResize="0"/>
          <p:nvPr/>
        </p:nvPicPr>
        <p:blipFill rotWithShape="1">
          <a:blip r:embed="rId5">
            <a:alphaModFix/>
          </a:blip>
          <a:srcRect b="0" l="0" r="0" t="0"/>
          <a:stretch/>
        </p:blipFill>
        <p:spPr>
          <a:xfrm>
            <a:off x="1456758" y="1551350"/>
            <a:ext cx="7001096" cy="880966"/>
          </a:xfrm>
          <a:prstGeom prst="rect">
            <a:avLst/>
          </a:prstGeom>
          <a:noFill/>
          <a:ln>
            <a:noFill/>
          </a:ln>
        </p:spPr>
      </p:pic>
      <p:sp>
        <p:nvSpPr>
          <p:cNvPr id="2720" name="Google Shape;2720;g36fcfd6d65e_0_1543"/>
          <p:cNvSpPr txBox="1"/>
          <p:nvPr/>
        </p:nvSpPr>
        <p:spPr>
          <a:xfrm>
            <a:off x="413625" y="1151150"/>
            <a:ext cx="798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s" sz="1400" u="none" cap="none" strike="noStrike">
                <a:solidFill>
                  <a:schemeClr val="dk1"/>
                </a:solidFill>
                <a:latin typeface="Archivo"/>
                <a:ea typeface="Archivo"/>
                <a:cs typeface="Archivo"/>
                <a:sym typeface="Archivo"/>
              </a:rPr>
              <a:t>¿Cuáles fueron los motivos que llevaron a Cortázar a vivir en Bélgica, Argentina y luego en París?</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g36fcfd6d65e_0_1557"/>
          <p:cNvSpPr/>
          <p:nvPr/>
        </p:nvSpPr>
        <p:spPr>
          <a:xfrm>
            <a:off x="2955128" y="365831"/>
            <a:ext cx="2931000" cy="803100"/>
          </a:xfrm>
          <a:prstGeom prst="roundRect">
            <a:avLst>
              <a:gd fmla="val 0" name="adj"/>
            </a:avLst>
          </a:prstGeom>
          <a:gradFill>
            <a:gsLst>
              <a:gs pos="0">
                <a:srgbClr val="D5EE28"/>
              </a:gs>
              <a:gs pos="100000">
                <a:srgbClr val="086151"/>
              </a:gs>
            </a:gsLst>
            <a:lin ang="18900044" scaled="0"/>
          </a:gradFill>
          <a:ln>
            <a:noFill/>
          </a:ln>
        </p:spPr>
        <p:txBody>
          <a:bodyPr anchorCtr="0" anchor="ctr" bIns="81350" lIns="81350" spcFirstLastPara="1" rIns="81350" wrap="square" tIns="81350">
            <a:noAutofit/>
          </a:bodyPr>
          <a:lstStyle/>
          <a:p>
            <a:pPr indent="0" lvl="0" marL="0" marR="0" rtl="0" algn="ctr">
              <a:lnSpc>
                <a:spcPct val="100000"/>
              </a:lnSpc>
              <a:spcBef>
                <a:spcPts val="0"/>
              </a:spcBef>
              <a:spcAft>
                <a:spcPts val="0"/>
              </a:spcAft>
              <a:buClr>
                <a:srgbClr val="000000"/>
              </a:buClr>
              <a:buSzPts val="1246"/>
              <a:buFont typeface="Arial"/>
              <a:buNone/>
            </a:pPr>
            <a:r>
              <a:t/>
            </a:r>
            <a:endParaRPr b="0" i="0" sz="1245" u="none" cap="none" strike="noStrike">
              <a:solidFill>
                <a:srgbClr val="000000"/>
              </a:solidFill>
              <a:latin typeface="Arial"/>
              <a:ea typeface="Arial"/>
              <a:cs typeface="Arial"/>
              <a:sym typeface="Arial"/>
            </a:endParaRPr>
          </a:p>
        </p:txBody>
      </p:sp>
      <p:sp>
        <p:nvSpPr>
          <p:cNvPr id="2726" name="Google Shape;2726;g36fcfd6d65e_0_1557"/>
          <p:cNvSpPr/>
          <p:nvPr/>
        </p:nvSpPr>
        <p:spPr>
          <a:xfrm>
            <a:off x="2886000" y="230600"/>
            <a:ext cx="2931000" cy="832500"/>
          </a:xfrm>
          <a:prstGeom prst="roundRect">
            <a:avLst>
              <a:gd fmla="val 0" name="adj"/>
            </a:avLst>
          </a:prstGeom>
          <a:solidFill>
            <a:srgbClr val="FFFFFF"/>
          </a:solidFill>
          <a:ln cap="flat" cmpd="sng" w="9525">
            <a:solidFill>
              <a:srgbClr val="CCCCCC"/>
            </a:solidFill>
            <a:prstDash val="solid"/>
            <a:round/>
            <a:headEnd len="sm" w="sm" type="none"/>
            <a:tailEnd len="sm" w="sm" type="none"/>
          </a:ln>
        </p:spPr>
        <p:txBody>
          <a:bodyPr anchorCtr="0" anchor="ctr" bIns="81350" lIns="81350" spcFirstLastPara="1" rIns="81350" wrap="square" tIns="81350">
            <a:noAutofit/>
          </a:bodyPr>
          <a:lstStyle/>
          <a:p>
            <a:pPr indent="0" lvl="0" marL="0" marR="0" rtl="0" algn="ctr">
              <a:lnSpc>
                <a:spcPct val="100000"/>
              </a:lnSpc>
              <a:spcBef>
                <a:spcPts val="0"/>
              </a:spcBef>
              <a:spcAft>
                <a:spcPts val="0"/>
              </a:spcAft>
              <a:buClr>
                <a:srgbClr val="000000"/>
              </a:buClr>
              <a:buSzPts val="1246"/>
              <a:buFont typeface="Arial"/>
              <a:buNone/>
            </a:pPr>
            <a:r>
              <a:t/>
            </a:r>
            <a:endParaRPr b="0" i="0" sz="1245" u="none" cap="none" strike="noStrike">
              <a:solidFill>
                <a:srgbClr val="000000"/>
              </a:solidFill>
              <a:latin typeface="Arial"/>
              <a:ea typeface="Arial"/>
              <a:cs typeface="Arial"/>
              <a:sym typeface="Arial"/>
            </a:endParaRPr>
          </a:p>
        </p:txBody>
      </p:sp>
      <p:sp>
        <p:nvSpPr>
          <p:cNvPr id="2727" name="Google Shape;2727;g36fcfd6d65e_0_1557"/>
          <p:cNvSpPr txBox="1"/>
          <p:nvPr/>
        </p:nvSpPr>
        <p:spPr>
          <a:xfrm>
            <a:off x="3046490" y="475689"/>
            <a:ext cx="2610000" cy="339600"/>
          </a:xfrm>
          <a:prstGeom prst="rect">
            <a:avLst/>
          </a:prstGeom>
          <a:noFill/>
          <a:ln>
            <a:noFill/>
          </a:ln>
        </p:spPr>
        <p:txBody>
          <a:bodyPr anchorCtr="0" anchor="t" bIns="81350" lIns="81350" spcFirstLastPara="1" rIns="81350" wrap="square" tIns="81350">
            <a:spAutoFit/>
          </a:bodyPr>
          <a:lstStyle/>
          <a:p>
            <a:pPr indent="0" lvl="0" marL="0" marR="0" rtl="0" algn="ctr">
              <a:lnSpc>
                <a:spcPct val="80000"/>
              </a:lnSpc>
              <a:spcBef>
                <a:spcPts val="0"/>
              </a:spcBef>
              <a:spcAft>
                <a:spcPts val="0"/>
              </a:spcAft>
              <a:buClr>
                <a:srgbClr val="000000"/>
              </a:buClr>
              <a:buSzPts val="1246"/>
              <a:buFont typeface="Arial"/>
              <a:buNone/>
            </a:pPr>
            <a:r>
              <a:rPr b="1" i="0" lang="es" sz="1423" u="none" cap="none" strike="noStrike">
                <a:solidFill>
                  <a:srgbClr val="424242"/>
                </a:solidFill>
                <a:latin typeface="Archivo"/>
                <a:ea typeface="Archivo"/>
                <a:cs typeface="Archivo"/>
                <a:sym typeface="Archivo"/>
              </a:rPr>
              <a:t>Realización de inferencias</a:t>
            </a:r>
            <a:endParaRPr b="0" i="0" sz="1423" u="none" cap="none" strike="noStrike">
              <a:solidFill>
                <a:srgbClr val="424242"/>
              </a:solidFill>
              <a:latin typeface="Archivo"/>
              <a:ea typeface="Archivo"/>
              <a:cs typeface="Archivo"/>
              <a:sym typeface="Archivo"/>
            </a:endParaRPr>
          </a:p>
        </p:txBody>
      </p:sp>
      <p:sp>
        <p:nvSpPr>
          <p:cNvPr id="2728" name="Google Shape;2728;g36fcfd6d65e_0_1557"/>
          <p:cNvSpPr txBox="1"/>
          <p:nvPr/>
        </p:nvSpPr>
        <p:spPr>
          <a:xfrm>
            <a:off x="468844" y="1621075"/>
            <a:ext cx="1020900" cy="352200"/>
          </a:xfrm>
          <a:prstGeom prst="rect">
            <a:avLst/>
          </a:prstGeom>
          <a:noFill/>
          <a:ln>
            <a:noFill/>
          </a:ln>
        </p:spPr>
        <p:txBody>
          <a:bodyPr anchorCtr="0" anchor="t" bIns="84250" lIns="84250" spcFirstLastPara="1" rIns="84250" wrap="square" tIns="84250">
            <a:noAutofit/>
          </a:bodyPr>
          <a:lstStyle/>
          <a:p>
            <a:pPr indent="0" lvl="0" marL="0" marR="0" rtl="0" algn="l">
              <a:lnSpc>
                <a:spcPct val="100000"/>
              </a:lnSpc>
              <a:spcBef>
                <a:spcPts val="0"/>
              </a:spcBef>
              <a:spcAft>
                <a:spcPts val="0"/>
              </a:spcAft>
              <a:buClr>
                <a:srgbClr val="000000"/>
              </a:buClr>
              <a:buSzPts val="1659"/>
              <a:buFont typeface="Arial"/>
              <a:buNone/>
            </a:pPr>
            <a:r>
              <a:rPr b="0" i="0" lang="es" sz="1474" u="none" cap="none" strike="noStrike">
                <a:solidFill>
                  <a:srgbClr val="000000"/>
                </a:solidFill>
                <a:highlight>
                  <a:srgbClr val="B7DB20"/>
                </a:highlight>
                <a:latin typeface="Nunito ExtraBold"/>
                <a:ea typeface="Nunito ExtraBold"/>
                <a:cs typeface="Nunito ExtraBold"/>
                <a:sym typeface="Nunito ExtraBold"/>
              </a:rPr>
              <a:t>NIVEL I</a:t>
            </a:r>
            <a:endParaRPr b="0" i="0" sz="1474"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29" name="Google Shape;2729;g36fcfd6d65e_0_1557"/>
          <p:cNvSpPr txBox="1"/>
          <p:nvPr/>
        </p:nvSpPr>
        <p:spPr>
          <a:xfrm>
            <a:off x="436338" y="3773688"/>
            <a:ext cx="2764500" cy="397200"/>
          </a:xfrm>
          <a:prstGeom prst="rect">
            <a:avLst/>
          </a:prstGeom>
          <a:noFill/>
          <a:ln>
            <a:noFill/>
          </a:ln>
        </p:spPr>
        <p:txBody>
          <a:bodyPr anchorCtr="0" anchor="t" bIns="84250" lIns="84250" spcFirstLastPara="1" rIns="84250" wrap="square" tIns="84250">
            <a:spAutoFit/>
          </a:bodyPr>
          <a:lstStyle/>
          <a:p>
            <a:pPr indent="0" lvl="0" marL="0" marR="0" rtl="0" algn="l">
              <a:lnSpc>
                <a:spcPct val="100000"/>
              </a:lnSpc>
              <a:spcBef>
                <a:spcPts val="0"/>
              </a:spcBef>
              <a:spcAft>
                <a:spcPts val="0"/>
              </a:spcAft>
              <a:buClr>
                <a:srgbClr val="000000"/>
              </a:buClr>
              <a:buSzPts val="1474"/>
              <a:buFont typeface="Arial"/>
              <a:buNone/>
            </a:pPr>
            <a:r>
              <a:rPr b="0" i="0" lang="es" sz="1474" u="none" cap="none" strike="noStrike">
                <a:solidFill>
                  <a:schemeClr val="dk1"/>
                </a:solidFill>
                <a:highlight>
                  <a:srgbClr val="B7DB20"/>
                </a:highlight>
                <a:latin typeface="Nunito ExtraBold"/>
                <a:ea typeface="Nunito ExtraBold"/>
                <a:cs typeface="Nunito ExtraBold"/>
                <a:sym typeface="Nunito ExtraBold"/>
              </a:rPr>
              <a:t>NIVEL III</a:t>
            </a:r>
            <a:endParaRPr b="0" i="0" sz="1290" u="none" cap="none" strike="noStrike">
              <a:solidFill>
                <a:srgbClr val="000000"/>
              </a:solidFill>
              <a:latin typeface="Arial"/>
              <a:ea typeface="Arial"/>
              <a:cs typeface="Arial"/>
              <a:sym typeface="Arial"/>
            </a:endParaRPr>
          </a:p>
        </p:txBody>
      </p:sp>
      <p:sp>
        <p:nvSpPr>
          <p:cNvPr id="2730" name="Google Shape;2730;g36fcfd6d65e_0_1557"/>
          <p:cNvSpPr txBox="1"/>
          <p:nvPr/>
        </p:nvSpPr>
        <p:spPr>
          <a:xfrm>
            <a:off x="436338" y="2619461"/>
            <a:ext cx="2764500" cy="397200"/>
          </a:xfrm>
          <a:prstGeom prst="rect">
            <a:avLst/>
          </a:prstGeom>
          <a:noFill/>
          <a:ln>
            <a:noFill/>
          </a:ln>
        </p:spPr>
        <p:txBody>
          <a:bodyPr anchorCtr="0" anchor="t" bIns="84250" lIns="84250" spcFirstLastPara="1" rIns="84250" wrap="square" tIns="84250">
            <a:spAutoFit/>
          </a:bodyPr>
          <a:lstStyle/>
          <a:p>
            <a:pPr indent="0" lvl="0" marL="0" marR="0" rtl="0" algn="l">
              <a:lnSpc>
                <a:spcPct val="100000"/>
              </a:lnSpc>
              <a:spcBef>
                <a:spcPts val="0"/>
              </a:spcBef>
              <a:spcAft>
                <a:spcPts val="0"/>
              </a:spcAft>
              <a:buClr>
                <a:srgbClr val="000000"/>
              </a:buClr>
              <a:buSzPts val="1474"/>
              <a:buFont typeface="Arial"/>
              <a:buNone/>
            </a:pPr>
            <a:r>
              <a:rPr b="0" i="0" lang="es" sz="1474" u="none" cap="none" strike="noStrike">
                <a:solidFill>
                  <a:schemeClr val="dk1"/>
                </a:solidFill>
                <a:highlight>
                  <a:srgbClr val="B7DB20"/>
                </a:highlight>
                <a:latin typeface="Nunito ExtraBold"/>
                <a:ea typeface="Nunito ExtraBold"/>
                <a:cs typeface="Nunito ExtraBold"/>
                <a:sym typeface="Nunito ExtraBold"/>
              </a:rPr>
              <a:t>NIVEL II</a:t>
            </a:r>
            <a:endParaRPr b="0" i="0" sz="1290" u="none" cap="none" strike="noStrike">
              <a:solidFill>
                <a:srgbClr val="000000"/>
              </a:solidFill>
              <a:latin typeface="Arial"/>
              <a:ea typeface="Arial"/>
              <a:cs typeface="Arial"/>
              <a:sym typeface="Arial"/>
            </a:endParaRPr>
          </a:p>
        </p:txBody>
      </p:sp>
      <p:sp>
        <p:nvSpPr>
          <p:cNvPr id="2731" name="Google Shape;2731;g36fcfd6d65e_0_155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2" name="Google Shape;2732;g36fcfd6d65e_0_155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id="2733" name="Google Shape;2733;g36fcfd6d65e_0_1557"/>
          <p:cNvPicPr preferRelativeResize="0"/>
          <p:nvPr/>
        </p:nvPicPr>
        <p:blipFill rotWithShape="1">
          <a:blip r:embed="rId4">
            <a:alphaModFix/>
          </a:blip>
          <a:srcRect b="16381" l="0" r="0" t="15949"/>
          <a:stretch/>
        </p:blipFill>
        <p:spPr>
          <a:xfrm>
            <a:off x="1379198" y="3773685"/>
            <a:ext cx="6822080" cy="975090"/>
          </a:xfrm>
          <a:prstGeom prst="rect">
            <a:avLst/>
          </a:prstGeom>
          <a:noFill/>
          <a:ln>
            <a:noFill/>
          </a:ln>
        </p:spPr>
      </p:pic>
      <p:pic>
        <p:nvPicPr>
          <p:cNvPr id="2734" name="Google Shape;2734;g36fcfd6d65e_0_1557"/>
          <p:cNvPicPr preferRelativeResize="0"/>
          <p:nvPr/>
        </p:nvPicPr>
        <p:blipFill rotWithShape="1">
          <a:blip r:embed="rId5">
            <a:alphaModFix/>
          </a:blip>
          <a:srcRect b="0" l="5195" r="0" t="0"/>
          <a:stretch/>
        </p:blipFill>
        <p:spPr>
          <a:xfrm>
            <a:off x="1451432" y="1689139"/>
            <a:ext cx="6677612" cy="862252"/>
          </a:xfrm>
          <a:prstGeom prst="rect">
            <a:avLst/>
          </a:prstGeom>
          <a:noFill/>
          <a:ln>
            <a:noFill/>
          </a:ln>
        </p:spPr>
      </p:pic>
      <p:pic>
        <p:nvPicPr>
          <p:cNvPr id="2735" name="Google Shape;2735;g36fcfd6d65e_0_1557"/>
          <p:cNvPicPr preferRelativeResize="0"/>
          <p:nvPr/>
        </p:nvPicPr>
        <p:blipFill rotWithShape="1">
          <a:blip r:embed="rId6">
            <a:alphaModFix/>
          </a:blip>
          <a:srcRect b="24783" l="2210" r="0" t="0"/>
          <a:stretch/>
        </p:blipFill>
        <p:spPr>
          <a:xfrm>
            <a:off x="1379198" y="2746922"/>
            <a:ext cx="6887460" cy="648555"/>
          </a:xfrm>
          <a:prstGeom prst="rect">
            <a:avLst/>
          </a:prstGeom>
          <a:noFill/>
          <a:ln>
            <a:noFill/>
          </a:ln>
        </p:spPr>
      </p:pic>
      <p:sp>
        <p:nvSpPr>
          <p:cNvPr id="2736" name="Google Shape;2736;g36fcfd6d65e_0_1557"/>
          <p:cNvSpPr txBox="1"/>
          <p:nvPr/>
        </p:nvSpPr>
        <p:spPr>
          <a:xfrm>
            <a:off x="436350" y="1216925"/>
            <a:ext cx="542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¿Por qué Julio Cortázar tuvo que exiliarse?</a:t>
            </a:r>
            <a:endParaRPr b="0" i="0" sz="1600" u="none" cap="none" strike="noStrike">
              <a:solidFill>
                <a:srgbClr val="000000"/>
              </a:solidFill>
              <a:latin typeface="Archivo"/>
              <a:ea typeface="Archivo"/>
              <a:cs typeface="Archivo"/>
              <a:sym typeface="Archiv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0" name="Shape 2740"/>
        <p:cNvGrpSpPr/>
        <p:nvPr/>
      </p:nvGrpSpPr>
      <p:grpSpPr>
        <a:xfrm>
          <a:off x="0" y="0"/>
          <a:ext cx="0" cy="0"/>
          <a:chOff x="0" y="0"/>
          <a:chExt cx="0" cy="0"/>
        </a:xfrm>
      </p:grpSpPr>
      <p:sp>
        <p:nvSpPr>
          <p:cNvPr id="2741" name="Google Shape;2741;g36fcfd6d65e_0_1572"/>
          <p:cNvSpPr txBox="1"/>
          <p:nvPr/>
        </p:nvSpPr>
        <p:spPr>
          <a:xfrm>
            <a:off x="656400" y="1521300"/>
            <a:ext cx="5005200" cy="2070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extLst>
                  <a:ext uri="http://customooxmlschemas.google.com/">
                    <go:slidesCustomData xmlns:go="http://customooxmlschemas.google.com/" textRoundtripDataId="27"/>
                  </a:ext>
                </a:extLst>
              </a:rPr>
              <a:t>¿Qué se tuvo en cuenta?</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Tipo de texto conocido.</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Todas las biografías sobre la misma autora.</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110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Complejidad del texto (extensión, vocabulario, tipos de oraciones, etc.).</a:t>
            </a:r>
            <a:endParaRPr b="0" i="0" sz="1600" u="none" cap="none" strike="noStrike">
              <a:solidFill>
                <a:srgbClr val="000000"/>
              </a:solidFill>
              <a:latin typeface="Archivo Light"/>
              <a:ea typeface="Archivo Light"/>
              <a:cs typeface="Archivo Light"/>
              <a:sym typeface="Archivo Light"/>
            </a:endParaRPr>
          </a:p>
        </p:txBody>
      </p:sp>
      <p:grpSp>
        <p:nvGrpSpPr>
          <p:cNvPr id="2742" name="Google Shape;2742;g36fcfd6d65e_0_1572"/>
          <p:cNvGrpSpPr/>
          <p:nvPr/>
        </p:nvGrpSpPr>
        <p:grpSpPr>
          <a:xfrm>
            <a:off x="427580" y="2171507"/>
            <a:ext cx="119674" cy="125925"/>
            <a:chOff x="853100" y="2420550"/>
            <a:chExt cx="69000" cy="72600"/>
          </a:xfrm>
        </p:grpSpPr>
        <p:cxnSp>
          <p:nvCxnSpPr>
            <p:cNvPr id="2743" name="Google Shape;2743;g36fcfd6d65e_0_157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744" name="Google Shape;2744;g36fcfd6d65e_0_157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745" name="Google Shape;2745;g36fcfd6d65e_0_1572"/>
          <p:cNvSpPr txBox="1"/>
          <p:nvPr/>
        </p:nvSpPr>
        <p:spPr>
          <a:xfrm>
            <a:off x="558400" y="263225"/>
            <a:ext cx="5955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Selección de los materiales de lectura</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grpSp>
        <p:nvGrpSpPr>
          <p:cNvPr id="2746" name="Google Shape;2746;g36fcfd6d65e_0_1572"/>
          <p:cNvGrpSpPr/>
          <p:nvPr/>
        </p:nvGrpSpPr>
        <p:grpSpPr>
          <a:xfrm>
            <a:off x="427584" y="2589163"/>
            <a:ext cx="119674" cy="125925"/>
            <a:chOff x="853100" y="2420550"/>
            <a:chExt cx="69000" cy="72600"/>
          </a:xfrm>
        </p:grpSpPr>
        <p:cxnSp>
          <p:nvCxnSpPr>
            <p:cNvPr id="2747" name="Google Shape;2747;g36fcfd6d65e_0_157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748" name="Google Shape;2748;g36fcfd6d65e_0_157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749" name="Google Shape;2749;g36fcfd6d65e_0_1572"/>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50" name="Google Shape;2750;g36fcfd6d65e_0_1572"/>
          <p:cNvGrpSpPr/>
          <p:nvPr/>
        </p:nvGrpSpPr>
        <p:grpSpPr>
          <a:xfrm>
            <a:off x="427582" y="3045351"/>
            <a:ext cx="119674" cy="125925"/>
            <a:chOff x="853100" y="2420550"/>
            <a:chExt cx="69000" cy="72600"/>
          </a:xfrm>
        </p:grpSpPr>
        <p:cxnSp>
          <p:nvCxnSpPr>
            <p:cNvPr id="2751" name="Google Shape;2751;g36fcfd6d65e_0_157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752" name="Google Shape;2752;g36fcfd6d65e_0_157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753" name="Google Shape;2753;g36fcfd6d65e_0_1572"/>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Many pages. Girl searching for some information in the library full of books (proporcionado por Getty Images)" id="2754" name="Google Shape;2754;g36fcfd6d65e_0_1572"/>
          <p:cNvPicPr preferRelativeResize="0"/>
          <p:nvPr/>
        </p:nvPicPr>
        <p:blipFill rotWithShape="1">
          <a:blip r:embed="rId4">
            <a:alphaModFix amt="50000"/>
          </a:blip>
          <a:srcRect b="0" l="11245" r="49044" t="0"/>
          <a:stretch/>
        </p:blipFill>
        <p:spPr>
          <a:xfrm>
            <a:off x="6324900" y="934823"/>
            <a:ext cx="2222848" cy="373644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8" name="Shape 2758"/>
        <p:cNvGrpSpPr/>
        <p:nvPr/>
      </p:nvGrpSpPr>
      <p:grpSpPr>
        <a:xfrm>
          <a:off x="0" y="0"/>
          <a:ext cx="0" cy="0"/>
          <a:chOff x="0" y="0"/>
          <a:chExt cx="0" cy="0"/>
        </a:xfrm>
      </p:grpSpPr>
      <p:sp>
        <p:nvSpPr>
          <p:cNvPr id="2759" name="Google Shape;2759;g36fcfd6d65e_0_1589"/>
          <p:cNvSpPr txBox="1"/>
          <p:nvPr/>
        </p:nvSpPr>
        <p:spPr>
          <a:xfrm>
            <a:off x="646425" y="196000"/>
            <a:ext cx="6102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1800" u="none" cap="none" strike="noStrike">
                <a:solidFill>
                  <a:schemeClr val="dk1"/>
                </a:solidFill>
                <a:highlight>
                  <a:srgbClr val="B7DB20"/>
                </a:highlight>
                <a:latin typeface="Archivo ExtraBold"/>
                <a:ea typeface="Archivo ExtraBold"/>
                <a:cs typeface="Archivo ExtraBold"/>
                <a:sym typeface="Archivo ExtraBold"/>
              </a:rPr>
              <a:t>Selección de los materiales de lectura</a:t>
            </a:r>
            <a:endParaRPr b="0" i="0" sz="1800" u="none" cap="none" strike="noStrike">
              <a:solidFill>
                <a:schemeClr val="dk1"/>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760" name="Google Shape;2760;g36fcfd6d65e_0_1589"/>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g36fcfd6d65e_0_1589"/>
          <p:cNvSpPr txBox="1"/>
          <p:nvPr/>
        </p:nvSpPr>
        <p:spPr>
          <a:xfrm>
            <a:off x="573125" y="1984075"/>
            <a:ext cx="67635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chivo"/>
              <a:ea typeface="Archivo"/>
              <a:cs typeface="Archivo"/>
              <a:sym typeface="Archivo"/>
            </a:endParaRPr>
          </a:p>
        </p:txBody>
      </p:sp>
      <p:sp>
        <p:nvSpPr>
          <p:cNvPr id="2762" name="Google Shape;2762;g36fcfd6d65e_0_1589"/>
          <p:cNvSpPr txBox="1"/>
          <p:nvPr/>
        </p:nvSpPr>
        <p:spPr>
          <a:xfrm>
            <a:off x="150900" y="597675"/>
            <a:ext cx="8828400" cy="424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NIVEL I</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just">
              <a:lnSpc>
                <a:spcPct val="100000"/>
              </a:lnSpc>
              <a:spcBef>
                <a:spcPts val="10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María Elena Walsh fue una escritora, cantante y compositora argentina muy importante. Nació el 1 de febrero de 1930 en Ramos Mejía, provincia de Buenos Aires en una familia de clase media. Desde muy joven le gustó leer, escribir y dibujar.</a:t>
            </a:r>
            <a:endParaRPr b="0" i="0" sz="1400" u="none" cap="none" strike="noStrike">
              <a:solidFill>
                <a:srgbClr val="000000"/>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NIVEL II</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just">
              <a:lnSpc>
                <a:spcPct val="100000"/>
              </a:lnSpc>
              <a:spcBef>
                <a:spcPts val="1000"/>
              </a:spcBef>
              <a:spcAft>
                <a:spcPts val="0"/>
              </a:spcAft>
              <a:buClr>
                <a:srgbClr val="000000"/>
              </a:buClr>
              <a:buSzPts val="1400"/>
              <a:buFont typeface="Arial"/>
              <a:buNone/>
            </a:pPr>
            <a:r>
              <a:rPr b="0" i="0" lang="es" sz="1400" u="none" cap="none" strike="noStrike">
                <a:solidFill>
                  <a:schemeClr val="dk1"/>
                </a:solidFill>
                <a:latin typeface="Archivo"/>
                <a:ea typeface="Archivo"/>
                <a:cs typeface="Archivo"/>
                <a:sym typeface="Archivo"/>
              </a:rPr>
              <a:t>María Elena Walsh fue una de las figuras más destacadas de la cultura argentina del siglo XX. Nació el 1 de febrero de 1930 en Ramos Mejía, en el Gran Buenos Aires. Su padre era ferroviario y descendiente de ingleses; su madre, de origen andaluz, era una lectora apasionada que estimuló el amor por la literatura en su hija. Desde muy joven, María Elena mostró talento para la escritura y la música.</a:t>
            </a:r>
            <a:endParaRPr b="0" i="0" sz="14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NIVEL III</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just">
              <a:lnSpc>
                <a:spcPct val="100000"/>
              </a:lnSpc>
              <a:spcBef>
                <a:spcPts val="1000"/>
              </a:spcBef>
              <a:spcAft>
                <a:spcPts val="1000"/>
              </a:spcAft>
              <a:buClr>
                <a:srgbClr val="000000"/>
              </a:buClr>
              <a:buSzPts val="1400"/>
              <a:buFont typeface="Arial"/>
              <a:buNone/>
            </a:pPr>
            <a:r>
              <a:rPr b="0" i="0" lang="es" sz="1400" u="none" cap="none" strike="noStrike">
                <a:solidFill>
                  <a:schemeClr val="dk1"/>
                </a:solidFill>
                <a:latin typeface="Archivo"/>
                <a:ea typeface="Archivo"/>
                <a:cs typeface="Archivo"/>
                <a:sym typeface="Archivo"/>
              </a:rPr>
              <a:t>Poeta, compositora, cantante, novelista, dramaturga, escritora, guionista y narradora, María Elena Walsh marcó la vida de generaciones de chicos con sus libros y canciones. Había nacido en Villa Sarmiento, en la localidad de Morón, provincia de Buenos Aires, el 1.° de febrero de 1930. Fue la hija menor de un matrimonio inmigrante integrado por Enrique Roberto Walsh, un empleado ferroviario con raíces inglesas e irlandesas, y Lucía Elena Monsalvo, ama de casa e hija de andaluces.</a:t>
            </a:r>
            <a:endParaRPr b="0" i="0" sz="1400" u="none" cap="none" strike="noStrike">
              <a:solidFill>
                <a:schemeClr val="dk1"/>
              </a:solidFill>
              <a:latin typeface="Archivo"/>
              <a:ea typeface="Archivo"/>
              <a:cs typeface="Archivo"/>
              <a:sym typeface="Archivo"/>
            </a:endParaRPr>
          </a:p>
        </p:txBody>
      </p:sp>
      <p:pic>
        <p:nvPicPr>
          <p:cNvPr id="2763" name="Google Shape;2763;g36fcfd6d65e_0_1589"/>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7" name="Shape 2767"/>
        <p:cNvGrpSpPr/>
        <p:nvPr/>
      </p:nvGrpSpPr>
      <p:grpSpPr>
        <a:xfrm>
          <a:off x="0" y="0"/>
          <a:ext cx="0" cy="0"/>
          <a:chOff x="0" y="0"/>
          <a:chExt cx="0" cy="0"/>
        </a:xfrm>
      </p:grpSpPr>
      <p:sp>
        <p:nvSpPr>
          <p:cNvPr id="2768" name="Google Shape;2768;g36fcfd6d65e_0_1597"/>
          <p:cNvSpPr txBox="1"/>
          <p:nvPr/>
        </p:nvSpPr>
        <p:spPr>
          <a:xfrm>
            <a:off x="1068900" y="1347025"/>
            <a:ext cx="6770100" cy="2316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¿Qué se tuvo en cuenta?</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En localización si era información destacada o no y si estaba en una sola parte del texto o requería hacer un barrido.</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En las inferencias la cantidad de indicios que tenían en el texto para elaborar la respuesta.</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1100"/>
              </a:spcAft>
              <a:buClr>
                <a:srgbClr val="000000"/>
              </a:buClr>
              <a:buSzPts val="1600"/>
              <a:buFont typeface="Arial"/>
              <a:buNone/>
            </a:pPr>
            <a:r>
              <a:t/>
            </a:r>
            <a:endParaRPr b="0" i="0" sz="1600" u="none" cap="none" strike="noStrike">
              <a:solidFill>
                <a:srgbClr val="000000"/>
              </a:solidFill>
              <a:latin typeface="Archivo Light"/>
              <a:ea typeface="Archivo Light"/>
              <a:cs typeface="Archivo Light"/>
              <a:sym typeface="Archivo Light"/>
            </a:endParaRPr>
          </a:p>
        </p:txBody>
      </p:sp>
      <p:grpSp>
        <p:nvGrpSpPr>
          <p:cNvPr id="2769" name="Google Shape;2769;g36fcfd6d65e_0_1597"/>
          <p:cNvGrpSpPr/>
          <p:nvPr/>
        </p:nvGrpSpPr>
        <p:grpSpPr>
          <a:xfrm>
            <a:off x="762991" y="2017314"/>
            <a:ext cx="119674" cy="125925"/>
            <a:chOff x="853100" y="2420550"/>
            <a:chExt cx="69000" cy="72600"/>
          </a:xfrm>
        </p:grpSpPr>
        <p:cxnSp>
          <p:nvCxnSpPr>
            <p:cNvPr id="2770" name="Google Shape;2770;g36fcfd6d65e_0_15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771" name="Google Shape;2771;g36fcfd6d65e_0_15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772" name="Google Shape;2772;g36fcfd6d65e_0_1597"/>
          <p:cNvSpPr txBox="1"/>
          <p:nvPr/>
        </p:nvSpPr>
        <p:spPr>
          <a:xfrm>
            <a:off x="698425" y="497050"/>
            <a:ext cx="5440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Diversificación de las consignas</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773" name="Google Shape;2773;g36fcfd6d65e_0_1597"/>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74" name="Google Shape;2774;g36fcfd6d65e_0_1597"/>
          <p:cNvGrpSpPr/>
          <p:nvPr/>
        </p:nvGrpSpPr>
        <p:grpSpPr>
          <a:xfrm>
            <a:off x="762993" y="2687361"/>
            <a:ext cx="119674" cy="125925"/>
            <a:chOff x="853100" y="2420550"/>
            <a:chExt cx="69000" cy="72600"/>
          </a:xfrm>
        </p:grpSpPr>
        <p:cxnSp>
          <p:nvCxnSpPr>
            <p:cNvPr id="2775" name="Google Shape;2775;g36fcfd6d65e_0_159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776" name="Google Shape;2776;g36fcfd6d65e_0_159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777" name="Google Shape;2777;g36fcfd6d65e_0_1597"/>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Business topics - advance training (proporcionado por Getty Images)" id="2778" name="Google Shape;2778;g36fcfd6d65e_0_1597"/>
          <p:cNvPicPr preferRelativeResize="0"/>
          <p:nvPr/>
        </p:nvPicPr>
        <p:blipFill rotWithShape="1">
          <a:blip r:embed="rId4">
            <a:alphaModFix/>
          </a:blip>
          <a:srcRect b="0" l="0" r="0" t="0"/>
          <a:stretch/>
        </p:blipFill>
        <p:spPr>
          <a:xfrm>
            <a:off x="6138625" y="3521224"/>
            <a:ext cx="1916150" cy="131077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g36fcfd6d65e_0_1611"/>
          <p:cNvSpPr/>
          <p:nvPr/>
        </p:nvSpPr>
        <p:spPr>
          <a:xfrm>
            <a:off x="2963700" y="382600"/>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g36fcfd6d65e_0_1611"/>
          <p:cNvSpPr/>
          <p:nvPr/>
        </p:nvSpPr>
        <p:spPr>
          <a:xfrm>
            <a:off x="2125300" y="230600"/>
            <a:ext cx="4055100" cy="935700"/>
          </a:xfrm>
          <a:prstGeom prst="roundRect">
            <a:avLst>
              <a:gd fmla="val 0" name="adj"/>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g36fcfd6d65e_0_1611"/>
          <p:cNvSpPr txBox="1"/>
          <p:nvPr/>
        </p:nvSpPr>
        <p:spPr>
          <a:xfrm>
            <a:off x="2319161" y="287125"/>
            <a:ext cx="3686700" cy="9975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rPr b="1" i="0" lang="es" sz="2200" u="none" cap="none" strike="noStrike">
                <a:solidFill>
                  <a:srgbClr val="424242"/>
                </a:solidFill>
                <a:latin typeface="Archivo"/>
                <a:ea typeface="Archivo"/>
                <a:cs typeface="Archivo"/>
                <a:sym typeface="Archivo"/>
              </a:rPr>
              <a:t>Localización de información explícita en un texto</a:t>
            </a:r>
            <a:endParaRPr b="0" i="0" sz="2200" u="none" cap="none" strike="noStrike">
              <a:solidFill>
                <a:srgbClr val="424242"/>
              </a:solidFill>
              <a:latin typeface="Archivo"/>
              <a:ea typeface="Archivo"/>
              <a:cs typeface="Archivo"/>
              <a:sym typeface="Archivo"/>
            </a:endParaRPr>
          </a:p>
        </p:txBody>
      </p:sp>
      <p:sp>
        <p:nvSpPr>
          <p:cNvPr id="2786" name="Google Shape;2786;g36fcfd6d65e_0_1611"/>
          <p:cNvSpPr txBox="1"/>
          <p:nvPr/>
        </p:nvSpPr>
        <p:spPr>
          <a:xfrm>
            <a:off x="247725" y="1282500"/>
            <a:ext cx="1107900" cy="3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NIVEL I</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87" name="Google Shape;2787;g36fcfd6d65e_0_1611"/>
          <p:cNvSpPr txBox="1"/>
          <p:nvPr/>
        </p:nvSpPr>
        <p:spPr>
          <a:xfrm>
            <a:off x="247725" y="357375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highlight>
                  <a:srgbClr val="B7DB20"/>
                </a:highlight>
                <a:latin typeface="Nunito ExtraBold"/>
                <a:ea typeface="Nunito ExtraBold"/>
                <a:cs typeface="Nunito ExtraBold"/>
                <a:sym typeface="Nunito ExtraBold"/>
              </a:rPr>
              <a:t>NIVEL II</a:t>
            </a:r>
            <a:endParaRPr b="0" i="0" sz="1400" u="none" cap="none" strike="noStrike">
              <a:solidFill>
                <a:srgbClr val="000000"/>
              </a:solidFill>
              <a:latin typeface="Arial"/>
              <a:ea typeface="Arial"/>
              <a:cs typeface="Arial"/>
              <a:sym typeface="Arial"/>
            </a:endParaRPr>
          </a:p>
        </p:txBody>
      </p:sp>
      <p:sp>
        <p:nvSpPr>
          <p:cNvPr id="2788" name="Google Shape;2788;g36fcfd6d65e_0_1611"/>
          <p:cNvSpPr txBox="1"/>
          <p:nvPr/>
        </p:nvSpPr>
        <p:spPr>
          <a:xfrm>
            <a:off x="247725" y="2403675"/>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highlight>
                  <a:srgbClr val="B7DB20"/>
                </a:highlight>
                <a:latin typeface="Nunito ExtraBold"/>
                <a:ea typeface="Nunito ExtraBold"/>
                <a:cs typeface="Nunito ExtraBold"/>
                <a:sym typeface="Nunito ExtraBold"/>
              </a:rPr>
              <a:t>NIVEL III</a:t>
            </a:r>
            <a:endParaRPr b="0" i="0" sz="1400" u="none" cap="none" strike="noStrike">
              <a:solidFill>
                <a:srgbClr val="000000"/>
              </a:solidFill>
              <a:latin typeface="Arial"/>
              <a:ea typeface="Arial"/>
              <a:cs typeface="Arial"/>
              <a:sym typeface="Arial"/>
            </a:endParaRPr>
          </a:p>
        </p:txBody>
      </p:sp>
      <p:sp>
        <p:nvSpPr>
          <p:cNvPr id="2789" name="Google Shape;2789;g36fcfd6d65e_0_1611"/>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g36fcfd6d65e_0_1611"/>
          <p:cNvSpPr txBox="1"/>
          <p:nvPr/>
        </p:nvSpPr>
        <p:spPr>
          <a:xfrm>
            <a:off x="327600" y="1680175"/>
            <a:ext cx="8411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¿Cuál fue el libro de poemas que fue elogiado por grandes escritores?</a:t>
            </a:r>
            <a:endParaRPr b="1" i="1" sz="16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rgbClr val="000000"/>
                </a:solidFill>
                <a:latin typeface="Archivo"/>
                <a:ea typeface="Archivo"/>
                <a:cs typeface="Archivo"/>
                <a:sym typeface="Archivo"/>
              </a:rPr>
              <a:t>La respuesta está en letra cursiva y se ubica en el primer párrafo.</a:t>
            </a:r>
            <a:endParaRPr b="0" i="0" sz="1600" u="none" cap="none" strike="noStrike">
              <a:solidFill>
                <a:srgbClr val="000000"/>
              </a:solidFill>
              <a:latin typeface="Archivo"/>
              <a:ea typeface="Archivo"/>
              <a:cs typeface="Archivo"/>
              <a:sym typeface="Archivo"/>
            </a:endParaRPr>
          </a:p>
        </p:txBody>
      </p:sp>
      <p:sp>
        <p:nvSpPr>
          <p:cNvPr id="2791" name="Google Shape;2791;g36fcfd6d65e_0_1611"/>
          <p:cNvSpPr txBox="1"/>
          <p:nvPr/>
        </p:nvSpPr>
        <p:spPr>
          <a:xfrm>
            <a:off x="402425" y="2783725"/>
            <a:ext cx="8411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¿Quién estimuló el amor por la literatura en María Elena Walsh?</a:t>
            </a:r>
            <a:endParaRPr b="1" i="1" sz="16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rgbClr val="000000"/>
                </a:solidFill>
                <a:latin typeface="Archivo"/>
                <a:ea typeface="Archivo"/>
                <a:cs typeface="Archivo"/>
                <a:sym typeface="Archivo"/>
              </a:rPr>
              <a:t>La respuesta no está destacada por su tipografía y se encuentra en el primer párrafo.</a:t>
            </a:r>
            <a:endParaRPr b="0" i="0" sz="1600" u="none" cap="none" strike="noStrike">
              <a:solidFill>
                <a:srgbClr val="000000"/>
              </a:solidFill>
              <a:latin typeface="Archivo"/>
              <a:ea typeface="Archivo"/>
              <a:cs typeface="Archivo"/>
              <a:sym typeface="Archivo"/>
            </a:endParaRPr>
          </a:p>
        </p:txBody>
      </p:sp>
      <p:sp>
        <p:nvSpPr>
          <p:cNvPr id="2792" name="Google Shape;2792;g36fcfd6d65e_0_1611"/>
          <p:cNvSpPr txBox="1"/>
          <p:nvPr/>
        </p:nvSpPr>
        <p:spPr>
          <a:xfrm>
            <a:off x="327600" y="3887275"/>
            <a:ext cx="5023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¿Qué obras produjo? Escribí sus nombres.</a:t>
            </a:r>
            <a:r>
              <a:rPr b="0" i="0" lang="e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rgbClr val="000000"/>
                </a:solidFill>
                <a:latin typeface="Arial"/>
                <a:ea typeface="Arial"/>
                <a:cs typeface="Arial"/>
                <a:sym typeface="Arial"/>
              </a:rPr>
              <a:t>Requiere realizar un barrido por todo el texto.</a:t>
            </a:r>
            <a:endParaRPr b="0" i="0" sz="1600" u="none" cap="none" strike="noStrike">
              <a:solidFill>
                <a:srgbClr val="000000"/>
              </a:solidFill>
              <a:latin typeface="Arial"/>
              <a:ea typeface="Arial"/>
              <a:cs typeface="Arial"/>
              <a:sym typeface="Arial"/>
            </a:endParaRPr>
          </a:p>
        </p:txBody>
      </p:sp>
      <p:pic>
        <p:nvPicPr>
          <p:cNvPr id="2793" name="Google Shape;2793;g36fcfd6d65e_0_161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07/07/2021 (proporcionado por Getty Images)" id="2794" name="Google Shape;2794;g36fcfd6d65e_0_1611"/>
          <p:cNvPicPr preferRelativeResize="0"/>
          <p:nvPr/>
        </p:nvPicPr>
        <p:blipFill rotWithShape="1">
          <a:blip r:embed="rId4">
            <a:alphaModFix/>
          </a:blip>
          <a:srcRect b="0" l="0" r="0" t="0"/>
          <a:stretch/>
        </p:blipFill>
        <p:spPr>
          <a:xfrm>
            <a:off x="7460376" y="3573751"/>
            <a:ext cx="1569751" cy="156975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8" name="Shape 2798"/>
        <p:cNvGrpSpPr/>
        <p:nvPr/>
      </p:nvGrpSpPr>
      <p:grpSpPr>
        <a:xfrm>
          <a:off x="0" y="0"/>
          <a:ext cx="0" cy="0"/>
          <a:chOff x="0" y="0"/>
          <a:chExt cx="0" cy="0"/>
        </a:xfrm>
      </p:grpSpPr>
      <p:sp>
        <p:nvSpPr>
          <p:cNvPr id="2799" name="Google Shape;2799;g36fcfd6d65e_0_1626"/>
          <p:cNvSpPr/>
          <p:nvPr/>
        </p:nvSpPr>
        <p:spPr>
          <a:xfrm>
            <a:off x="2963700" y="382600"/>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g36fcfd6d65e_0_1626"/>
          <p:cNvSpPr/>
          <p:nvPr/>
        </p:nvSpPr>
        <p:spPr>
          <a:xfrm>
            <a:off x="2886000" y="230600"/>
            <a:ext cx="3294300" cy="935700"/>
          </a:xfrm>
          <a:prstGeom prst="roundRect">
            <a:avLst>
              <a:gd fmla="val 0" name="adj"/>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g36fcfd6d65e_0_1626"/>
          <p:cNvSpPr txBox="1"/>
          <p:nvPr/>
        </p:nvSpPr>
        <p:spPr>
          <a:xfrm>
            <a:off x="3066306" y="433694"/>
            <a:ext cx="29337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rPr b="1" i="0" lang="es" sz="2300" u="none" cap="none" strike="noStrike">
                <a:solidFill>
                  <a:srgbClr val="424242"/>
                </a:solidFill>
                <a:latin typeface="Archivo"/>
                <a:ea typeface="Archivo"/>
                <a:cs typeface="Archivo"/>
                <a:sym typeface="Archivo"/>
              </a:rPr>
              <a:t>Realización de inferencias </a:t>
            </a:r>
            <a:endParaRPr b="0" i="0" sz="2300" u="none" cap="none" strike="noStrike">
              <a:solidFill>
                <a:srgbClr val="424242"/>
              </a:solidFill>
              <a:latin typeface="Archivo"/>
              <a:ea typeface="Archivo"/>
              <a:cs typeface="Archivo"/>
              <a:sym typeface="Archivo"/>
            </a:endParaRPr>
          </a:p>
        </p:txBody>
      </p:sp>
      <p:sp>
        <p:nvSpPr>
          <p:cNvPr id="2802" name="Google Shape;2802;g36fcfd6d65e_0_1626"/>
          <p:cNvSpPr txBox="1"/>
          <p:nvPr/>
        </p:nvSpPr>
        <p:spPr>
          <a:xfrm>
            <a:off x="247725" y="1422100"/>
            <a:ext cx="1107900" cy="3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NIVEL I</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803" name="Google Shape;2803;g36fcfd6d65e_0_1626"/>
          <p:cNvSpPr txBox="1"/>
          <p:nvPr/>
        </p:nvSpPr>
        <p:spPr>
          <a:xfrm>
            <a:off x="247725" y="3322225"/>
            <a:ext cx="3000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highlight>
                  <a:srgbClr val="B7DB20"/>
                </a:highlight>
                <a:latin typeface="Nunito ExtraBold"/>
                <a:ea typeface="Nunito ExtraBold"/>
                <a:cs typeface="Nunito ExtraBold"/>
                <a:sym typeface="Nunito ExtraBold"/>
              </a:rPr>
              <a:t>NIVEL II</a:t>
            </a:r>
            <a:endParaRPr b="0" i="0" sz="1400" u="none" cap="none" strike="noStrike">
              <a:solidFill>
                <a:srgbClr val="000000"/>
              </a:solidFill>
              <a:latin typeface="Arial"/>
              <a:ea typeface="Arial"/>
              <a:cs typeface="Arial"/>
              <a:sym typeface="Arial"/>
            </a:endParaRPr>
          </a:p>
        </p:txBody>
      </p:sp>
      <p:sp>
        <p:nvSpPr>
          <p:cNvPr id="2804" name="Google Shape;2804;g36fcfd6d65e_0_1626"/>
          <p:cNvSpPr txBox="1"/>
          <p:nvPr/>
        </p:nvSpPr>
        <p:spPr>
          <a:xfrm>
            <a:off x="247725" y="2403675"/>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 sz="1600" u="none" cap="none" strike="noStrike">
                <a:solidFill>
                  <a:schemeClr val="dk1"/>
                </a:solidFill>
                <a:highlight>
                  <a:srgbClr val="B7DB20"/>
                </a:highlight>
                <a:latin typeface="Nunito ExtraBold"/>
                <a:ea typeface="Nunito ExtraBold"/>
                <a:cs typeface="Nunito ExtraBold"/>
                <a:sym typeface="Nunito ExtraBold"/>
              </a:rPr>
              <a:t>NIVEL III</a:t>
            </a:r>
            <a:endParaRPr b="0" i="0" sz="1400" u="none" cap="none" strike="noStrike">
              <a:solidFill>
                <a:srgbClr val="000000"/>
              </a:solidFill>
              <a:latin typeface="Arial"/>
              <a:ea typeface="Arial"/>
              <a:cs typeface="Arial"/>
              <a:sym typeface="Arial"/>
            </a:endParaRPr>
          </a:p>
        </p:txBody>
      </p:sp>
      <p:sp>
        <p:nvSpPr>
          <p:cNvPr id="2805" name="Google Shape;2805;g36fcfd6d65e_0_1626"/>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g36fcfd6d65e_0_1626"/>
          <p:cNvSpPr txBox="1"/>
          <p:nvPr/>
        </p:nvSpPr>
        <p:spPr>
          <a:xfrm>
            <a:off x="330075" y="4022588"/>
            <a:ext cx="8554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¿Por qué se puede decir que María Elena Walsh revolucionó la música infantil en Argentina?</a:t>
            </a:r>
            <a:endParaRPr b="0" i="0" sz="1600" u="none" cap="none" strike="noStrike">
              <a:solidFill>
                <a:srgbClr val="000000"/>
              </a:solidFill>
              <a:latin typeface="Arial"/>
              <a:ea typeface="Arial"/>
              <a:cs typeface="Arial"/>
              <a:sym typeface="Arial"/>
            </a:endParaRPr>
          </a:p>
        </p:txBody>
      </p:sp>
      <p:sp>
        <p:nvSpPr>
          <p:cNvPr id="2807" name="Google Shape;2807;g36fcfd6d65e_0_1626"/>
          <p:cNvSpPr txBox="1"/>
          <p:nvPr/>
        </p:nvSpPr>
        <p:spPr>
          <a:xfrm>
            <a:off x="247725" y="2878400"/>
            <a:ext cx="8445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¿Por qué creen que se considera su obra una pieza clave de la identidad cultural argentina?</a:t>
            </a:r>
            <a:endParaRPr b="0" i="0" sz="1600" u="none" cap="none" strike="noStrike">
              <a:solidFill>
                <a:srgbClr val="000000"/>
              </a:solidFill>
              <a:latin typeface="Arial"/>
              <a:ea typeface="Arial"/>
              <a:cs typeface="Arial"/>
              <a:sym typeface="Arial"/>
            </a:endParaRPr>
          </a:p>
        </p:txBody>
      </p:sp>
      <p:sp>
        <p:nvSpPr>
          <p:cNvPr id="2808" name="Google Shape;2808;g36fcfd6d65e_0_1626"/>
          <p:cNvSpPr txBox="1"/>
          <p:nvPr/>
        </p:nvSpPr>
        <p:spPr>
          <a:xfrm>
            <a:off x="247725" y="1903900"/>
            <a:ext cx="8718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solidFill>
                  <a:srgbClr val="000000"/>
                </a:solidFill>
                <a:latin typeface="Archivo"/>
                <a:ea typeface="Archivo"/>
                <a:cs typeface="Archivo"/>
                <a:sym typeface="Archivo"/>
              </a:rPr>
              <a:t>¿Por qué consideras que sus obras siguen muy presentes en la cultura argentina?</a:t>
            </a:r>
            <a:endParaRPr b="0" i="0" sz="1600" u="none" cap="none" strike="noStrike">
              <a:solidFill>
                <a:srgbClr val="000000"/>
              </a:solidFill>
              <a:latin typeface="Arial"/>
              <a:ea typeface="Arial"/>
              <a:cs typeface="Arial"/>
              <a:sym typeface="Arial"/>
            </a:endParaRPr>
          </a:p>
        </p:txBody>
      </p:sp>
      <p:pic>
        <p:nvPicPr>
          <p:cNvPr id="2809" name="Google Shape;2809;g36fcfd6d65e_0_1626"/>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People Enthusiastically Reading Sitting and Lying on Huge Book. Young Woman and Man Students Spend Time in Library or Prepare for Examination Characters Gaining Knowledge. Cartoon Vector Illustration (proporcionado por Getty Images)" id="2810" name="Google Shape;2810;g36fcfd6d65e_0_1626"/>
          <p:cNvPicPr preferRelativeResize="0"/>
          <p:nvPr/>
        </p:nvPicPr>
        <p:blipFill rotWithShape="1">
          <a:blip r:embed="rId4">
            <a:alphaModFix/>
          </a:blip>
          <a:srcRect b="0" l="0" r="0" t="0"/>
          <a:stretch/>
        </p:blipFill>
        <p:spPr>
          <a:xfrm>
            <a:off x="265425" y="0"/>
            <a:ext cx="2381389" cy="14221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4" name="Shape 2814"/>
        <p:cNvGrpSpPr/>
        <p:nvPr/>
      </p:nvGrpSpPr>
      <p:grpSpPr>
        <a:xfrm>
          <a:off x="0" y="0"/>
          <a:ext cx="0" cy="0"/>
          <a:chOff x="0" y="0"/>
          <a:chExt cx="0" cy="0"/>
        </a:xfrm>
      </p:grpSpPr>
      <p:sp>
        <p:nvSpPr>
          <p:cNvPr id="2815" name="Google Shape;2815;g36fcfd6d65e_0_1641"/>
          <p:cNvSpPr txBox="1"/>
          <p:nvPr/>
        </p:nvSpPr>
        <p:spPr>
          <a:xfrm>
            <a:off x="4011882" y="1290313"/>
            <a:ext cx="4998300" cy="2562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¿Qué se tuvo en cuenta?</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Organización en 4 grupos (se formaron dos grupos de nivel II)</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Participación de distintas personas de la escuela para poder trabajar con cada grupo.</a:t>
            </a:r>
            <a:endParaRPr b="0" i="0" sz="16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500"/>
              </a:spcBef>
              <a:spcAft>
                <a:spcPts val="1100"/>
              </a:spcAft>
              <a:buClr>
                <a:srgbClr val="000000"/>
              </a:buClr>
              <a:buSzPts val="1600"/>
              <a:buFont typeface="Arial"/>
              <a:buNone/>
            </a:pPr>
            <a:r>
              <a:rPr b="0" i="0" lang="es" sz="1600" u="none" cap="none" strike="noStrike">
                <a:solidFill>
                  <a:srgbClr val="000000"/>
                </a:solidFill>
                <a:latin typeface="Archivo Light"/>
                <a:ea typeface="Archivo Light"/>
                <a:cs typeface="Archivo Light"/>
                <a:sym typeface="Archivo Light"/>
              </a:rPr>
              <a:t>Se realizó un trabajo individual con acompañamiento personalizado (10 estudiantes por grupo).</a:t>
            </a:r>
            <a:endParaRPr b="0" i="0" sz="1600" u="none" cap="none" strike="noStrike">
              <a:solidFill>
                <a:srgbClr val="000000"/>
              </a:solidFill>
              <a:latin typeface="Archivo Light"/>
              <a:ea typeface="Archivo Light"/>
              <a:cs typeface="Archivo Light"/>
              <a:sym typeface="Archivo Light"/>
            </a:endParaRPr>
          </a:p>
        </p:txBody>
      </p:sp>
      <p:grpSp>
        <p:nvGrpSpPr>
          <p:cNvPr id="2816" name="Google Shape;2816;g36fcfd6d65e_0_1641"/>
          <p:cNvGrpSpPr/>
          <p:nvPr/>
        </p:nvGrpSpPr>
        <p:grpSpPr>
          <a:xfrm>
            <a:off x="3911048" y="1961726"/>
            <a:ext cx="100823" cy="125925"/>
            <a:chOff x="853100" y="2420550"/>
            <a:chExt cx="69000" cy="72600"/>
          </a:xfrm>
        </p:grpSpPr>
        <p:cxnSp>
          <p:nvCxnSpPr>
            <p:cNvPr id="2817" name="Google Shape;2817;g36fcfd6d65e_0_164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18" name="Google Shape;2818;g36fcfd6d65e_0_164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19" name="Google Shape;2819;g36fcfd6d65e_0_1641"/>
          <p:cNvSpPr/>
          <p:nvPr/>
        </p:nvSpPr>
        <p:spPr>
          <a:xfrm>
            <a:off x="-2715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20" name="Google Shape;2820;g36fcfd6d65e_0_1641"/>
          <p:cNvGrpSpPr/>
          <p:nvPr/>
        </p:nvGrpSpPr>
        <p:grpSpPr>
          <a:xfrm>
            <a:off x="3911051" y="2629339"/>
            <a:ext cx="100823" cy="125925"/>
            <a:chOff x="853100" y="2420550"/>
            <a:chExt cx="69000" cy="72600"/>
          </a:xfrm>
        </p:grpSpPr>
        <p:cxnSp>
          <p:nvCxnSpPr>
            <p:cNvPr id="2821" name="Google Shape;2821;g36fcfd6d65e_0_164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22" name="Google Shape;2822;g36fcfd6d65e_0_164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23" name="Google Shape;2823;g36fcfd6d65e_0_1641"/>
          <p:cNvGrpSpPr/>
          <p:nvPr/>
        </p:nvGrpSpPr>
        <p:grpSpPr>
          <a:xfrm>
            <a:off x="3911041" y="3304912"/>
            <a:ext cx="100823" cy="125925"/>
            <a:chOff x="853100" y="2420550"/>
            <a:chExt cx="69000" cy="72600"/>
          </a:xfrm>
        </p:grpSpPr>
        <p:cxnSp>
          <p:nvCxnSpPr>
            <p:cNvPr id="2824" name="Google Shape;2824;g36fcfd6d65e_0_164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25" name="Google Shape;2825;g36fcfd6d65e_0_164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826" name="Google Shape;2826;g36fcfd6d65e_0_164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Rear view of school kids raising hands during computer calss at school. (proporcionado por Getty Images)" id="2827" name="Google Shape;2827;g36fcfd6d65e_0_1641"/>
          <p:cNvPicPr preferRelativeResize="0"/>
          <p:nvPr/>
        </p:nvPicPr>
        <p:blipFill rotWithShape="1">
          <a:blip r:embed="rId4">
            <a:alphaModFix amt="40000"/>
          </a:blip>
          <a:srcRect b="0" l="6697" r="44342" t="0"/>
          <a:stretch/>
        </p:blipFill>
        <p:spPr>
          <a:xfrm>
            <a:off x="-27150" y="0"/>
            <a:ext cx="3812475" cy="5143500"/>
          </a:xfrm>
          <a:prstGeom prst="rect">
            <a:avLst/>
          </a:prstGeom>
          <a:noFill/>
          <a:ln>
            <a:noFill/>
          </a:ln>
        </p:spPr>
      </p:pic>
      <p:sp>
        <p:nvSpPr>
          <p:cNvPr id="2828" name="Google Shape;2828;g36fcfd6d65e_0_1641"/>
          <p:cNvSpPr txBox="1"/>
          <p:nvPr/>
        </p:nvSpPr>
        <p:spPr>
          <a:xfrm>
            <a:off x="1061425" y="416550"/>
            <a:ext cx="5654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Implementación de la propuesta</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2" name="Shape 2832"/>
        <p:cNvGrpSpPr/>
        <p:nvPr/>
      </p:nvGrpSpPr>
      <p:grpSpPr>
        <a:xfrm>
          <a:off x="0" y="0"/>
          <a:ext cx="0" cy="0"/>
          <a:chOff x="0" y="0"/>
          <a:chExt cx="0" cy="0"/>
        </a:xfrm>
      </p:grpSpPr>
      <p:sp>
        <p:nvSpPr>
          <p:cNvPr id="2833" name="Google Shape;2833;g36fcfd6d65e_0_1658"/>
          <p:cNvSpPr txBox="1"/>
          <p:nvPr/>
        </p:nvSpPr>
        <p:spPr>
          <a:xfrm>
            <a:off x="2494450" y="1247494"/>
            <a:ext cx="6334500" cy="3160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Permitió ofrecer </a:t>
            </a:r>
            <a:r>
              <a:rPr b="1" i="0" lang="es" sz="1600" u="none" cap="none" strike="noStrike">
                <a:solidFill>
                  <a:schemeClr val="dk1"/>
                </a:solidFill>
                <a:latin typeface="Archivo"/>
                <a:ea typeface="Archivo"/>
                <a:cs typeface="Archivo"/>
                <a:sym typeface="Archivo"/>
              </a:rPr>
              <a:t>desafíos ajustados</a:t>
            </a:r>
            <a:r>
              <a:rPr b="0" i="0" lang="es" sz="1600" u="none" cap="none" strike="noStrike">
                <a:solidFill>
                  <a:schemeClr val="dk1"/>
                </a:solidFill>
                <a:latin typeface="Archivo"/>
                <a:ea typeface="Archivo"/>
                <a:cs typeface="Archivo"/>
                <a:sym typeface="Archivo"/>
              </a:rPr>
              <a:t> a las posibilidades de cada estudiante. </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Cada estudiante enfrentó </a:t>
            </a:r>
            <a:r>
              <a:rPr b="1" i="0" lang="es" sz="1600" u="none" cap="none" strike="noStrike">
                <a:solidFill>
                  <a:schemeClr val="dk1"/>
                </a:solidFill>
                <a:latin typeface="Archivo"/>
                <a:ea typeface="Archivo"/>
                <a:cs typeface="Archivo"/>
                <a:sym typeface="Archivo"/>
              </a:rPr>
              <a:t>actividades desafiantes sin frustración ni desinterés</a:t>
            </a:r>
            <a:r>
              <a:rPr b="0" i="0" lang="es" sz="1600" u="none" cap="none" strike="noStrike">
                <a:solidFill>
                  <a:schemeClr val="dk1"/>
                </a:solidFill>
                <a:latin typeface="Archivo"/>
                <a:ea typeface="Archivo"/>
                <a:cs typeface="Archivo"/>
                <a:sym typeface="Archivo"/>
              </a:rPr>
              <a:t>. </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Sería valioso </a:t>
            </a:r>
            <a:r>
              <a:rPr b="1" i="0" lang="es" sz="1600" u="none" cap="none" strike="noStrike">
                <a:solidFill>
                  <a:schemeClr val="dk1"/>
                </a:solidFill>
                <a:latin typeface="Archivo"/>
                <a:ea typeface="Archivo"/>
                <a:cs typeface="Archivo"/>
                <a:sym typeface="Archivo"/>
              </a:rPr>
              <a:t>sostener la propuesta en el tiempo</a:t>
            </a:r>
            <a:r>
              <a:rPr b="0" i="0" lang="es" sz="1600" u="none" cap="none" strike="noStrike">
                <a:solidFill>
                  <a:schemeClr val="dk1"/>
                </a:solidFill>
                <a:latin typeface="Archivo"/>
                <a:ea typeface="Archivo"/>
                <a:cs typeface="Archivo"/>
                <a:sym typeface="Archivo"/>
              </a:rPr>
              <a:t> (por ejemplo, de forma semanal o quincenal).</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Es necesario considerar las </a:t>
            </a:r>
            <a:r>
              <a:rPr b="1" i="0" lang="es" sz="1600" u="none" cap="none" strike="noStrike">
                <a:solidFill>
                  <a:schemeClr val="dk1"/>
                </a:solidFill>
                <a:latin typeface="Archivo"/>
                <a:ea typeface="Archivo"/>
                <a:cs typeface="Archivo"/>
                <a:sym typeface="Archivo"/>
              </a:rPr>
              <a:t>posibilidades institucionales</a:t>
            </a:r>
            <a:r>
              <a:rPr b="0" i="0" lang="es" sz="1600" u="none" cap="none" strike="noStrike">
                <a:solidFill>
                  <a:schemeClr val="dk1"/>
                </a:solidFill>
                <a:latin typeface="Archivo"/>
                <a:ea typeface="Archivo"/>
                <a:cs typeface="Archivo"/>
                <a:sym typeface="Archivo"/>
              </a:rPr>
              <a:t> (espacios y tiempos escolares).</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La continuidad permitiría </a:t>
            </a:r>
            <a:r>
              <a:rPr b="1" i="0" lang="es" sz="1600" u="none" cap="none" strike="noStrike">
                <a:solidFill>
                  <a:schemeClr val="dk1"/>
                </a:solidFill>
                <a:latin typeface="Archivo"/>
                <a:ea typeface="Archivo"/>
                <a:cs typeface="Archivo"/>
                <a:sym typeface="Archivo"/>
              </a:rPr>
              <a:t>acompañar mejor los avances individuales</a:t>
            </a:r>
            <a:r>
              <a:rPr b="0" i="0" lang="es" sz="1600" u="none" cap="none" strike="noStrike">
                <a:solidFill>
                  <a:schemeClr val="dk1"/>
                </a:solidFill>
                <a:latin typeface="Archivo"/>
                <a:ea typeface="Archivo"/>
                <a:cs typeface="Archivo"/>
                <a:sym typeface="Archivo"/>
              </a:rPr>
              <a:t>.</a:t>
            </a:r>
            <a:endParaRPr b="0" i="0" sz="1600" u="none" cap="none" strike="noStrike">
              <a:solidFill>
                <a:srgbClr val="000000"/>
              </a:solidFill>
              <a:latin typeface="Archivo Light"/>
              <a:ea typeface="Archivo Light"/>
              <a:cs typeface="Archivo Light"/>
              <a:sym typeface="Archivo Light"/>
            </a:endParaRPr>
          </a:p>
        </p:txBody>
      </p:sp>
      <p:grpSp>
        <p:nvGrpSpPr>
          <p:cNvPr id="2834" name="Google Shape;2834;g36fcfd6d65e_0_1658"/>
          <p:cNvGrpSpPr/>
          <p:nvPr/>
        </p:nvGrpSpPr>
        <p:grpSpPr>
          <a:xfrm>
            <a:off x="2344803" y="2001062"/>
            <a:ext cx="119674" cy="125925"/>
            <a:chOff x="853100" y="2420550"/>
            <a:chExt cx="69000" cy="72600"/>
          </a:xfrm>
        </p:grpSpPr>
        <p:cxnSp>
          <p:nvCxnSpPr>
            <p:cNvPr id="2835" name="Google Shape;2835;g36fcfd6d65e_0_1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36" name="Google Shape;2836;g36fcfd6d65e_0_1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37" name="Google Shape;2837;g36fcfd6d65e_0_1658"/>
          <p:cNvGrpSpPr/>
          <p:nvPr/>
        </p:nvGrpSpPr>
        <p:grpSpPr>
          <a:xfrm>
            <a:off x="2344803" y="1392799"/>
            <a:ext cx="119674" cy="125925"/>
            <a:chOff x="853100" y="2420550"/>
            <a:chExt cx="69000" cy="72600"/>
          </a:xfrm>
        </p:grpSpPr>
        <p:cxnSp>
          <p:nvCxnSpPr>
            <p:cNvPr id="2838" name="Google Shape;2838;g36fcfd6d65e_0_1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39" name="Google Shape;2839;g36fcfd6d65e_0_1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40" name="Google Shape;2840;g36fcfd6d65e_0_1658"/>
          <p:cNvGrpSpPr/>
          <p:nvPr/>
        </p:nvGrpSpPr>
        <p:grpSpPr>
          <a:xfrm>
            <a:off x="2344803" y="2609349"/>
            <a:ext cx="119674" cy="125925"/>
            <a:chOff x="853100" y="2420550"/>
            <a:chExt cx="69000" cy="72600"/>
          </a:xfrm>
        </p:grpSpPr>
        <p:cxnSp>
          <p:nvCxnSpPr>
            <p:cNvPr id="2841" name="Google Shape;2841;g36fcfd6d65e_0_1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42" name="Google Shape;2842;g36fcfd6d65e_0_1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43" name="Google Shape;2843;g36fcfd6d65e_0_1658"/>
          <p:cNvGrpSpPr/>
          <p:nvPr/>
        </p:nvGrpSpPr>
        <p:grpSpPr>
          <a:xfrm>
            <a:off x="2344803" y="3259737"/>
            <a:ext cx="119674" cy="125925"/>
            <a:chOff x="853100" y="2420550"/>
            <a:chExt cx="69000" cy="72600"/>
          </a:xfrm>
        </p:grpSpPr>
        <p:cxnSp>
          <p:nvCxnSpPr>
            <p:cNvPr id="2844" name="Google Shape;2844;g36fcfd6d65e_0_1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45" name="Google Shape;2845;g36fcfd6d65e_0_1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46" name="Google Shape;2846;g36fcfd6d65e_0_1658"/>
          <p:cNvSpPr txBox="1"/>
          <p:nvPr/>
        </p:nvSpPr>
        <p:spPr>
          <a:xfrm>
            <a:off x="646425" y="194200"/>
            <a:ext cx="464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600" u="none" cap="none" strike="noStrike">
                <a:solidFill>
                  <a:srgbClr val="000000"/>
                </a:solidFill>
                <a:highlight>
                  <a:srgbClr val="B7DB20"/>
                </a:highlight>
                <a:latin typeface="Nunito ExtraBold"/>
                <a:ea typeface="Nunito ExtraBold"/>
                <a:cs typeface="Nunito ExtraBold"/>
                <a:sym typeface="Nunito ExtraBold"/>
              </a:rPr>
              <a:t>Balance de la propuesta</a:t>
            </a:r>
            <a:endParaRPr b="0" i="0" sz="2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847" name="Google Shape;2847;g36fcfd6d65e_0_165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8" name="Google Shape;2848;g36fcfd6d65e_0_165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grpSp>
        <p:nvGrpSpPr>
          <p:cNvPr id="2849" name="Google Shape;2849;g36fcfd6d65e_0_1658"/>
          <p:cNvGrpSpPr/>
          <p:nvPr/>
        </p:nvGrpSpPr>
        <p:grpSpPr>
          <a:xfrm>
            <a:off x="2344803" y="3910088"/>
            <a:ext cx="119674" cy="125925"/>
            <a:chOff x="853100" y="2420550"/>
            <a:chExt cx="69000" cy="72600"/>
          </a:xfrm>
        </p:grpSpPr>
        <p:cxnSp>
          <p:nvCxnSpPr>
            <p:cNvPr id="2850" name="Google Shape;2850;g36fcfd6d65e_0_1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51" name="Google Shape;2851;g36fcfd6d65e_0_1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descr="Skills management, development, idea creation with man holding light bulb above head (proporcionado por Getty Images)" id="2852" name="Google Shape;2852;g36fcfd6d65e_0_1658"/>
          <p:cNvPicPr preferRelativeResize="0"/>
          <p:nvPr/>
        </p:nvPicPr>
        <p:blipFill rotWithShape="1">
          <a:blip r:embed="rId4">
            <a:alphaModFix/>
          </a:blip>
          <a:srcRect b="0" l="0" r="0" t="0"/>
          <a:stretch/>
        </p:blipFill>
        <p:spPr>
          <a:xfrm>
            <a:off x="365125" y="2001062"/>
            <a:ext cx="1369948" cy="136994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6" name="Shape 2856"/>
        <p:cNvGrpSpPr/>
        <p:nvPr/>
      </p:nvGrpSpPr>
      <p:grpSpPr>
        <a:xfrm>
          <a:off x="0" y="0"/>
          <a:ext cx="0" cy="0"/>
          <a:chOff x="0" y="0"/>
          <a:chExt cx="0" cy="0"/>
        </a:xfrm>
      </p:grpSpPr>
      <p:sp>
        <p:nvSpPr>
          <p:cNvPr id="2857" name="Google Shape;2857;g36fcfd6d65e_0_1681"/>
          <p:cNvSpPr txBox="1"/>
          <p:nvPr/>
        </p:nvSpPr>
        <p:spPr>
          <a:xfrm>
            <a:off x="832675" y="1735500"/>
            <a:ext cx="7439700" cy="1672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Imaginen que volvemos a armar un espacio de grupos flexibles con el texto que les repartimos, ¿qué adecuaciones o diversificaciones llevarían adelante?</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GRUPO 1: adecuar el texto para los tres niveles</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600"/>
              <a:buFont typeface="Arial"/>
              <a:buNone/>
            </a:pPr>
            <a:r>
              <a:rPr b="0" i="0" lang="es" sz="1600" u="none" cap="none" strike="noStrike">
                <a:solidFill>
                  <a:schemeClr val="dk1"/>
                </a:solidFill>
                <a:latin typeface="Archivo"/>
                <a:ea typeface="Archivo"/>
                <a:cs typeface="Archivo"/>
                <a:sym typeface="Archivo"/>
              </a:rPr>
              <a:t>GRUPO 2: pensar consignas de localización de información y de realización de inferencias para los tres niveles. </a:t>
            </a:r>
            <a:endParaRPr b="0" i="0" sz="1600" u="none" cap="none" strike="noStrike">
              <a:solidFill>
                <a:schemeClr val="dk1"/>
              </a:solidFill>
              <a:latin typeface="Archivo"/>
              <a:ea typeface="Archivo"/>
              <a:cs typeface="Archivo"/>
              <a:sym typeface="Archivo"/>
            </a:endParaRPr>
          </a:p>
        </p:txBody>
      </p:sp>
      <p:sp>
        <p:nvSpPr>
          <p:cNvPr id="2858" name="Google Shape;2858;g36fcfd6d65e_0_1681"/>
          <p:cNvSpPr txBox="1"/>
          <p:nvPr/>
        </p:nvSpPr>
        <p:spPr>
          <a:xfrm>
            <a:off x="646425" y="505025"/>
            <a:ext cx="4521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Espacio de intercambio</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859" name="Google Shape;2859;g36fcfd6d65e_0_168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0" name="Google Shape;2860;g36fcfd6d65e_0_1681"/>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pic>
        <p:nvPicPr>
          <p:cNvPr id="561" name="Google Shape;561;g36fc220c6c6_2_117"/>
          <p:cNvPicPr preferRelativeResize="0"/>
          <p:nvPr/>
        </p:nvPicPr>
        <p:blipFill rotWithShape="1">
          <a:blip r:embed="rId3">
            <a:alphaModFix/>
          </a:blip>
          <a:srcRect b="0" l="0" r="0" t="0"/>
          <a:stretch/>
        </p:blipFill>
        <p:spPr>
          <a:xfrm>
            <a:off x="158425" y="626733"/>
            <a:ext cx="1261814" cy="311763"/>
          </a:xfrm>
          <a:prstGeom prst="rect">
            <a:avLst/>
          </a:prstGeom>
          <a:noFill/>
          <a:ln>
            <a:noFill/>
          </a:ln>
        </p:spPr>
      </p:pic>
      <p:sp>
        <p:nvSpPr>
          <p:cNvPr id="562" name="Google Shape;562;g36fc220c6c6_2_117"/>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563" name="Google Shape;563;g36fc220c6c6_2_11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4" name="Google Shape;564;g36fc220c6c6_2_117"/>
          <p:cNvPicPr preferRelativeResize="0"/>
          <p:nvPr/>
        </p:nvPicPr>
        <p:blipFill rotWithShape="1">
          <a:blip r:embed="rId4">
            <a:alphaModFix/>
          </a:blip>
          <a:srcRect b="0" l="0" r="0" t="0"/>
          <a:stretch/>
        </p:blipFill>
        <p:spPr>
          <a:xfrm>
            <a:off x="7210036" y="280475"/>
            <a:ext cx="1460676" cy="206450"/>
          </a:xfrm>
          <a:prstGeom prst="rect">
            <a:avLst/>
          </a:prstGeom>
          <a:noFill/>
          <a:ln>
            <a:noFill/>
          </a:ln>
        </p:spPr>
      </p:pic>
      <p:sp>
        <p:nvSpPr>
          <p:cNvPr id="565" name="Google Shape;565;g36fc220c6c6_2_117"/>
          <p:cNvSpPr txBox="1"/>
          <p:nvPr>
            <p:ph idx="1" type="body"/>
          </p:nvPr>
        </p:nvSpPr>
        <p:spPr>
          <a:xfrm>
            <a:off x="106050" y="938496"/>
            <a:ext cx="4581300" cy="3844529"/>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sz="1300">
              <a:solidFill>
                <a:schemeClr val="dk1"/>
              </a:solidFill>
              <a:highlight>
                <a:srgbClr val="B7DB20"/>
              </a:highlight>
              <a:latin typeface="Archivo"/>
              <a:ea typeface="Archivo"/>
              <a:cs typeface="Archivo"/>
              <a:sym typeface="Archivo"/>
            </a:endParaRPr>
          </a:p>
          <a:p>
            <a:pPr indent="0" lvl="0" marL="0" rtl="0" algn="just">
              <a:lnSpc>
                <a:spcPct val="115000"/>
              </a:lnSpc>
              <a:spcBef>
                <a:spcPts val="600"/>
              </a:spcBef>
              <a:spcAft>
                <a:spcPts val="0"/>
              </a:spcAft>
              <a:buClr>
                <a:schemeClr val="dk1"/>
              </a:buClr>
              <a:buSzPts val="1300"/>
              <a:buFont typeface="Arial"/>
              <a:buNone/>
            </a:pPr>
            <a:r>
              <a:rPr lang="es" sz="1300">
                <a:solidFill>
                  <a:schemeClr val="dk1"/>
                </a:solidFill>
                <a:latin typeface="Archivo"/>
                <a:ea typeface="Archivo"/>
                <a:cs typeface="Archivo"/>
                <a:sym typeface="Archivo"/>
              </a:rPr>
              <a:t>Que las/os estudiantes logren:</a:t>
            </a:r>
            <a:endParaRPr/>
          </a:p>
          <a:p>
            <a:pPr indent="0" lvl="0" marL="0" rtl="0" algn="just">
              <a:lnSpc>
                <a:spcPct val="115000"/>
              </a:lnSpc>
              <a:spcBef>
                <a:spcPts val="600"/>
              </a:spcBef>
              <a:spcAft>
                <a:spcPts val="0"/>
              </a:spcAft>
              <a:buClr>
                <a:schemeClr val="dk1"/>
              </a:buClr>
              <a:buSzPts val="1300"/>
              <a:buFont typeface="Arial"/>
              <a:buNone/>
            </a:pPr>
            <a:r>
              <a:rPr lang="es" sz="1300">
                <a:solidFill>
                  <a:schemeClr val="dk1"/>
                </a:solidFill>
                <a:latin typeface="Archivo"/>
                <a:ea typeface="Archivo"/>
                <a:cs typeface="Archivo"/>
                <a:sym typeface="Archivo"/>
              </a:rPr>
              <a:t>- </a:t>
            </a:r>
            <a:r>
              <a:rPr b="1" lang="es" sz="1300">
                <a:solidFill>
                  <a:schemeClr val="dk1"/>
                </a:solidFill>
                <a:latin typeface="Archivo"/>
                <a:ea typeface="Archivo"/>
                <a:cs typeface="Archivo"/>
                <a:sym typeface="Archivo"/>
              </a:rPr>
              <a:t>Poner en juego estrategias de lectura adecuadas al género del texto y al propósito de lectura</a:t>
            </a:r>
            <a:r>
              <a:rPr lang="es" sz="1300">
                <a:solidFill>
                  <a:schemeClr val="dk1"/>
                </a:solidFill>
                <a:latin typeface="Archivo"/>
                <a:ea typeface="Archivo"/>
                <a:cs typeface="Archivo"/>
                <a:sym typeface="Archivo"/>
              </a:rPr>
              <a:t>: detectar la información relevante, realizar anticipaciones e inferencias, establecer relaciones simbólicas y relacionar la información del texto con sus conocimientos extratextuales.</a:t>
            </a:r>
            <a:endParaRPr/>
          </a:p>
          <a:p>
            <a:pPr indent="0" lvl="0" marL="0" rtl="0" algn="just">
              <a:lnSpc>
                <a:spcPct val="115000"/>
              </a:lnSpc>
              <a:spcBef>
                <a:spcPts val="600"/>
              </a:spcBef>
              <a:spcAft>
                <a:spcPts val="0"/>
              </a:spcAft>
              <a:buClr>
                <a:schemeClr val="dk1"/>
              </a:buClr>
              <a:buSzPts val="1300"/>
              <a:buFont typeface="Arial"/>
              <a:buNone/>
            </a:pPr>
            <a:r>
              <a:rPr lang="es" sz="1300">
                <a:solidFill>
                  <a:schemeClr val="dk1"/>
                </a:solidFill>
                <a:latin typeface="Archivo"/>
                <a:ea typeface="Archivo"/>
                <a:cs typeface="Archivo"/>
                <a:sym typeface="Archivo"/>
              </a:rPr>
              <a:t>- </a:t>
            </a:r>
            <a:r>
              <a:rPr b="1" lang="es" sz="1300">
                <a:solidFill>
                  <a:schemeClr val="dk1"/>
                </a:solidFill>
                <a:latin typeface="Archivo"/>
                <a:ea typeface="Archivo"/>
                <a:cs typeface="Archivo"/>
                <a:sym typeface="Archivo"/>
              </a:rPr>
              <a:t>Elaborar resúmenes, toma de notas, fichas y cuadros </a:t>
            </a:r>
            <a:r>
              <a:rPr lang="es" sz="1300">
                <a:solidFill>
                  <a:schemeClr val="dk1"/>
                </a:solidFill>
                <a:latin typeface="Archivo"/>
                <a:ea typeface="Archivo"/>
                <a:cs typeface="Archivo"/>
                <a:sym typeface="Archivo"/>
              </a:rPr>
              <a:t>sinópticos sobre la base de textos leídos en contextos de estudio.</a:t>
            </a:r>
            <a:endParaRPr/>
          </a:p>
          <a:p>
            <a:pPr indent="0" lvl="0" marL="0" rtl="0" algn="just">
              <a:lnSpc>
                <a:spcPct val="115000"/>
              </a:lnSpc>
              <a:spcBef>
                <a:spcPts val="600"/>
              </a:spcBef>
              <a:spcAft>
                <a:spcPts val="0"/>
              </a:spcAft>
              <a:buClr>
                <a:schemeClr val="dk1"/>
              </a:buClr>
              <a:buSzPts val="1300"/>
              <a:buFont typeface="Arial"/>
              <a:buNone/>
            </a:pPr>
            <a:r>
              <a:rPr lang="es" sz="1300">
                <a:solidFill>
                  <a:schemeClr val="dk1"/>
                </a:solidFill>
                <a:latin typeface="Archivo"/>
                <a:ea typeface="Archivo"/>
                <a:cs typeface="Archivo"/>
                <a:sym typeface="Archivo"/>
              </a:rPr>
              <a:t>- </a:t>
            </a:r>
            <a:r>
              <a:rPr b="1" lang="es" sz="1300">
                <a:solidFill>
                  <a:schemeClr val="dk1"/>
                </a:solidFill>
                <a:latin typeface="Archivo"/>
                <a:ea typeface="Archivo"/>
                <a:cs typeface="Archivo"/>
                <a:sym typeface="Archivo"/>
              </a:rPr>
              <a:t>Recurrir a la escritura para registrar la información</a:t>
            </a:r>
            <a:r>
              <a:rPr lang="es" sz="1300">
                <a:solidFill>
                  <a:schemeClr val="dk1"/>
                </a:solidFill>
                <a:latin typeface="Archivo"/>
                <a:ea typeface="Archivo"/>
                <a:cs typeface="Archivo"/>
                <a:sym typeface="Archivo"/>
              </a:rPr>
              <a:t> recabada en distintas fuentes como un texto propio para estudiar y para elaborar nuevos textos (de estudio y ficcionales).</a:t>
            </a:r>
            <a:endParaRPr/>
          </a:p>
          <a:p>
            <a:pPr indent="0" lvl="0" marL="0" rtl="0" algn="just">
              <a:lnSpc>
                <a:spcPct val="115000"/>
              </a:lnSpc>
              <a:spcBef>
                <a:spcPts val="1100"/>
              </a:spcBef>
              <a:spcAft>
                <a:spcPts val="0"/>
              </a:spcAft>
              <a:buClr>
                <a:schemeClr val="dk1"/>
              </a:buClr>
              <a:buSzPts val="1300"/>
              <a:buFont typeface="Arial"/>
              <a:buNone/>
            </a:pPr>
            <a:r>
              <a:t/>
            </a:r>
            <a:endParaRPr>
              <a:solidFill>
                <a:schemeClr val="dk1"/>
              </a:solidFill>
              <a:latin typeface="Archivo"/>
              <a:ea typeface="Archivo"/>
              <a:cs typeface="Archivo"/>
              <a:sym typeface="Archivo"/>
            </a:endParaRPr>
          </a:p>
          <a:p>
            <a:pPr indent="-228607" lvl="0" marL="457200" rtl="0" algn="just">
              <a:lnSpc>
                <a:spcPct val="115000"/>
              </a:lnSpc>
              <a:spcBef>
                <a:spcPts val="0"/>
              </a:spcBef>
              <a:spcAft>
                <a:spcPts val="0"/>
              </a:spcAft>
              <a:buClr>
                <a:srgbClr val="38761D"/>
              </a:buClr>
              <a:buSzPts val="1400"/>
              <a:buFont typeface="Archivo"/>
              <a:buNone/>
            </a:pPr>
            <a:r>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566" name="Google Shape;566;g36fc220c6c6_2_117"/>
          <p:cNvSpPr txBox="1"/>
          <p:nvPr>
            <p:ph idx="2" type="body"/>
          </p:nvPr>
        </p:nvSpPr>
        <p:spPr>
          <a:xfrm>
            <a:off x="4832400" y="626733"/>
            <a:ext cx="3999900" cy="4156291"/>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200"/>
              </a:spcBef>
              <a:spcAft>
                <a:spcPts val="0"/>
              </a:spcAft>
              <a:buSzPts val="1400"/>
              <a:buNone/>
            </a:pPr>
            <a:r>
              <a:rPr lang="es" sz="1150">
                <a:solidFill>
                  <a:schemeClr val="dk1"/>
                </a:solidFill>
                <a:latin typeface="Archivo"/>
                <a:ea typeface="Archivo"/>
                <a:cs typeface="Archivo"/>
                <a:sym typeface="Archivo"/>
              </a:rPr>
              <a:t>- </a:t>
            </a:r>
            <a:r>
              <a:rPr b="1" lang="es" sz="1150">
                <a:solidFill>
                  <a:schemeClr val="dk1"/>
                </a:solidFill>
                <a:latin typeface="Archivo"/>
                <a:ea typeface="Archivo"/>
                <a:cs typeface="Archivo"/>
                <a:sym typeface="Archivo"/>
              </a:rPr>
              <a:t>Lectura</a:t>
            </a:r>
            <a:r>
              <a:rPr lang="es" sz="1150">
                <a:solidFill>
                  <a:schemeClr val="dk1"/>
                </a:solidFill>
                <a:latin typeface="Archivo"/>
                <a:ea typeface="Archivo"/>
                <a:cs typeface="Archivo"/>
                <a:sym typeface="Archivo"/>
              </a:rPr>
              <a:t> y comentario de obras literarias de manera compartida, intensiva y extensiva:</a:t>
            </a:r>
            <a:endParaRPr/>
          </a:p>
          <a:p>
            <a:pPr indent="0" lvl="0" marL="265113" rtl="0" algn="just">
              <a:lnSpc>
                <a:spcPct val="100000"/>
              </a:lnSpc>
              <a:spcBef>
                <a:spcPts val="300"/>
              </a:spcBef>
              <a:spcAft>
                <a:spcPts val="0"/>
              </a:spcAft>
              <a:buSzPts val="1400"/>
              <a:buNone/>
            </a:pPr>
            <a:r>
              <a:rPr lang="es" sz="1150">
                <a:solidFill>
                  <a:schemeClr val="dk1"/>
                </a:solidFill>
                <a:latin typeface="Archivo"/>
                <a:ea typeface="Archivo"/>
                <a:cs typeface="Archivo"/>
                <a:sym typeface="Archivo"/>
              </a:rPr>
              <a:t>- 1° año: Lectura de poemas y canciones sobre Buenos Aires. Lectura de relatos de origen oral (mitos).</a:t>
            </a:r>
            <a:endParaRPr/>
          </a:p>
          <a:p>
            <a:pPr indent="0" lvl="0" marL="265113" rtl="0" algn="just">
              <a:lnSpc>
                <a:spcPct val="100000"/>
              </a:lnSpc>
              <a:spcBef>
                <a:spcPts val="300"/>
              </a:spcBef>
              <a:spcAft>
                <a:spcPts val="0"/>
              </a:spcAft>
              <a:buSzPts val="1400"/>
              <a:buNone/>
            </a:pPr>
            <a:r>
              <a:rPr lang="es" sz="1150">
                <a:solidFill>
                  <a:schemeClr val="dk1"/>
                </a:solidFill>
                <a:latin typeface="Archivo"/>
                <a:ea typeface="Archivo"/>
                <a:cs typeface="Archivo"/>
                <a:sym typeface="Archivo"/>
              </a:rPr>
              <a:t>- 2° año: Lectura de obras literarias en torno a un mismo tema (los viajes): Odisea, de Homero. Lectura de una novela: La doncella roja, de Sandra Siemens.</a:t>
            </a:r>
            <a:endParaRPr/>
          </a:p>
          <a:p>
            <a:pPr indent="0" lvl="0" marL="0" rtl="0" algn="just">
              <a:lnSpc>
                <a:spcPct val="100000"/>
              </a:lnSpc>
              <a:spcBef>
                <a:spcPts val="1200"/>
              </a:spcBef>
              <a:spcAft>
                <a:spcPts val="0"/>
              </a:spcAft>
              <a:buSzPts val="1400"/>
              <a:buNone/>
            </a:pPr>
            <a:r>
              <a:rPr lang="es" sz="1150">
                <a:solidFill>
                  <a:schemeClr val="dk1"/>
                </a:solidFill>
                <a:latin typeface="Archivo"/>
                <a:ea typeface="Archivo"/>
                <a:cs typeface="Archivo"/>
                <a:sym typeface="Archivo"/>
              </a:rPr>
              <a:t>- </a:t>
            </a:r>
            <a:r>
              <a:rPr b="1" lang="es" sz="1150">
                <a:solidFill>
                  <a:schemeClr val="dk1"/>
                </a:solidFill>
                <a:latin typeface="Archivo"/>
                <a:ea typeface="Archivo"/>
                <a:cs typeface="Archivo"/>
                <a:sym typeface="Archivo"/>
              </a:rPr>
              <a:t>Escritura </a:t>
            </a:r>
            <a:r>
              <a:rPr lang="es" sz="1150">
                <a:solidFill>
                  <a:schemeClr val="dk1"/>
                </a:solidFill>
                <a:latin typeface="Archivo"/>
                <a:ea typeface="Archivo"/>
                <a:cs typeface="Archivo"/>
                <a:sym typeface="Archivo"/>
              </a:rPr>
              <a:t>de textos ficcionales, atendiendo a las características del género:</a:t>
            </a:r>
            <a:endParaRPr/>
          </a:p>
          <a:p>
            <a:pPr indent="0" lvl="0" marL="265113" rtl="0" algn="just">
              <a:lnSpc>
                <a:spcPct val="100000"/>
              </a:lnSpc>
              <a:spcBef>
                <a:spcPts val="300"/>
              </a:spcBef>
              <a:spcAft>
                <a:spcPts val="0"/>
              </a:spcAft>
              <a:buSzPts val="1400"/>
              <a:buNone/>
            </a:pPr>
            <a:r>
              <a:rPr lang="es" sz="1150">
                <a:solidFill>
                  <a:schemeClr val="dk1"/>
                </a:solidFill>
                <a:latin typeface="Archivo"/>
                <a:ea typeface="Archivo"/>
                <a:cs typeface="Archivo"/>
                <a:sym typeface="Archivo"/>
              </a:rPr>
              <a:t>- 1° año: Escritura de poemas. Edición de los textos con vistas a su publicación y circulación: antología de poemas.</a:t>
            </a:r>
            <a:endParaRPr/>
          </a:p>
          <a:p>
            <a:pPr indent="0" lvl="0" marL="265113" rtl="0" algn="just">
              <a:lnSpc>
                <a:spcPct val="100000"/>
              </a:lnSpc>
              <a:spcBef>
                <a:spcPts val="300"/>
              </a:spcBef>
              <a:spcAft>
                <a:spcPts val="0"/>
              </a:spcAft>
              <a:buSzPts val="1400"/>
              <a:buNone/>
            </a:pPr>
            <a:r>
              <a:rPr lang="es" sz="1150">
                <a:solidFill>
                  <a:schemeClr val="dk1"/>
                </a:solidFill>
                <a:latin typeface="Archivo"/>
                <a:ea typeface="Archivo"/>
                <a:cs typeface="Archivo"/>
                <a:sym typeface="Archivo"/>
              </a:rPr>
              <a:t>- 2° año: Escritura de un capítulo extra de la novela leída (Proyecto Interdisciplinario con Historia: “Cosmovisión andina, memorias vivas de un pasado presente”).</a:t>
            </a:r>
            <a:endParaRPr/>
          </a:p>
          <a:p>
            <a:pPr indent="0" lvl="0" marL="0" rtl="0" algn="just">
              <a:lnSpc>
                <a:spcPct val="100000"/>
              </a:lnSpc>
              <a:spcBef>
                <a:spcPts val="1200"/>
              </a:spcBef>
              <a:spcAft>
                <a:spcPts val="0"/>
              </a:spcAft>
              <a:buSzPts val="1400"/>
              <a:buNone/>
            </a:pPr>
            <a:r>
              <a:rPr lang="es" sz="1150">
                <a:solidFill>
                  <a:schemeClr val="dk1"/>
                </a:solidFill>
                <a:latin typeface="Archivo"/>
                <a:ea typeface="Archivo"/>
                <a:cs typeface="Archivo"/>
                <a:sym typeface="Archivo"/>
              </a:rPr>
              <a:t>- </a:t>
            </a:r>
            <a:r>
              <a:rPr b="1" lang="es" sz="1150">
                <a:solidFill>
                  <a:schemeClr val="dk1"/>
                </a:solidFill>
                <a:latin typeface="Archivo"/>
                <a:ea typeface="Archivo"/>
                <a:cs typeface="Archivo"/>
                <a:sym typeface="Archivo"/>
              </a:rPr>
              <a:t>Lectura</a:t>
            </a:r>
            <a:r>
              <a:rPr lang="es" sz="1150">
                <a:solidFill>
                  <a:schemeClr val="dk1"/>
                </a:solidFill>
                <a:latin typeface="Archivo"/>
                <a:ea typeface="Archivo"/>
                <a:cs typeface="Archivo"/>
                <a:sym typeface="Archivo"/>
              </a:rPr>
              <a:t> detenida de textos de estudio de manera individual y compartida.</a:t>
            </a:r>
            <a:endParaRPr/>
          </a:p>
        </p:txBody>
      </p:sp>
      <p:sp>
        <p:nvSpPr>
          <p:cNvPr id="567" name="Google Shape;567;g36fc220c6c6_2_117"/>
          <p:cNvSpPr txBox="1"/>
          <p:nvPr/>
        </p:nvSpPr>
        <p:spPr>
          <a:xfrm>
            <a:off x="370524" y="177350"/>
            <a:ext cx="4461876"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Expandir la experiencia de la lectura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864" name="Shape 2864"/>
        <p:cNvGrpSpPr/>
        <p:nvPr/>
      </p:nvGrpSpPr>
      <p:grpSpPr>
        <a:xfrm>
          <a:off x="0" y="0"/>
          <a:ext cx="0" cy="0"/>
          <a:chOff x="0" y="0"/>
          <a:chExt cx="0" cy="0"/>
        </a:xfrm>
      </p:grpSpPr>
      <p:pic>
        <p:nvPicPr>
          <p:cNvPr id="2865" name="Google Shape;2865;g36fcfd6d65e_0_1688"/>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866" name="Google Shape;2866;g36fcfd6d65e_0_1688"/>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2867" name="Google Shape;2867;g36fcfd6d65e_0_1688"/>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2868" name="Google Shape;2868;g36fcfd6d65e_0_1688"/>
          <p:cNvGrpSpPr/>
          <p:nvPr/>
        </p:nvGrpSpPr>
        <p:grpSpPr>
          <a:xfrm>
            <a:off x="5593900" y="630949"/>
            <a:ext cx="3189350" cy="1336365"/>
            <a:chOff x="5974608" y="421177"/>
            <a:chExt cx="3189350" cy="1336365"/>
          </a:xfrm>
        </p:grpSpPr>
        <p:grpSp>
          <p:nvGrpSpPr>
            <p:cNvPr id="2869" name="Google Shape;2869;g36fcfd6d65e_0_1688"/>
            <p:cNvGrpSpPr/>
            <p:nvPr/>
          </p:nvGrpSpPr>
          <p:grpSpPr>
            <a:xfrm rot="5400000">
              <a:off x="7873551" y="-202767"/>
              <a:ext cx="666463" cy="1914351"/>
              <a:chOff x="2405075" y="2171775"/>
              <a:chExt cx="633400" cy="1900100"/>
            </a:xfrm>
          </p:grpSpPr>
          <p:cxnSp>
            <p:nvCxnSpPr>
              <p:cNvPr id="2870" name="Google Shape;2870;g36fcfd6d65e_0_168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71" name="Google Shape;2871;g36fcfd6d65e_0_168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72" name="Google Shape;2872;g36fcfd6d65e_0_168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73" name="Google Shape;2873;g36fcfd6d65e_0_168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74" name="Google Shape;2874;g36fcfd6d65e_0_168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75" name="Google Shape;2875;g36fcfd6d65e_0_168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876" name="Google Shape;2876;g36fcfd6d65e_0_168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877" name="Google Shape;2877;g36fcfd6d65e_0_168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78" name="Google Shape;2878;g36fcfd6d65e_0_168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879" name="Google Shape;2879;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80" name="Google Shape;2880;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81" name="Google Shape;2881;g36fcfd6d65e_0_168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82" name="Google Shape;2882;g36fcfd6d65e_0_168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83" name="Google Shape;2883;g36fcfd6d65e_0_168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84" name="Google Shape;2884;g36fcfd6d65e_0_168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885" name="Google Shape;2885;g36fcfd6d65e_0_1688"/>
            <p:cNvGrpSpPr/>
            <p:nvPr/>
          </p:nvGrpSpPr>
          <p:grpSpPr>
            <a:xfrm rot="5400000">
              <a:off x="7873551" y="467135"/>
              <a:ext cx="666463" cy="1914351"/>
              <a:chOff x="2405075" y="2171775"/>
              <a:chExt cx="633400" cy="1900100"/>
            </a:xfrm>
          </p:grpSpPr>
          <p:cxnSp>
            <p:nvCxnSpPr>
              <p:cNvPr id="2886" name="Google Shape;2886;g36fcfd6d65e_0_168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87" name="Google Shape;2887;g36fcfd6d65e_0_168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88" name="Google Shape;2888;g36fcfd6d65e_0_168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89" name="Google Shape;2889;g36fcfd6d65e_0_168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90" name="Google Shape;2890;g36fcfd6d65e_0_168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91" name="Google Shape;2891;g36fcfd6d65e_0_168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892" name="Google Shape;2892;g36fcfd6d65e_0_168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893" name="Google Shape;2893;g36fcfd6d65e_0_168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94" name="Google Shape;2894;g36fcfd6d65e_0_168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895" name="Google Shape;2895;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96" name="Google Shape;2896;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97" name="Google Shape;2897;g36fcfd6d65e_0_168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98" name="Google Shape;2898;g36fcfd6d65e_0_168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99" name="Google Shape;2899;g36fcfd6d65e_0_168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900" name="Google Shape;2900;g36fcfd6d65e_0_168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901" name="Google Shape;2901;g36fcfd6d65e_0_1688"/>
            <p:cNvGrpSpPr/>
            <p:nvPr/>
          </p:nvGrpSpPr>
          <p:grpSpPr>
            <a:xfrm rot="5400000">
              <a:off x="6598552" y="-202767"/>
              <a:ext cx="666463" cy="1914351"/>
              <a:chOff x="2405075" y="2171775"/>
              <a:chExt cx="633400" cy="1900100"/>
            </a:xfrm>
          </p:grpSpPr>
          <p:cxnSp>
            <p:nvCxnSpPr>
              <p:cNvPr id="2902" name="Google Shape;2902;g36fcfd6d65e_0_168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03" name="Google Shape;2903;g36fcfd6d65e_0_168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04" name="Google Shape;2904;g36fcfd6d65e_0_168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05" name="Google Shape;2905;g36fcfd6d65e_0_168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06" name="Google Shape;2906;g36fcfd6d65e_0_168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07" name="Google Shape;2907;g36fcfd6d65e_0_168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908" name="Google Shape;2908;g36fcfd6d65e_0_168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909" name="Google Shape;2909;g36fcfd6d65e_0_168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10" name="Google Shape;2910;g36fcfd6d65e_0_168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911" name="Google Shape;2911;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12" name="Google Shape;2912;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13" name="Google Shape;2913;g36fcfd6d65e_0_168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14" name="Google Shape;2914;g36fcfd6d65e_0_168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915" name="Google Shape;2915;g36fcfd6d65e_0_168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916" name="Google Shape;2916;g36fcfd6d65e_0_168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917" name="Google Shape;2917;g36fcfd6d65e_0_1688"/>
            <p:cNvGrpSpPr/>
            <p:nvPr/>
          </p:nvGrpSpPr>
          <p:grpSpPr>
            <a:xfrm rot="5400000">
              <a:off x="6598552" y="467135"/>
              <a:ext cx="666463" cy="1914351"/>
              <a:chOff x="2405075" y="2171775"/>
              <a:chExt cx="633400" cy="1900100"/>
            </a:xfrm>
          </p:grpSpPr>
          <p:cxnSp>
            <p:nvCxnSpPr>
              <p:cNvPr id="2918" name="Google Shape;2918;g36fcfd6d65e_0_1688"/>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19" name="Google Shape;2919;g36fcfd6d65e_0_1688"/>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20" name="Google Shape;2920;g36fcfd6d65e_0_1688"/>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21" name="Google Shape;2921;g36fcfd6d65e_0_1688"/>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22" name="Google Shape;2922;g36fcfd6d65e_0_1688"/>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23" name="Google Shape;2923;g36fcfd6d65e_0_1688"/>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924" name="Google Shape;2924;g36fcfd6d65e_0_1688"/>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925" name="Google Shape;2925;g36fcfd6d65e_0_1688"/>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26" name="Google Shape;2926;g36fcfd6d65e_0_1688"/>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927" name="Google Shape;2927;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28" name="Google Shape;2928;g36fcfd6d65e_0_1688"/>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29" name="Google Shape;2929;g36fcfd6d65e_0_1688"/>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30" name="Google Shape;2930;g36fcfd6d65e_0_1688"/>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931" name="Google Shape;2931;g36fcfd6d65e_0_1688"/>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932" name="Google Shape;2932;g36fcfd6d65e_0_1688"/>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933" name="Google Shape;2933;g36fcfd6d65e_0_1688"/>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g36fcfd6d65e_0_1688"/>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g36fcfd6d65e_0_1688"/>
          <p:cNvSpPr txBox="1"/>
          <p:nvPr/>
        </p:nvSpPr>
        <p:spPr>
          <a:xfrm rot="-152977">
            <a:off x="2216903" y="1843090"/>
            <a:ext cx="4997247" cy="862065"/>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chemeClr val="dk1"/>
              </a:buClr>
              <a:buSzPts val="1100"/>
              <a:buFont typeface="Arial"/>
              <a:buNone/>
            </a:pPr>
            <a:r>
              <a:rPr b="1" i="0" lang="es" sz="4400" u="none" cap="none" strike="noStrike">
                <a:solidFill>
                  <a:schemeClr val="dk1"/>
                </a:solidFill>
                <a:latin typeface="Archivo"/>
                <a:ea typeface="Archivo"/>
                <a:cs typeface="Archivo"/>
                <a:sym typeface="Archivo"/>
              </a:rPr>
              <a:t>¡Muchas gracias!</a:t>
            </a:r>
            <a:endParaRPr b="0" i="0" sz="7300" u="none" cap="none" strike="noStrike">
              <a:solidFill>
                <a:srgbClr val="333333"/>
              </a:solidFill>
              <a:latin typeface="Archivo ExtraBold"/>
              <a:ea typeface="Archivo ExtraBold"/>
              <a:cs typeface="Archivo ExtraBold"/>
              <a:sym typeface="Archivo ExtraBold"/>
            </a:endParaRPr>
          </a:p>
        </p:txBody>
      </p:sp>
      <p:cxnSp>
        <p:nvCxnSpPr>
          <p:cNvPr id="2936" name="Google Shape;2936;g36fcfd6d65e_0_1688"/>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2937" name="Google Shape;2937;g36fcfd6d65e_0_1688"/>
          <p:cNvSpPr txBox="1"/>
          <p:nvPr/>
        </p:nvSpPr>
        <p:spPr>
          <a:xfrm rot="-129245">
            <a:off x="2591519" y="3270493"/>
            <a:ext cx="4262112" cy="7079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000000"/>
                </a:solidFill>
                <a:latin typeface="Archivo"/>
                <a:ea typeface="Archivo"/>
                <a:cs typeface="Archivo"/>
                <a:sym typeface="Archivo"/>
              </a:rPr>
              <a:t>Carolina Martínez Gross</a:t>
            </a:r>
            <a:endParaRPr b="0" i="0" sz="17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700" u="none" cap="none" strike="noStrike">
                <a:solidFill>
                  <a:srgbClr val="000000"/>
                </a:solidFill>
                <a:latin typeface="Archivo"/>
                <a:ea typeface="Archivo"/>
                <a:cs typeface="Archivo"/>
                <a:sym typeface="Archivo"/>
              </a:rPr>
              <a:t>Instituto Nuestra Señora del Carmen</a:t>
            </a:r>
            <a:endParaRPr b="0" i="0" sz="1700" u="none" cap="none" strike="noStrike">
              <a:solidFill>
                <a:srgbClr val="000000"/>
              </a:solidFill>
              <a:latin typeface="Archivo"/>
              <a:ea typeface="Archivo"/>
              <a:cs typeface="Archivo"/>
              <a:sym typeface="Archiv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1" name="Shape 2941"/>
        <p:cNvGrpSpPr/>
        <p:nvPr/>
      </p:nvGrpSpPr>
      <p:grpSpPr>
        <a:xfrm>
          <a:off x="0" y="0"/>
          <a:ext cx="0" cy="0"/>
          <a:chOff x="0" y="0"/>
          <a:chExt cx="0" cy="0"/>
        </a:xfrm>
      </p:grpSpPr>
      <p:grpSp>
        <p:nvGrpSpPr>
          <p:cNvPr id="2942" name="Google Shape;2942;g3a0e43a0413_0_56"/>
          <p:cNvGrpSpPr/>
          <p:nvPr/>
        </p:nvGrpSpPr>
        <p:grpSpPr>
          <a:xfrm rot="5400000">
            <a:off x="4746815" y="1034145"/>
            <a:ext cx="3189350" cy="1336365"/>
            <a:chOff x="5974609" y="421184"/>
            <a:chExt cx="3189350" cy="1336365"/>
          </a:xfrm>
        </p:grpSpPr>
        <p:grpSp>
          <p:nvGrpSpPr>
            <p:cNvPr id="2943" name="Google Shape;2943;g3a0e43a0413_0_56"/>
            <p:cNvGrpSpPr/>
            <p:nvPr/>
          </p:nvGrpSpPr>
          <p:grpSpPr>
            <a:xfrm rot="5400000">
              <a:off x="7873552" y="-202760"/>
              <a:ext cx="666463" cy="1914351"/>
              <a:chOff x="2405075" y="2171775"/>
              <a:chExt cx="633400" cy="1900100"/>
            </a:xfrm>
          </p:grpSpPr>
          <p:cxnSp>
            <p:nvCxnSpPr>
              <p:cNvPr id="2944" name="Google Shape;2944;g3a0e43a0413_0_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5" name="Google Shape;2945;g3a0e43a0413_0_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6" name="Google Shape;2946;g3a0e43a0413_0_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7" name="Google Shape;2947;g3a0e43a0413_0_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8" name="Google Shape;2948;g3a0e43a0413_0_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9" name="Google Shape;2949;g3a0e43a0413_0_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0" name="Google Shape;2950;g3a0e43a0413_0_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1" name="Google Shape;2951;g3a0e43a0413_0_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2" name="Google Shape;2952;g3a0e43a0413_0_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3" name="Google Shape;2953;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4" name="Google Shape;2954;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5" name="Google Shape;2955;g3a0e43a0413_0_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6" name="Google Shape;2956;g3a0e43a0413_0_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7" name="Google Shape;2957;g3a0e43a0413_0_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8" name="Google Shape;2958;g3a0e43a0413_0_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59" name="Google Shape;2959;g3a0e43a0413_0_56"/>
            <p:cNvGrpSpPr/>
            <p:nvPr/>
          </p:nvGrpSpPr>
          <p:grpSpPr>
            <a:xfrm rot="5400000">
              <a:off x="7873552" y="467142"/>
              <a:ext cx="666463" cy="1914351"/>
              <a:chOff x="2405075" y="2171775"/>
              <a:chExt cx="633400" cy="1900100"/>
            </a:xfrm>
          </p:grpSpPr>
          <p:cxnSp>
            <p:nvCxnSpPr>
              <p:cNvPr id="2960" name="Google Shape;2960;g3a0e43a0413_0_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1" name="Google Shape;2961;g3a0e43a0413_0_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2" name="Google Shape;2962;g3a0e43a0413_0_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3" name="Google Shape;2963;g3a0e43a0413_0_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4" name="Google Shape;2964;g3a0e43a0413_0_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5" name="Google Shape;2965;g3a0e43a0413_0_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6" name="Google Shape;2966;g3a0e43a0413_0_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67" name="Google Shape;2967;g3a0e43a0413_0_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68" name="Google Shape;2968;g3a0e43a0413_0_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9" name="Google Shape;2969;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70" name="Google Shape;2970;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71" name="Google Shape;2971;g3a0e43a0413_0_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72" name="Google Shape;2972;g3a0e43a0413_0_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73" name="Google Shape;2973;g3a0e43a0413_0_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74" name="Google Shape;2974;g3a0e43a0413_0_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75" name="Google Shape;2975;g3a0e43a0413_0_56"/>
            <p:cNvGrpSpPr/>
            <p:nvPr/>
          </p:nvGrpSpPr>
          <p:grpSpPr>
            <a:xfrm rot="5400000">
              <a:off x="6598553" y="-202760"/>
              <a:ext cx="666463" cy="1914351"/>
              <a:chOff x="2405075" y="2171775"/>
              <a:chExt cx="633400" cy="1900100"/>
            </a:xfrm>
          </p:grpSpPr>
          <p:cxnSp>
            <p:nvCxnSpPr>
              <p:cNvPr id="2976" name="Google Shape;2976;g3a0e43a0413_0_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7" name="Google Shape;2977;g3a0e43a0413_0_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8" name="Google Shape;2978;g3a0e43a0413_0_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9" name="Google Shape;2979;g3a0e43a0413_0_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80" name="Google Shape;2980;g3a0e43a0413_0_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81" name="Google Shape;2981;g3a0e43a0413_0_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2" name="Google Shape;2982;g3a0e43a0413_0_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3" name="Google Shape;2983;g3a0e43a0413_0_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4" name="Google Shape;2984;g3a0e43a0413_0_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5" name="Google Shape;2985;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6" name="Google Shape;2986;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7" name="Google Shape;2987;g3a0e43a0413_0_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8" name="Google Shape;2988;g3a0e43a0413_0_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9" name="Google Shape;2989;g3a0e43a0413_0_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90" name="Google Shape;2990;g3a0e43a0413_0_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91" name="Google Shape;2991;g3a0e43a0413_0_56"/>
            <p:cNvGrpSpPr/>
            <p:nvPr/>
          </p:nvGrpSpPr>
          <p:grpSpPr>
            <a:xfrm rot="5400000">
              <a:off x="6598553" y="467142"/>
              <a:ext cx="666463" cy="1914351"/>
              <a:chOff x="2405075" y="2171775"/>
              <a:chExt cx="633400" cy="1900100"/>
            </a:xfrm>
          </p:grpSpPr>
          <p:cxnSp>
            <p:nvCxnSpPr>
              <p:cNvPr id="2992" name="Google Shape;2992;g3a0e43a0413_0_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3" name="Google Shape;2993;g3a0e43a0413_0_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4" name="Google Shape;2994;g3a0e43a0413_0_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5" name="Google Shape;2995;g3a0e43a0413_0_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6" name="Google Shape;2996;g3a0e43a0413_0_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7" name="Google Shape;2997;g3a0e43a0413_0_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98" name="Google Shape;2998;g3a0e43a0413_0_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99" name="Google Shape;2999;g3a0e43a0413_0_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00" name="Google Shape;3000;g3a0e43a0413_0_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1" name="Google Shape;3001;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2" name="Google Shape;3002;g3a0e43a0413_0_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3" name="Google Shape;3003;g3a0e43a0413_0_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04" name="Google Shape;3004;g3a0e43a0413_0_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05" name="Google Shape;3005;g3a0e43a0413_0_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6" name="Google Shape;3006;g3a0e43a0413_0_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007" name="Google Shape;3007;g3a0e43a0413_0_5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008" name="Google Shape;3008;g3a0e43a0413_0_56"/>
          <p:cNvSpPr txBox="1"/>
          <p:nvPr/>
        </p:nvSpPr>
        <p:spPr>
          <a:xfrm>
            <a:off x="892750" y="1625275"/>
            <a:ext cx="54879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Laura Cozzo</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Juan Pedro Esnaola</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año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i="0" lang="es" sz="1800" u="none" cap="none" strike="noStrike">
                <a:solidFill>
                  <a:schemeClr val="dk1"/>
                </a:solidFill>
                <a:highlight>
                  <a:srgbClr val="FFFFFF"/>
                </a:highlight>
                <a:latin typeface="Archivo"/>
                <a:ea typeface="Archivo"/>
                <a:cs typeface="Archivo"/>
                <a:sym typeface="Archivo"/>
              </a:rPr>
              <a:t>A hablar y a escuchar, ¿se aprende? La enseñanza para la oralidad.</a:t>
            </a:r>
            <a:endParaRPr b="1" i="0" sz="18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009" name="Google Shape;3009;g3a0e43a0413_0_56"/>
          <p:cNvPicPr preferRelativeResize="0"/>
          <p:nvPr/>
        </p:nvPicPr>
        <p:blipFill rotWithShape="1">
          <a:blip r:embed="rId4">
            <a:alphaModFix/>
          </a:blip>
          <a:srcRect b="0" l="0" r="0" t="0"/>
          <a:stretch/>
        </p:blipFill>
        <p:spPr>
          <a:xfrm rot="9900001">
            <a:off x="6717780" y="3257113"/>
            <a:ext cx="3672048" cy="3087523"/>
          </a:xfrm>
          <a:prstGeom prst="rect">
            <a:avLst/>
          </a:prstGeom>
          <a:noFill/>
          <a:ln>
            <a:noFill/>
          </a:ln>
        </p:spPr>
      </p:pic>
      <p:grpSp>
        <p:nvGrpSpPr>
          <p:cNvPr id="3010" name="Google Shape;3010;g3a0e43a0413_0_56"/>
          <p:cNvGrpSpPr/>
          <p:nvPr/>
        </p:nvGrpSpPr>
        <p:grpSpPr>
          <a:xfrm>
            <a:off x="773063" y="2335187"/>
            <a:ext cx="119674" cy="125925"/>
            <a:chOff x="853100" y="2420550"/>
            <a:chExt cx="69000" cy="72600"/>
          </a:xfrm>
        </p:grpSpPr>
        <p:cxnSp>
          <p:nvCxnSpPr>
            <p:cNvPr id="3011" name="Google Shape;3011;g3a0e43a0413_0_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12" name="Google Shape;3012;g3a0e43a0413_0_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013" name="Google Shape;3013;g3a0e43a0413_0_56"/>
          <p:cNvGrpSpPr/>
          <p:nvPr/>
        </p:nvGrpSpPr>
        <p:grpSpPr>
          <a:xfrm>
            <a:off x="773063" y="1800025"/>
            <a:ext cx="119674" cy="125925"/>
            <a:chOff x="853100" y="2420550"/>
            <a:chExt cx="69000" cy="72600"/>
          </a:xfrm>
        </p:grpSpPr>
        <p:cxnSp>
          <p:nvCxnSpPr>
            <p:cNvPr id="3014" name="Google Shape;3014;g3a0e43a0413_0_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15" name="Google Shape;3015;g3a0e43a0413_0_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016" name="Google Shape;3016;g3a0e43a0413_0_56"/>
          <p:cNvGrpSpPr/>
          <p:nvPr/>
        </p:nvGrpSpPr>
        <p:grpSpPr>
          <a:xfrm>
            <a:off x="772963" y="3617150"/>
            <a:ext cx="119674" cy="125925"/>
            <a:chOff x="853100" y="2420550"/>
            <a:chExt cx="69000" cy="72600"/>
          </a:xfrm>
        </p:grpSpPr>
        <p:cxnSp>
          <p:nvCxnSpPr>
            <p:cNvPr id="3017" name="Google Shape;3017;g3a0e43a0413_0_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18" name="Google Shape;3018;g3a0e43a0413_0_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019" name="Google Shape;3019;g3a0e43a0413_0_56"/>
          <p:cNvSpPr txBox="1"/>
          <p:nvPr/>
        </p:nvSpPr>
        <p:spPr>
          <a:xfrm>
            <a:off x="646425" y="505025"/>
            <a:ext cx="6711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Leyendas: de la lectura a la narración</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020" name="Google Shape;3020;g3a0e43a0413_0_56"/>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3021" name="Google Shape;3021;g3a0e43a0413_0_56"/>
          <p:cNvGrpSpPr/>
          <p:nvPr/>
        </p:nvGrpSpPr>
        <p:grpSpPr>
          <a:xfrm>
            <a:off x="773063" y="3016874"/>
            <a:ext cx="119674" cy="125925"/>
            <a:chOff x="853100" y="2420550"/>
            <a:chExt cx="69000" cy="72600"/>
          </a:xfrm>
        </p:grpSpPr>
        <p:cxnSp>
          <p:nvCxnSpPr>
            <p:cNvPr id="3022" name="Google Shape;3022;g3a0e43a0413_0_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23" name="Google Shape;3023;g3a0e43a0413_0_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024" name="Google Shape;3024;g3a0e43a0413_0_56"/>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025" name="Google Shape;3025;g3a0e43a0413_0_56"/>
          <p:cNvPicPr preferRelativeResize="0"/>
          <p:nvPr/>
        </p:nvPicPr>
        <p:blipFill rotWithShape="1">
          <a:blip r:embed="rId6">
            <a:alphaModFix/>
          </a:blip>
          <a:srcRect b="0" l="0" r="0" t="0"/>
          <a:stretch/>
        </p:blipFill>
        <p:spPr>
          <a:xfrm>
            <a:off x="4363627" y="1400774"/>
            <a:ext cx="4346049" cy="189622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9" name="Shape 3029"/>
        <p:cNvGrpSpPr/>
        <p:nvPr/>
      </p:nvGrpSpPr>
      <p:grpSpPr>
        <a:xfrm>
          <a:off x="0" y="0"/>
          <a:ext cx="0" cy="0"/>
          <a:chOff x="0" y="0"/>
          <a:chExt cx="0" cy="0"/>
        </a:xfrm>
      </p:grpSpPr>
      <p:sp>
        <p:nvSpPr>
          <p:cNvPr id="3030" name="Google Shape;3030;g3a0e43a0413_0_14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31" name="Google Shape;3031;g3a0e43a0413_0_143"/>
          <p:cNvPicPr preferRelativeResize="0"/>
          <p:nvPr/>
        </p:nvPicPr>
        <p:blipFill rotWithShape="1">
          <a:blip r:embed="rId3">
            <a:alphaModFix/>
          </a:blip>
          <a:srcRect b="0" l="0" r="0" t="0"/>
          <a:stretch/>
        </p:blipFill>
        <p:spPr>
          <a:xfrm>
            <a:off x="7531650" y="91000"/>
            <a:ext cx="1460676" cy="206450"/>
          </a:xfrm>
          <a:prstGeom prst="rect">
            <a:avLst/>
          </a:prstGeom>
          <a:noFill/>
          <a:ln>
            <a:noFill/>
          </a:ln>
        </p:spPr>
      </p:pic>
      <p:sp>
        <p:nvSpPr>
          <p:cNvPr id="3032" name="Google Shape;3032;g3a0e43a0413_0_143"/>
          <p:cNvSpPr txBox="1"/>
          <p:nvPr/>
        </p:nvSpPr>
        <p:spPr>
          <a:xfrm>
            <a:off x="646425" y="1927575"/>
            <a:ext cx="34683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chemeClr val="dk1"/>
                </a:solidFill>
                <a:latin typeface="Archivo"/>
                <a:ea typeface="Archivo"/>
                <a:cs typeface="Archivo"/>
                <a:sym typeface="Archivo"/>
              </a:rPr>
              <a:t>*Lengua y Literatura</a:t>
            </a:r>
            <a:endParaRPr b="0" i="0" sz="16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chemeClr val="dk1"/>
                </a:solidFill>
                <a:latin typeface="Archivo"/>
                <a:ea typeface="Archivo"/>
                <a:cs typeface="Archivo"/>
                <a:sym typeface="Archivo"/>
              </a:rPr>
              <a:t>*Artes visuales y música</a:t>
            </a:r>
            <a:endParaRPr b="0" i="0" sz="16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chemeClr val="dk1"/>
                </a:solidFill>
                <a:latin typeface="Archivo"/>
                <a:ea typeface="Archivo"/>
                <a:cs typeface="Archivo"/>
                <a:sym typeface="Archivo"/>
              </a:rPr>
              <a:t>*Lenguas adicionales: inglés y francés</a:t>
            </a:r>
            <a:endParaRPr b="0" i="0" sz="16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chemeClr val="dk1"/>
                </a:solidFill>
                <a:latin typeface="Archivo"/>
                <a:ea typeface="Archivo"/>
                <a:cs typeface="Archivo"/>
                <a:sym typeface="Archivo"/>
              </a:rPr>
              <a:t>*Educación física</a:t>
            </a:r>
            <a:endParaRPr b="0" i="0" sz="16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chemeClr val="dk1"/>
                </a:solidFill>
                <a:latin typeface="Archivo"/>
                <a:ea typeface="Archivo"/>
                <a:cs typeface="Archivo"/>
                <a:sym typeface="Archivo"/>
              </a:rPr>
              <a:t>*Tecnologías de la información</a:t>
            </a:r>
            <a:endParaRPr b="0" i="0" sz="1600" u="none" cap="none" strike="noStrike">
              <a:solidFill>
                <a:schemeClr val="dk1"/>
              </a:solidFill>
              <a:latin typeface="Archivo"/>
              <a:ea typeface="Archivo"/>
              <a:cs typeface="Archivo"/>
              <a:sym typeface="Archivo"/>
            </a:endParaRPr>
          </a:p>
        </p:txBody>
      </p:sp>
      <p:pic>
        <p:nvPicPr>
          <p:cNvPr id="3033" name="Google Shape;3033;g3a0e43a0413_0_143"/>
          <p:cNvPicPr preferRelativeResize="0"/>
          <p:nvPr/>
        </p:nvPicPr>
        <p:blipFill rotWithShape="1">
          <a:blip r:embed="rId4">
            <a:alphaModFix/>
          </a:blip>
          <a:srcRect b="0" l="0" r="0" t="0"/>
          <a:stretch/>
        </p:blipFill>
        <p:spPr>
          <a:xfrm>
            <a:off x="4199032" y="1987850"/>
            <a:ext cx="4793294" cy="2116512"/>
          </a:xfrm>
          <a:prstGeom prst="rect">
            <a:avLst/>
          </a:prstGeom>
          <a:noFill/>
          <a:ln>
            <a:noFill/>
          </a:ln>
        </p:spPr>
      </p:pic>
      <p:sp>
        <p:nvSpPr>
          <p:cNvPr id="3034" name="Google Shape;3034;g3a0e43a0413_0_143"/>
          <p:cNvSpPr txBox="1"/>
          <p:nvPr/>
        </p:nvSpPr>
        <p:spPr>
          <a:xfrm>
            <a:off x="646425" y="505025"/>
            <a:ext cx="6711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Leyendas: de la lectura a la narración</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035" name="Google Shape;3035;g3a0e43a0413_0_143"/>
          <p:cNvSpPr txBox="1"/>
          <p:nvPr/>
        </p:nvSpPr>
        <p:spPr>
          <a:xfrm>
            <a:off x="547750" y="1362700"/>
            <a:ext cx="6359100" cy="3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Espacios que intervienen en la propuesta:</a:t>
            </a:r>
            <a:endParaRPr b="1" i="0" sz="1800" u="none" cap="none" strike="noStrike">
              <a:solidFill>
                <a:schemeClr val="dk1"/>
              </a:solidFill>
              <a:latin typeface="Archivo"/>
              <a:ea typeface="Archivo"/>
              <a:cs typeface="Archivo"/>
              <a:sym typeface="Archiv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9" name="Shape 3039"/>
        <p:cNvGrpSpPr/>
        <p:nvPr/>
      </p:nvGrpSpPr>
      <p:grpSpPr>
        <a:xfrm>
          <a:off x="0" y="0"/>
          <a:ext cx="0" cy="0"/>
          <a:chOff x="0" y="0"/>
          <a:chExt cx="0" cy="0"/>
        </a:xfrm>
      </p:grpSpPr>
      <p:sp>
        <p:nvSpPr>
          <p:cNvPr id="3040" name="Google Shape;3040;g3a0e43a0413_0_15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41" name="Google Shape;3041;g3a0e43a0413_0_152"/>
          <p:cNvPicPr preferRelativeResize="0"/>
          <p:nvPr/>
        </p:nvPicPr>
        <p:blipFill rotWithShape="1">
          <a:blip r:embed="rId3">
            <a:alphaModFix/>
          </a:blip>
          <a:srcRect b="0" l="0" r="0" t="0"/>
          <a:stretch/>
        </p:blipFill>
        <p:spPr>
          <a:xfrm>
            <a:off x="7531650" y="91000"/>
            <a:ext cx="1460676" cy="206450"/>
          </a:xfrm>
          <a:prstGeom prst="rect">
            <a:avLst/>
          </a:prstGeom>
          <a:noFill/>
          <a:ln>
            <a:noFill/>
          </a:ln>
        </p:spPr>
      </p:pic>
      <p:pic>
        <p:nvPicPr>
          <p:cNvPr id="3042" name="Google Shape;3042;g3a0e43a0413_0_152"/>
          <p:cNvPicPr preferRelativeResize="0"/>
          <p:nvPr/>
        </p:nvPicPr>
        <p:blipFill rotWithShape="1">
          <a:blip r:embed="rId4">
            <a:alphaModFix/>
          </a:blip>
          <a:srcRect b="0" l="0" r="0" t="0"/>
          <a:stretch/>
        </p:blipFill>
        <p:spPr>
          <a:xfrm>
            <a:off x="4332665" y="91000"/>
            <a:ext cx="3013008" cy="4597849"/>
          </a:xfrm>
          <a:prstGeom prst="rect">
            <a:avLst/>
          </a:prstGeom>
          <a:noFill/>
          <a:ln>
            <a:noFill/>
          </a:ln>
        </p:spPr>
      </p:pic>
      <p:sp>
        <p:nvSpPr>
          <p:cNvPr id="3043" name="Google Shape;3043;g3a0e43a0413_0_152"/>
          <p:cNvSpPr txBox="1"/>
          <p:nvPr/>
        </p:nvSpPr>
        <p:spPr>
          <a:xfrm>
            <a:off x="555425" y="1589803"/>
            <a:ext cx="2894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s" sz="3000" u="none" cap="none" strike="noStrike">
                <a:solidFill>
                  <a:schemeClr val="dk1"/>
                </a:solidFill>
                <a:latin typeface="Arial"/>
                <a:ea typeface="Arial"/>
                <a:cs typeface="Arial"/>
                <a:sym typeface="Arial"/>
              </a:rPr>
              <a:t>Leemos una leyenda urbana...</a:t>
            </a:r>
            <a:endParaRPr b="0" i="0" sz="3000" u="none" cap="none" strike="noStrike">
              <a:solidFill>
                <a:schemeClr val="dk1"/>
              </a:solidFill>
              <a:latin typeface="Arial"/>
              <a:ea typeface="Arial"/>
              <a:cs typeface="Arial"/>
              <a:sym typeface="Arial"/>
            </a:endParaRPr>
          </a:p>
        </p:txBody>
      </p:sp>
      <p:sp>
        <p:nvSpPr>
          <p:cNvPr id="3044" name="Google Shape;3044;g3a0e43a0413_0_152"/>
          <p:cNvSpPr txBox="1"/>
          <p:nvPr/>
        </p:nvSpPr>
        <p:spPr>
          <a:xfrm>
            <a:off x="574475" y="267200"/>
            <a:ext cx="2631900" cy="48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Primera etapa:</a:t>
            </a:r>
            <a:endParaRPr b="1" i="0" sz="1800" u="none" cap="none" strike="noStrike">
              <a:solidFill>
                <a:schemeClr val="dk1"/>
              </a:solidFill>
              <a:highlight>
                <a:srgbClr val="B7DB20"/>
              </a:highlight>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8" name="Shape 3048"/>
        <p:cNvGrpSpPr/>
        <p:nvPr/>
      </p:nvGrpSpPr>
      <p:grpSpPr>
        <a:xfrm>
          <a:off x="0" y="0"/>
          <a:ext cx="0" cy="0"/>
          <a:chOff x="0" y="0"/>
          <a:chExt cx="0" cy="0"/>
        </a:xfrm>
      </p:grpSpPr>
      <p:sp>
        <p:nvSpPr>
          <p:cNvPr id="3049" name="Google Shape;3049;g3a0e43a0413_0_16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50" name="Google Shape;3050;g3a0e43a0413_0_160"/>
          <p:cNvPicPr preferRelativeResize="0"/>
          <p:nvPr/>
        </p:nvPicPr>
        <p:blipFill rotWithShape="1">
          <a:blip r:embed="rId3">
            <a:alphaModFix/>
          </a:blip>
          <a:srcRect b="0" l="0" r="0" t="0"/>
          <a:stretch/>
        </p:blipFill>
        <p:spPr>
          <a:xfrm>
            <a:off x="7531650" y="91000"/>
            <a:ext cx="1460676" cy="206450"/>
          </a:xfrm>
          <a:prstGeom prst="rect">
            <a:avLst/>
          </a:prstGeom>
          <a:noFill/>
          <a:ln>
            <a:noFill/>
          </a:ln>
        </p:spPr>
      </p:pic>
      <p:pic>
        <p:nvPicPr>
          <p:cNvPr id="3051" name="Google Shape;3051;g3a0e43a0413_0_160"/>
          <p:cNvPicPr preferRelativeResize="0"/>
          <p:nvPr/>
        </p:nvPicPr>
        <p:blipFill rotWithShape="1">
          <a:blip r:embed="rId4">
            <a:alphaModFix/>
          </a:blip>
          <a:srcRect b="0" l="0" r="0" t="0"/>
          <a:stretch/>
        </p:blipFill>
        <p:spPr>
          <a:xfrm>
            <a:off x="125675" y="917425"/>
            <a:ext cx="6040502" cy="3397775"/>
          </a:xfrm>
          <a:prstGeom prst="rect">
            <a:avLst/>
          </a:prstGeom>
          <a:noFill/>
          <a:ln>
            <a:noFill/>
          </a:ln>
        </p:spPr>
      </p:pic>
      <p:sp>
        <p:nvSpPr>
          <p:cNvPr id="3052" name="Google Shape;3052;g3a0e43a0413_0_160"/>
          <p:cNvSpPr txBox="1"/>
          <p:nvPr/>
        </p:nvSpPr>
        <p:spPr>
          <a:xfrm>
            <a:off x="6458626" y="660550"/>
            <a:ext cx="23406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s" sz="3000" u="none" cap="none" strike="noStrike">
                <a:solidFill>
                  <a:schemeClr val="dk1"/>
                </a:solidFill>
                <a:latin typeface="Arial"/>
                <a:ea typeface="Arial"/>
                <a:cs typeface="Arial"/>
                <a:sym typeface="Arial"/>
              </a:rPr>
              <a:t>Trabajamos con otra: la leímos y analizamos pero también la copiamos.</a:t>
            </a:r>
            <a:endParaRPr b="0" i="0" sz="3000" u="none" cap="none" strike="noStrike">
              <a:solidFill>
                <a:schemeClr val="dk1"/>
              </a:solidFill>
              <a:latin typeface="Arial"/>
              <a:ea typeface="Arial"/>
              <a:cs typeface="Arial"/>
              <a:sym typeface="Arial"/>
            </a:endParaRPr>
          </a:p>
        </p:txBody>
      </p:sp>
      <p:sp>
        <p:nvSpPr>
          <p:cNvPr id="3053" name="Google Shape;3053;g3a0e43a0413_0_160"/>
          <p:cNvSpPr txBox="1"/>
          <p:nvPr/>
        </p:nvSpPr>
        <p:spPr>
          <a:xfrm>
            <a:off x="868375" y="280550"/>
            <a:ext cx="35136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054" name="Google Shape;3054;g3a0e43a0413_0_160"/>
          <p:cNvSpPr txBox="1"/>
          <p:nvPr/>
        </p:nvSpPr>
        <p:spPr>
          <a:xfrm>
            <a:off x="574475" y="480950"/>
            <a:ext cx="3179700" cy="43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Segunda etapa:</a:t>
            </a:r>
            <a:endParaRPr b="1" i="0" sz="1800" u="none" cap="none" strike="noStrike">
              <a:solidFill>
                <a:schemeClr val="dk1"/>
              </a:solidFill>
              <a:highlight>
                <a:srgbClr val="B7DB20"/>
              </a:highlight>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8" name="Shape 3058"/>
        <p:cNvGrpSpPr/>
        <p:nvPr/>
      </p:nvGrpSpPr>
      <p:grpSpPr>
        <a:xfrm>
          <a:off x="0" y="0"/>
          <a:ext cx="0" cy="0"/>
          <a:chOff x="0" y="0"/>
          <a:chExt cx="0" cy="0"/>
        </a:xfrm>
      </p:grpSpPr>
      <p:sp>
        <p:nvSpPr>
          <p:cNvPr id="3059" name="Google Shape;3059;g3a0e43a0413_0_1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0" name="Google Shape;3060;g3a0e43a0413_0_169"/>
          <p:cNvPicPr preferRelativeResize="0"/>
          <p:nvPr/>
        </p:nvPicPr>
        <p:blipFill rotWithShape="1">
          <a:blip r:embed="rId3">
            <a:alphaModFix/>
          </a:blip>
          <a:srcRect b="0" l="0" r="0" t="0"/>
          <a:stretch/>
        </p:blipFill>
        <p:spPr>
          <a:xfrm>
            <a:off x="7531650" y="91000"/>
            <a:ext cx="1460676" cy="206450"/>
          </a:xfrm>
          <a:prstGeom prst="rect">
            <a:avLst/>
          </a:prstGeom>
          <a:noFill/>
          <a:ln>
            <a:noFill/>
          </a:ln>
        </p:spPr>
      </p:pic>
      <p:sp>
        <p:nvSpPr>
          <p:cNvPr id="3061" name="Google Shape;3061;g3a0e43a0413_0_169"/>
          <p:cNvSpPr txBox="1"/>
          <p:nvPr/>
        </p:nvSpPr>
        <p:spPr>
          <a:xfrm>
            <a:off x="223500" y="1028700"/>
            <a:ext cx="23640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s" sz="2600" u="none" cap="none" strike="noStrike">
                <a:solidFill>
                  <a:schemeClr val="dk1"/>
                </a:solidFill>
                <a:latin typeface="Arial"/>
                <a:ea typeface="Arial"/>
                <a:cs typeface="Arial"/>
                <a:sym typeface="Arial"/>
              </a:rPr>
              <a:t>Escribimos nuestras propias leyendas en una primera versión y las editamos en una segunda.</a:t>
            </a:r>
            <a:endParaRPr b="0" i="0" sz="2600" u="none" cap="none" strike="noStrike">
              <a:solidFill>
                <a:schemeClr val="dk1"/>
              </a:solidFill>
              <a:latin typeface="Arial"/>
              <a:ea typeface="Arial"/>
              <a:cs typeface="Arial"/>
              <a:sym typeface="Arial"/>
            </a:endParaRPr>
          </a:p>
        </p:txBody>
      </p:sp>
      <p:pic>
        <p:nvPicPr>
          <p:cNvPr id="3062" name="Google Shape;3062;g3a0e43a0413_0_169"/>
          <p:cNvPicPr preferRelativeResize="0"/>
          <p:nvPr/>
        </p:nvPicPr>
        <p:blipFill rotWithShape="1">
          <a:blip r:embed="rId4">
            <a:alphaModFix/>
          </a:blip>
          <a:srcRect b="0" l="0" r="0" t="0"/>
          <a:stretch/>
        </p:blipFill>
        <p:spPr>
          <a:xfrm>
            <a:off x="2756275" y="1028700"/>
            <a:ext cx="5928050" cy="3705025"/>
          </a:xfrm>
          <a:prstGeom prst="rect">
            <a:avLst/>
          </a:prstGeom>
          <a:noFill/>
          <a:ln>
            <a:noFill/>
          </a:ln>
        </p:spPr>
      </p:pic>
      <p:sp>
        <p:nvSpPr>
          <p:cNvPr id="3063" name="Google Shape;3063;g3a0e43a0413_0_169"/>
          <p:cNvSpPr txBox="1"/>
          <p:nvPr/>
        </p:nvSpPr>
        <p:spPr>
          <a:xfrm>
            <a:off x="494300" y="387425"/>
            <a:ext cx="3112800" cy="4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Tercera etapa:</a:t>
            </a:r>
            <a:endParaRPr b="1" i="0" sz="1800" u="none" cap="none" strike="noStrike">
              <a:solidFill>
                <a:schemeClr val="dk1"/>
              </a:solidFill>
              <a:highlight>
                <a:srgbClr val="B7DB20"/>
              </a:highlight>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7" name="Shape 3067"/>
        <p:cNvGrpSpPr/>
        <p:nvPr/>
      </p:nvGrpSpPr>
      <p:grpSpPr>
        <a:xfrm>
          <a:off x="0" y="0"/>
          <a:ext cx="0" cy="0"/>
          <a:chOff x="0" y="0"/>
          <a:chExt cx="0" cy="0"/>
        </a:xfrm>
      </p:grpSpPr>
      <p:sp>
        <p:nvSpPr>
          <p:cNvPr id="3068" name="Google Shape;3068;g3a0e43a0413_0_17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9" name="Google Shape;3069;g3a0e43a0413_0_177"/>
          <p:cNvPicPr preferRelativeResize="0"/>
          <p:nvPr/>
        </p:nvPicPr>
        <p:blipFill rotWithShape="1">
          <a:blip r:embed="rId3">
            <a:alphaModFix/>
          </a:blip>
          <a:srcRect b="0" l="0" r="0" t="0"/>
          <a:stretch/>
        </p:blipFill>
        <p:spPr>
          <a:xfrm>
            <a:off x="7531650" y="91000"/>
            <a:ext cx="1460676" cy="206450"/>
          </a:xfrm>
          <a:prstGeom prst="rect">
            <a:avLst/>
          </a:prstGeom>
          <a:noFill/>
          <a:ln>
            <a:noFill/>
          </a:ln>
        </p:spPr>
      </p:pic>
      <p:pic>
        <p:nvPicPr>
          <p:cNvPr id="3070" name="Google Shape;3070;g3a0e43a0413_0_177"/>
          <p:cNvPicPr preferRelativeResize="0"/>
          <p:nvPr/>
        </p:nvPicPr>
        <p:blipFill rotWithShape="1">
          <a:blip r:embed="rId4">
            <a:alphaModFix/>
          </a:blip>
          <a:srcRect b="0" l="0" r="0" t="0"/>
          <a:stretch/>
        </p:blipFill>
        <p:spPr>
          <a:xfrm>
            <a:off x="152400" y="937775"/>
            <a:ext cx="5926277" cy="3333525"/>
          </a:xfrm>
          <a:prstGeom prst="rect">
            <a:avLst/>
          </a:prstGeom>
          <a:noFill/>
          <a:ln>
            <a:noFill/>
          </a:ln>
        </p:spPr>
      </p:pic>
      <p:sp>
        <p:nvSpPr>
          <p:cNvPr id="3071" name="Google Shape;3071;g3a0e43a0413_0_177"/>
          <p:cNvSpPr txBox="1"/>
          <p:nvPr/>
        </p:nvSpPr>
        <p:spPr>
          <a:xfrm>
            <a:off x="6532925" y="1442850"/>
            <a:ext cx="22443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s" sz="3000" u="none" cap="none" strike="noStrike">
                <a:solidFill>
                  <a:schemeClr val="dk1"/>
                </a:solidFill>
                <a:latin typeface="Arial"/>
                <a:ea typeface="Arial"/>
                <a:cs typeface="Arial"/>
                <a:sym typeface="Arial"/>
              </a:rPr>
              <a:t>Grabamos nuestra narración de estos relatos.</a:t>
            </a:r>
            <a:endParaRPr b="0" i="0" sz="3000" u="none" cap="none" strike="noStrike">
              <a:solidFill>
                <a:schemeClr val="dk1"/>
              </a:solidFill>
              <a:latin typeface="Arial"/>
              <a:ea typeface="Arial"/>
              <a:cs typeface="Arial"/>
              <a:sym typeface="Arial"/>
            </a:endParaRPr>
          </a:p>
        </p:txBody>
      </p:sp>
      <p:sp>
        <p:nvSpPr>
          <p:cNvPr id="3072" name="Google Shape;3072;g3a0e43a0413_0_177"/>
          <p:cNvSpPr txBox="1"/>
          <p:nvPr/>
        </p:nvSpPr>
        <p:spPr>
          <a:xfrm>
            <a:off x="494300" y="387425"/>
            <a:ext cx="3112800" cy="4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rgbClr val="B7DB20"/>
                </a:highlight>
                <a:latin typeface="Arial"/>
                <a:ea typeface="Arial"/>
                <a:cs typeface="Arial"/>
                <a:sym typeface="Arial"/>
              </a:rPr>
              <a:t>Cuarta etapa:</a:t>
            </a:r>
            <a:endParaRPr b="1" i="0" sz="1800" u="none" cap="none" strike="noStrike">
              <a:solidFill>
                <a:schemeClr val="dk1"/>
              </a:solidFill>
              <a:highlight>
                <a:srgbClr val="B7DB20"/>
              </a:highlight>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076" name="Shape 3076"/>
        <p:cNvGrpSpPr/>
        <p:nvPr/>
      </p:nvGrpSpPr>
      <p:grpSpPr>
        <a:xfrm>
          <a:off x="0" y="0"/>
          <a:ext cx="0" cy="0"/>
          <a:chOff x="0" y="0"/>
          <a:chExt cx="0" cy="0"/>
        </a:xfrm>
      </p:grpSpPr>
      <p:pic>
        <p:nvPicPr>
          <p:cNvPr id="3077" name="Google Shape;3077;g3a051598ef5_0_3"/>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078" name="Google Shape;3078;g3a051598ef5_0_3"/>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079" name="Google Shape;3079;g3a051598ef5_0_3"/>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080" name="Google Shape;3080;g3a051598ef5_0_3"/>
          <p:cNvGrpSpPr/>
          <p:nvPr/>
        </p:nvGrpSpPr>
        <p:grpSpPr>
          <a:xfrm>
            <a:off x="5593900" y="630951"/>
            <a:ext cx="3189350" cy="1336365"/>
            <a:chOff x="5974608" y="421179"/>
            <a:chExt cx="3189350" cy="1336365"/>
          </a:xfrm>
        </p:grpSpPr>
        <p:grpSp>
          <p:nvGrpSpPr>
            <p:cNvPr id="3081" name="Google Shape;3081;g3a051598ef5_0_3"/>
            <p:cNvGrpSpPr/>
            <p:nvPr/>
          </p:nvGrpSpPr>
          <p:grpSpPr>
            <a:xfrm rot="5400000">
              <a:off x="7873551" y="-202765"/>
              <a:ext cx="666463" cy="1914351"/>
              <a:chOff x="2405075" y="2171775"/>
              <a:chExt cx="633400" cy="1900100"/>
            </a:xfrm>
          </p:grpSpPr>
          <p:cxnSp>
            <p:nvCxnSpPr>
              <p:cNvPr id="3082" name="Google Shape;3082;g3a051598ef5_0_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83" name="Google Shape;3083;g3a051598ef5_0_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84" name="Google Shape;3084;g3a051598ef5_0_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85" name="Google Shape;3085;g3a051598ef5_0_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86" name="Google Shape;3086;g3a051598ef5_0_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87" name="Google Shape;3087;g3a051598ef5_0_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88" name="Google Shape;3088;g3a051598ef5_0_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89" name="Google Shape;3089;g3a051598ef5_0_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90" name="Google Shape;3090;g3a051598ef5_0_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1" name="Google Shape;3091;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2" name="Google Shape;3092;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3" name="Google Shape;3093;g3a051598ef5_0_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94" name="Google Shape;3094;g3a051598ef5_0_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095" name="Google Shape;3095;g3a051598ef5_0_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6" name="Google Shape;3096;g3a051598ef5_0_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097" name="Google Shape;3097;g3a051598ef5_0_3"/>
            <p:cNvGrpSpPr/>
            <p:nvPr/>
          </p:nvGrpSpPr>
          <p:grpSpPr>
            <a:xfrm rot="5400000">
              <a:off x="7873551" y="467137"/>
              <a:ext cx="666463" cy="1914351"/>
              <a:chOff x="2405075" y="2171775"/>
              <a:chExt cx="633400" cy="1900100"/>
            </a:xfrm>
          </p:grpSpPr>
          <p:cxnSp>
            <p:nvCxnSpPr>
              <p:cNvPr id="3098" name="Google Shape;3098;g3a051598ef5_0_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99" name="Google Shape;3099;g3a051598ef5_0_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00" name="Google Shape;3100;g3a051598ef5_0_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01" name="Google Shape;3101;g3a051598ef5_0_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02" name="Google Shape;3102;g3a051598ef5_0_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03" name="Google Shape;3103;g3a051598ef5_0_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04" name="Google Shape;3104;g3a051598ef5_0_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05" name="Google Shape;3105;g3a051598ef5_0_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06" name="Google Shape;3106;g3a051598ef5_0_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07" name="Google Shape;3107;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08" name="Google Shape;3108;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09" name="Google Shape;3109;g3a051598ef5_0_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10" name="Google Shape;3110;g3a051598ef5_0_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11" name="Google Shape;3111;g3a051598ef5_0_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12" name="Google Shape;3112;g3a051598ef5_0_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13" name="Google Shape;3113;g3a051598ef5_0_3"/>
            <p:cNvGrpSpPr/>
            <p:nvPr/>
          </p:nvGrpSpPr>
          <p:grpSpPr>
            <a:xfrm rot="5400000">
              <a:off x="6598552" y="-202765"/>
              <a:ext cx="666463" cy="1914351"/>
              <a:chOff x="2405075" y="2171775"/>
              <a:chExt cx="633400" cy="1900100"/>
            </a:xfrm>
          </p:grpSpPr>
          <p:cxnSp>
            <p:nvCxnSpPr>
              <p:cNvPr id="3114" name="Google Shape;3114;g3a051598ef5_0_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15" name="Google Shape;3115;g3a051598ef5_0_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16" name="Google Shape;3116;g3a051598ef5_0_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17" name="Google Shape;3117;g3a051598ef5_0_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18" name="Google Shape;3118;g3a051598ef5_0_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19" name="Google Shape;3119;g3a051598ef5_0_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0" name="Google Shape;3120;g3a051598ef5_0_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21" name="Google Shape;3121;g3a051598ef5_0_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22" name="Google Shape;3122;g3a051598ef5_0_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3" name="Google Shape;3123;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4" name="Google Shape;3124;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5" name="Google Shape;3125;g3a051598ef5_0_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26" name="Google Shape;3126;g3a051598ef5_0_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27" name="Google Shape;3127;g3a051598ef5_0_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8" name="Google Shape;3128;g3a051598ef5_0_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29" name="Google Shape;3129;g3a051598ef5_0_3"/>
            <p:cNvGrpSpPr/>
            <p:nvPr/>
          </p:nvGrpSpPr>
          <p:grpSpPr>
            <a:xfrm rot="5400000">
              <a:off x="6598552" y="467137"/>
              <a:ext cx="666463" cy="1914351"/>
              <a:chOff x="2405075" y="2171775"/>
              <a:chExt cx="633400" cy="1900100"/>
            </a:xfrm>
          </p:grpSpPr>
          <p:cxnSp>
            <p:nvCxnSpPr>
              <p:cNvPr id="3130" name="Google Shape;3130;g3a051598ef5_0_3"/>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31" name="Google Shape;3131;g3a051598ef5_0_3"/>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32" name="Google Shape;3132;g3a051598ef5_0_3"/>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33" name="Google Shape;3133;g3a051598ef5_0_3"/>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34" name="Google Shape;3134;g3a051598ef5_0_3"/>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35" name="Google Shape;3135;g3a051598ef5_0_3"/>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36" name="Google Shape;3136;g3a051598ef5_0_3"/>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37" name="Google Shape;3137;g3a051598ef5_0_3"/>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38" name="Google Shape;3138;g3a051598ef5_0_3"/>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39" name="Google Shape;3139;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40" name="Google Shape;3140;g3a051598ef5_0_3"/>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41" name="Google Shape;3141;g3a051598ef5_0_3"/>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42" name="Google Shape;3142;g3a051598ef5_0_3"/>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43" name="Google Shape;3143;g3a051598ef5_0_3"/>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44" name="Google Shape;3144;g3a051598ef5_0_3"/>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145" name="Google Shape;3145;g3a051598ef5_0_3"/>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g3a051598ef5_0_3"/>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g3a051598ef5_0_3"/>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Mesas TT</a:t>
            </a:r>
            <a:endParaRPr b="0" i="0" sz="4000" u="none" cap="none" strike="noStrike">
              <a:solidFill>
                <a:srgbClr val="333333"/>
              </a:solidFill>
              <a:latin typeface="Archivo ExtraBold"/>
              <a:ea typeface="Archivo ExtraBold"/>
              <a:cs typeface="Archivo ExtraBold"/>
              <a:sym typeface="Archivo ExtraBold"/>
            </a:endParaRPr>
          </a:p>
        </p:txBody>
      </p:sp>
      <p:sp>
        <p:nvSpPr>
          <p:cNvPr id="3148" name="Google Shape;3148;g3a051598ef5_0_3"/>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152" name="Shape 3152"/>
        <p:cNvGrpSpPr/>
        <p:nvPr/>
      </p:nvGrpSpPr>
      <p:grpSpPr>
        <a:xfrm>
          <a:off x="0" y="0"/>
          <a:ext cx="0" cy="0"/>
          <a:chOff x="0" y="0"/>
          <a:chExt cx="0" cy="0"/>
        </a:xfrm>
      </p:grpSpPr>
      <p:pic>
        <p:nvPicPr>
          <p:cNvPr id="3153" name="Google Shape;3153;g3a223d00461_0_3444"/>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154" name="Google Shape;3154;g3a223d00461_0_3444"/>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155" name="Google Shape;3155;g3a223d00461_0_3444"/>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156" name="Google Shape;3156;g3a223d00461_0_3444"/>
          <p:cNvGrpSpPr/>
          <p:nvPr/>
        </p:nvGrpSpPr>
        <p:grpSpPr>
          <a:xfrm>
            <a:off x="5593901" y="630951"/>
            <a:ext cx="3189350" cy="1336365"/>
            <a:chOff x="5974609" y="421179"/>
            <a:chExt cx="3189350" cy="1336365"/>
          </a:xfrm>
        </p:grpSpPr>
        <p:grpSp>
          <p:nvGrpSpPr>
            <p:cNvPr id="3157" name="Google Shape;3157;g3a223d00461_0_3444"/>
            <p:cNvGrpSpPr/>
            <p:nvPr/>
          </p:nvGrpSpPr>
          <p:grpSpPr>
            <a:xfrm rot="5400000">
              <a:off x="7873551" y="-202765"/>
              <a:ext cx="666463" cy="1914351"/>
              <a:chOff x="2405075" y="2171775"/>
              <a:chExt cx="633400" cy="1900100"/>
            </a:xfrm>
          </p:grpSpPr>
          <p:cxnSp>
            <p:nvCxnSpPr>
              <p:cNvPr id="3158" name="Google Shape;3158;g3a223d00461_0_344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59" name="Google Shape;3159;g3a223d00461_0_344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0" name="Google Shape;3160;g3a223d00461_0_344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1" name="Google Shape;3161;g3a223d00461_0_344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2" name="Google Shape;3162;g3a223d00461_0_344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3" name="Google Shape;3163;g3a223d00461_0_344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64" name="Google Shape;3164;g3a223d00461_0_344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65" name="Google Shape;3165;g3a223d00461_0_344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66" name="Google Shape;3166;g3a223d00461_0_344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67" name="Google Shape;3167;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68" name="Google Shape;3168;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69" name="Google Shape;3169;g3a223d00461_0_344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70" name="Google Shape;3170;g3a223d00461_0_344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71" name="Google Shape;3171;g3a223d00461_0_344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72" name="Google Shape;3172;g3a223d00461_0_344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73" name="Google Shape;3173;g3a223d00461_0_3444"/>
            <p:cNvGrpSpPr/>
            <p:nvPr/>
          </p:nvGrpSpPr>
          <p:grpSpPr>
            <a:xfrm rot="5400000">
              <a:off x="7873551" y="467137"/>
              <a:ext cx="666463" cy="1914351"/>
              <a:chOff x="2405075" y="2171775"/>
              <a:chExt cx="633400" cy="1900100"/>
            </a:xfrm>
          </p:grpSpPr>
          <p:cxnSp>
            <p:nvCxnSpPr>
              <p:cNvPr id="3174" name="Google Shape;3174;g3a223d00461_0_344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5" name="Google Shape;3175;g3a223d00461_0_344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6" name="Google Shape;3176;g3a223d00461_0_344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7" name="Google Shape;3177;g3a223d00461_0_344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8" name="Google Shape;3178;g3a223d00461_0_344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9" name="Google Shape;3179;g3a223d00461_0_344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80" name="Google Shape;3180;g3a223d00461_0_344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81" name="Google Shape;3181;g3a223d00461_0_344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82" name="Google Shape;3182;g3a223d00461_0_344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83" name="Google Shape;3183;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84" name="Google Shape;3184;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185" name="Google Shape;3185;g3a223d00461_0_344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86" name="Google Shape;3186;g3a223d00461_0_344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87" name="Google Shape;3187;g3a223d00461_0_344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88" name="Google Shape;3188;g3a223d00461_0_344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89" name="Google Shape;3189;g3a223d00461_0_3444"/>
            <p:cNvGrpSpPr/>
            <p:nvPr/>
          </p:nvGrpSpPr>
          <p:grpSpPr>
            <a:xfrm rot="5400000">
              <a:off x="6598552" y="-202765"/>
              <a:ext cx="666463" cy="1914351"/>
              <a:chOff x="2405075" y="2171775"/>
              <a:chExt cx="633400" cy="1900100"/>
            </a:xfrm>
          </p:grpSpPr>
          <p:cxnSp>
            <p:nvCxnSpPr>
              <p:cNvPr id="3190" name="Google Shape;3190;g3a223d00461_0_344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1" name="Google Shape;3191;g3a223d00461_0_344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2" name="Google Shape;3192;g3a223d00461_0_344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3" name="Google Shape;3193;g3a223d00461_0_344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4" name="Google Shape;3194;g3a223d00461_0_344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5" name="Google Shape;3195;g3a223d00461_0_344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96" name="Google Shape;3196;g3a223d00461_0_344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197" name="Google Shape;3197;g3a223d00461_0_344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98" name="Google Shape;3198;g3a223d00461_0_344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199" name="Google Shape;3199;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00" name="Google Shape;3200;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01" name="Google Shape;3201;g3a223d00461_0_344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02" name="Google Shape;3202;g3a223d00461_0_344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03" name="Google Shape;3203;g3a223d00461_0_344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04" name="Google Shape;3204;g3a223d00461_0_344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05" name="Google Shape;3205;g3a223d00461_0_3444"/>
            <p:cNvGrpSpPr/>
            <p:nvPr/>
          </p:nvGrpSpPr>
          <p:grpSpPr>
            <a:xfrm rot="5400000">
              <a:off x="6598552" y="467137"/>
              <a:ext cx="666463" cy="1914351"/>
              <a:chOff x="2405075" y="2171775"/>
              <a:chExt cx="633400" cy="1900100"/>
            </a:xfrm>
          </p:grpSpPr>
          <p:cxnSp>
            <p:nvCxnSpPr>
              <p:cNvPr id="3206" name="Google Shape;3206;g3a223d00461_0_344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07" name="Google Shape;3207;g3a223d00461_0_344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08" name="Google Shape;3208;g3a223d00461_0_344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09" name="Google Shape;3209;g3a223d00461_0_344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10" name="Google Shape;3210;g3a223d00461_0_344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11" name="Google Shape;3211;g3a223d00461_0_344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12" name="Google Shape;3212;g3a223d00461_0_344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3" name="Google Shape;3213;g3a223d00461_0_344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4" name="Google Shape;3214;g3a223d00461_0_344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15" name="Google Shape;3215;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16" name="Google Shape;3216;g3a223d00461_0_344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17" name="Google Shape;3217;g3a223d00461_0_344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8" name="Google Shape;3218;g3a223d00461_0_344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9" name="Google Shape;3219;g3a223d00461_0_344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20" name="Google Shape;3220;g3a223d00461_0_344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221" name="Google Shape;3221;g3a223d00461_0_3444"/>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g3a223d00461_0_3444"/>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g3a223d00461_0_3444"/>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1</a:t>
            </a:r>
            <a:endParaRPr b="0" i="0" sz="4000" u="none" cap="none" strike="noStrike">
              <a:solidFill>
                <a:srgbClr val="333333"/>
              </a:solidFill>
              <a:latin typeface="Archivo ExtraBold"/>
              <a:ea typeface="Archivo ExtraBold"/>
              <a:cs typeface="Archivo ExtraBold"/>
              <a:sym typeface="Archivo ExtraBold"/>
            </a:endParaRPr>
          </a:p>
        </p:txBody>
      </p:sp>
      <p:sp>
        <p:nvSpPr>
          <p:cNvPr id="3224" name="Google Shape;3224;g3a223d00461_0_3444"/>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8" name="Shape 3228"/>
        <p:cNvGrpSpPr/>
        <p:nvPr/>
      </p:nvGrpSpPr>
      <p:grpSpPr>
        <a:xfrm>
          <a:off x="0" y="0"/>
          <a:ext cx="0" cy="0"/>
          <a:chOff x="0" y="0"/>
          <a:chExt cx="0" cy="0"/>
        </a:xfrm>
      </p:grpSpPr>
      <p:grpSp>
        <p:nvGrpSpPr>
          <p:cNvPr id="3229" name="Google Shape;3229;g3a223d00461_0_3519"/>
          <p:cNvGrpSpPr/>
          <p:nvPr/>
        </p:nvGrpSpPr>
        <p:grpSpPr>
          <a:xfrm rot="5400000">
            <a:off x="4746817" y="1034147"/>
            <a:ext cx="3189350" cy="1336365"/>
            <a:chOff x="5974610" y="421182"/>
            <a:chExt cx="3189350" cy="1336365"/>
          </a:xfrm>
        </p:grpSpPr>
        <p:grpSp>
          <p:nvGrpSpPr>
            <p:cNvPr id="3230" name="Google Shape;3230;g3a223d00461_0_3519"/>
            <p:cNvGrpSpPr/>
            <p:nvPr/>
          </p:nvGrpSpPr>
          <p:grpSpPr>
            <a:xfrm rot="5400000">
              <a:off x="7873552" y="-202762"/>
              <a:ext cx="666463" cy="1914351"/>
              <a:chOff x="2405075" y="2171775"/>
              <a:chExt cx="633400" cy="1900100"/>
            </a:xfrm>
          </p:grpSpPr>
          <p:cxnSp>
            <p:nvCxnSpPr>
              <p:cNvPr id="3231" name="Google Shape;3231;g3a223d00461_0_35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32" name="Google Shape;3232;g3a223d00461_0_35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33" name="Google Shape;3233;g3a223d00461_0_35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34" name="Google Shape;3234;g3a223d00461_0_35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35" name="Google Shape;3235;g3a223d00461_0_35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36" name="Google Shape;3236;g3a223d00461_0_35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7" name="Google Shape;3237;g3a223d00461_0_35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8" name="Google Shape;3238;g3a223d00461_0_35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9" name="Google Shape;3239;g3a223d00461_0_35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0" name="Google Shape;3240;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1" name="Google Shape;3241;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2" name="Google Shape;3242;g3a223d00461_0_35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43" name="Google Shape;3243;g3a223d00461_0_35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44" name="Google Shape;3244;g3a223d00461_0_35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5" name="Google Shape;3245;g3a223d00461_0_35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46" name="Google Shape;3246;g3a223d00461_0_3519"/>
            <p:cNvGrpSpPr/>
            <p:nvPr/>
          </p:nvGrpSpPr>
          <p:grpSpPr>
            <a:xfrm rot="5400000">
              <a:off x="7873552" y="467140"/>
              <a:ext cx="666463" cy="1914351"/>
              <a:chOff x="2405075" y="2171775"/>
              <a:chExt cx="633400" cy="1900100"/>
            </a:xfrm>
          </p:grpSpPr>
          <p:cxnSp>
            <p:nvCxnSpPr>
              <p:cNvPr id="3247" name="Google Shape;3247;g3a223d00461_0_35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8" name="Google Shape;3248;g3a223d00461_0_35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9" name="Google Shape;3249;g3a223d00461_0_35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0" name="Google Shape;3250;g3a223d00461_0_35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1" name="Google Shape;3251;g3a223d00461_0_35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2" name="Google Shape;3252;g3a223d00461_0_35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3" name="Google Shape;3253;g3a223d00461_0_35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54" name="Google Shape;3254;g3a223d00461_0_35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55" name="Google Shape;3255;g3a223d00461_0_35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6" name="Google Shape;3256;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7" name="Google Shape;3257;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8" name="Google Shape;3258;g3a223d00461_0_35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59" name="Google Shape;3259;g3a223d00461_0_35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60" name="Google Shape;3260;g3a223d00461_0_35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1" name="Google Shape;3261;g3a223d00461_0_35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62" name="Google Shape;3262;g3a223d00461_0_3519"/>
            <p:cNvGrpSpPr/>
            <p:nvPr/>
          </p:nvGrpSpPr>
          <p:grpSpPr>
            <a:xfrm rot="5400000">
              <a:off x="6598553" y="-202762"/>
              <a:ext cx="666463" cy="1914351"/>
              <a:chOff x="2405075" y="2171775"/>
              <a:chExt cx="633400" cy="1900100"/>
            </a:xfrm>
          </p:grpSpPr>
          <p:cxnSp>
            <p:nvCxnSpPr>
              <p:cNvPr id="3263" name="Google Shape;3263;g3a223d00461_0_35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4" name="Google Shape;3264;g3a223d00461_0_35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5" name="Google Shape;3265;g3a223d00461_0_35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6" name="Google Shape;3266;g3a223d00461_0_35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7" name="Google Shape;3267;g3a223d00461_0_35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8" name="Google Shape;3268;g3a223d00461_0_35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9" name="Google Shape;3269;g3a223d00461_0_35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70" name="Google Shape;3270;g3a223d00461_0_35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71" name="Google Shape;3271;g3a223d00461_0_35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72" name="Google Shape;3272;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73" name="Google Shape;3273;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74" name="Google Shape;3274;g3a223d00461_0_35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75" name="Google Shape;3275;g3a223d00461_0_35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76" name="Google Shape;3276;g3a223d00461_0_35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77" name="Google Shape;3277;g3a223d00461_0_35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78" name="Google Shape;3278;g3a223d00461_0_3519"/>
            <p:cNvGrpSpPr/>
            <p:nvPr/>
          </p:nvGrpSpPr>
          <p:grpSpPr>
            <a:xfrm rot="5400000">
              <a:off x="6598553" y="467140"/>
              <a:ext cx="666463" cy="1914351"/>
              <a:chOff x="2405075" y="2171775"/>
              <a:chExt cx="633400" cy="1900100"/>
            </a:xfrm>
          </p:grpSpPr>
          <p:cxnSp>
            <p:nvCxnSpPr>
              <p:cNvPr id="3279" name="Google Shape;3279;g3a223d00461_0_351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80" name="Google Shape;3280;g3a223d00461_0_351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81" name="Google Shape;3281;g3a223d00461_0_351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82" name="Google Shape;3282;g3a223d00461_0_351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83" name="Google Shape;3283;g3a223d00461_0_351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84" name="Google Shape;3284;g3a223d00461_0_351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85" name="Google Shape;3285;g3a223d00461_0_351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86" name="Google Shape;3286;g3a223d00461_0_351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87" name="Google Shape;3287;g3a223d00461_0_351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88" name="Google Shape;3288;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89" name="Google Shape;3289;g3a223d00461_0_351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90" name="Google Shape;3290;g3a223d00461_0_351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91" name="Google Shape;3291;g3a223d00461_0_351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92" name="Google Shape;3292;g3a223d00461_0_351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93" name="Google Shape;3293;g3a223d00461_0_351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294" name="Google Shape;3294;g3a223d00461_0_3519"/>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295" name="Google Shape;3295;g3a223d00461_0_3519"/>
          <p:cNvSpPr txBox="1"/>
          <p:nvPr/>
        </p:nvSpPr>
        <p:spPr>
          <a:xfrm>
            <a:off x="892750" y="1625275"/>
            <a:ext cx="54879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Verónica Geloso</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lang="es" sz="1800">
                <a:solidFill>
                  <a:schemeClr val="dk1"/>
                </a:solidFill>
                <a:latin typeface="Archivo"/>
                <a:ea typeface="Archivo"/>
                <a:cs typeface="Archivo"/>
                <a:sym typeface="Archivo"/>
              </a:rPr>
              <a:t>Liceo</a:t>
            </a:r>
            <a:r>
              <a:rPr b="1" i="0" lang="es" sz="1800" u="none" cap="none" strike="noStrike">
                <a:solidFill>
                  <a:schemeClr val="dk1"/>
                </a:solidFill>
                <a:latin typeface="Archivo"/>
                <a:ea typeface="Archivo"/>
                <a:cs typeface="Archivo"/>
                <a:sym typeface="Archivo"/>
              </a:rPr>
              <a:t> Nº 1: </a:t>
            </a:r>
            <a:r>
              <a:rPr b="1" lang="es" sz="1800">
                <a:solidFill>
                  <a:schemeClr val="dk1"/>
                </a:solidFill>
                <a:highlight>
                  <a:srgbClr val="FFFFFF"/>
                </a:highlight>
                <a:latin typeface="Archivo"/>
                <a:ea typeface="Archivo"/>
                <a:cs typeface="Archivo"/>
                <a:sym typeface="Archivo"/>
              </a:rPr>
              <a:t>José Figueroa Alcorta</a:t>
            </a:r>
            <a:endParaRPr b="1" sz="20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a:t>
            </a:r>
            <a:r>
              <a:rPr b="1" lang="es" sz="1800">
                <a:solidFill>
                  <a:schemeClr val="dk1"/>
                </a:solidFill>
                <a:latin typeface="Archivo"/>
                <a:ea typeface="Archivo"/>
                <a:cs typeface="Archivo"/>
                <a:sym typeface="Archivo"/>
              </a:rPr>
              <a:t>sección</a:t>
            </a:r>
            <a:r>
              <a:rPr b="1" i="0" lang="es" sz="1800" u="none" cap="none" strike="noStrike">
                <a:solidFill>
                  <a:schemeClr val="dk1"/>
                </a:solidFill>
                <a:latin typeface="Archivo"/>
                <a:ea typeface="Archivo"/>
                <a:cs typeface="Archivo"/>
                <a:sym typeface="Archivo"/>
              </a:rPr>
              <a:t>: 1° 5ta TT</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A hablar y escuchar,</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lang="es" sz="1800">
                <a:solidFill>
                  <a:schemeClr val="dk1"/>
                </a:solidFill>
                <a:latin typeface="Archivo"/>
                <a:ea typeface="Archivo"/>
                <a:cs typeface="Archivo"/>
                <a:sym typeface="Archivo"/>
              </a:rPr>
              <a:t>¿se aprende?</a:t>
            </a:r>
            <a:endParaRPr b="1" sz="1800">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296" name="Google Shape;3296;g3a223d00461_0_3519"/>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3297" name="Google Shape;3297;g3a223d00461_0_3519"/>
          <p:cNvGrpSpPr/>
          <p:nvPr/>
        </p:nvGrpSpPr>
        <p:grpSpPr>
          <a:xfrm>
            <a:off x="773068" y="2335197"/>
            <a:ext cx="119674" cy="125925"/>
            <a:chOff x="853100" y="2420550"/>
            <a:chExt cx="69000" cy="72600"/>
          </a:xfrm>
        </p:grpSpPr>
        <p:cxnSp>
          <p:nvCxnSpPr>
            <p:cNvPr id="3298" name="Google Shape;3298;g3a223d00461_0_35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99" name="Google Shape;3299;g3a223d00461_0_35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300" name="Google Shape;3300;g3a223d00461_0_3519"/>
          <p:cNvGrpSpPr/>
          <p:nvPr/>
        </p:nvGrpSpPr>
        <p:grpSpPr>
          <a:xfrm>
            <a:off x="773068" y="1800035"/>
            <a:ext cx="119674" cy="125925"/>
            <a:chOff x="853100" y="2420550"/>
            <a:chExt cx="69000" cy="72600"/>
          </a:xfrm>
        </p:grpSpPr>
        <p:cxnSp>
          <p:nvCxnSpPr>
            <p:cNvPr id="3301" name="Google Shape;3301;g3a223d00461_0_35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02" name="Google Shape;3302;g3a223d00461_0_35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303" name="Google Shape;3303;g3a223d00461_0_3519"/>
          <p:cNvGrpSpPr/>
          <p:nvPr/>
        </p:nvGrpSpPr>
        <p:grpSpPr>
          <a:xfrm>
            <a:off x="773068" y="3887460"/>
            <a:ext cx="119674" cy="125925"/>
            <a:chOff x="853100" y="2420550"/>
            <a:chExt cx="69000" cy="72600"/>
          </a:xfrm>
        </p:grpSpPr>
        <p:cxnSp>
          <p:nvCxnSpPr>
            <p:cNvPr id="3304" name="Google Shape;3304;g3a223d00461_0_35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05" name="Google Shape;3305;g3a223d00461_0_35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306" name="Google Shape;3306;g3a223d00461_0_3519"/>
          <p:cNvSpPr txBox="1"/>
          <p:nvPr/>
        </p:nvSpPr>
        <p:spPr>
          <a:xfrm>
            <a:off x="439500" y="464650"/>
            <a:ext cx="4132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1800">
                <a:solidFill>
                  <a:schemeClr val="dk1"/>
                </a:solidFill>
                <a:highlight>
                  <a:srgbClr val="B7DB20"/>
                </a:highlight>
                <a:latin typeface="Archivo"/>
                <a:ea typeface="Archivo"/>
                <a:cs typeface="Archivo"/>
                <a:sym typeface="Archivo"/>
              </a:rPr>
              <a:t>Decir y escuchar: enseñar oralidad como práctica situada </a:t>
            </a:r>
            <a:endParaRPr i="0" sz="1800"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307" name="Google Shape;3307;g3a223d00461_0_3519"/>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3308" name="Google Shape;3308;g3a223d00461_0_3519"/>
          <p:cNvGrpSpPr/>
          <p:nvPr/>
        </p:nvGrpSpPr>
        <p:grpSpPr>
          <a:xfrm>
            <a:off x="773068" y="3296997"/>
            <a:ext cx="119674" cy="125925"/>
            <a:chOff x="853100" y="2420550"/>
            <a:chExt cx="69000" cy="72600"/>
          </a:xfrm>
        </p:grpSpPr>
        <p:cxnSp>
          <p:nvCxnSpPr>
            <p:cNvPr id="3309" name="Google Shape;3309;g3a223d00461_0_351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10" name="Google Shape;3310;g3a223d00461_0_351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311" name="Google Shape;3311;g3a223d00461_0_3519"/>
          <p:cNvSpPr/>
          <p:nvPr/>
        </p:nvSpPr>
        <p:spPr>
          <a:xfrm>
            <a:off x="5015550" y="1179125"/>
            <a:ext cx="30840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2" name="Google Shape;3312;g3a223d00461_0_3519"/>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chemeClr val="dk2"/>
                </a:solidFill>
              </a:rPr>
              <a:t>Foto de la institución </a:t>
            </a:r>
            <a:endParaRPr sz="1800">
              <a:solidFill>
                <a:schemeClr val="dk2"/>
              </a:solidFill>
            </a:endParaRPr>
          </a:p>
        </p:txBody>
      </p:sp>
      <p:pic>
        <p:nvPicPr>
          <p:cNvPr id="3313" name="Google Shape;3313;g3a223d00461_0_3519"/>
          <p:cNvPicPr preferRelativeResize="0"/>
          <p:nvPr/>
        </p:nvPicPr>
        <p:blipFill>
          <a:blip r:embed="rId6">
            <a:alphaModFix/>
          </a:blip>
          <a:stretch>
            <a:fillRect/>
          </a:stretch>
        </p:blipFill>
        <p:spPr>
          <a:xfrm>
            <a:off x="4778875" y="1089425"/>
            <a:ext cx="3877675" cy="2876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