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Lst>
  <p:sldSz cy="5143500" cx="9144000"/>
  <p:notesSz cx="6858000" cy="9144000"/>
  <p:embeddedFontLst>
    <p:embeddedFont>
      <p:font typeface="Archivo Light"/>
      <p:regular r:id="rId110"/>
      <p:bold r:id="rId111"/>
      <p:italic r:id="rId112"/>
      <p:boldItalic r:id="rId113"/>
    </p:embeddedFont>
    <p:embeddedFont>
      <p:font typeface="Roboto"/>
      <p:regular r:id="rId114"/>
      <p:bold r:id="rId115"/>
      <p:italic r:id="rId116"/>
      <p:boldItalic r:id="rId117"/>
    </p:embeddedFont>
    <p:embeddedFont>
      <p:font typeface="Archivo ExtraBold"/>
      <p:bold r:id="rId118"/>
      <p:boldItalic r:id="rId119"/>
    </p:embeddedFont>
    <p:embeddedFont>
      <p:font typeface="Nunito"/>
      <p:regular r:id="rId120"/>
      <p:bold r:id="rId121"/>
      <p:italic r:id="rId122"/>
      <p:boldItalic r:id="rId123"/>
    </p:embeddedFont>
    <p:embeddedFont>
      <p:font typeface="EB Garamond"/>
      <p:regular r:id="rId124"/>
      <p:bold r:id="rId125"/>
      <p:italic r:id="rId126"/>
      <p:boldItalic r:id="rId127"/>
    </p:embeddedFont>
    <p:embeddedFont>
      <p:font typeface="Nunito ExtraBold"/>
      <p:bold r:id="rId128"/>
      <p:boldItalic r:id="rId129"/>
    </p:embeddedFont>
    <p:embeddedFont>
      <p:font typeface="Archivo"/>
      <p:regular r:id="rId130"/>
      <p:bold r:id="rId131"/>
      <p:italic r:id="rId132"/>
      <p:boldItalic r:id="rId133"/>
    </p:embeddedFont>
    <p:embeddedFont>
      <p:font typeface="Archivo SemiBold"/>
      <p:regular r:id="rId134"/>
      <p:bold r:id="rId135"/>
      <p:italic r:id="rId136"/>
      <p:boldItalic r:id="rId1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38" roundtripDataSignature="AMtx7minOrGIZPk4hxXMFhyYz/ZB+yY8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FB96ED-C7B9-4072-ADEC-659A70656737}">
  <a:tblStyle styleId="{FAFB96ED-C7B9-4072-ADEC-659A7065673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191FFF6-6487-4067-9DC3-42C3B65074A6}"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NunitoExtraBold-boldItalic.fntdata"/><Relationship Id="rId128" Type="http://schemas.openxmlformats.org/officeDocument/2006/relationships/font" Target="fonts/NunitoExtraBold-bold.fntdata"/><Relationship Id="rId127" Type="http://schemas.openxmlformats.org/officeDocument/2006/relationships/font" Target="fonts/EBGaramond-boldItalic.fntdata"/><Relationship Id="rId126" Type="http://schemas.openxmlformats.org/officeDocument/2006/relationships/font" Target="fonts/EBGaramond-italic.fntdata"/><Relationship Id="rId26" Type="http://schemas.openxmlformats.org/officeDocument/2006/relationships/slide" Target="slides/slide18.xml"/><Relationship Id="rId121" Type="http://schemas.openxmlformats.org/officeDocument/2006/relationships/font" Target="fonts/Nunito-bold.fntdata"/><Relationship Id="rId25" Type="http://schemas.openxmlformats.org/officeDocument/2006/relationships/slide" Target="slides/slide17.xml"/><Relationship Id="rId120" Type="http://schemas.openxmlformats.org/officeDocument/2006/relationships/font" Target="fonts/Nunito-regular.fntdata"/><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font" Target="fonts/EBGaramond-bold.fntdata"/><Relationship Id="rId29" Type="http://schemas.openxmlformats.org/officeDocument/2006/relationships/slide" Target="slides/slide21.xml"/><Relationship Id="rId124" Type="http://schemas.openxmlformats.org/officeDocument/2006/relationships/font" Target="fonts/EBGaramond-regular.fntdata"/><Relationship Id="rId123" Type="http://schemas.openxmlformats.org/officeDocument/2006/relationships/font" Target="fonts/Nunito-boldItalic.fntdata"/><Relationship Id="rId122" Type="http://schemas.openxmlformats.org/officeDocument/2006/relationships/font" Target="fonts/Nunito-italic.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font" Target="fonts/ArchivoExtraBold-bold.fntdata"/><Relationship Id="rId117" Type="http://schemas.openxmlformats.org/officeDocument/2006/relationships/font" Target="fonts/Roboto-boldItalic.fntdata"/><Relationship Id="rId116" Type="http://schemas.openxmlformats.org/officeDocument/2006/relationships/font" Target="fonts/Roboto-italic.fntdata"/><Relationship Id="rId115" Type="http://schemas.openxmlformats.org/officeDocument/2006/relationships/font" Target="fonts/Roboto-bold.fntdata"/><Relationship Id="rId119" Type="http://schemas.openxmlformats.org/officeDocument/2006/relationships/font" Target="fonts/ArchivoExtraBold-boldItalic.fntdata"/><Relationship Id="rId15" Type="http://schemas.openxmlformats.org/officeDocument/2006/relationships/slide" Target="slides/slide7.xml"/><Relationship Id="rId110" Type="http://schemas.openxmlformats.org/officeDocument/2006/relationships/font" Target="fonts/ArchivoLight-regular.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Roboto-regular.fntdata"/><Relationship Id="rId18" Type="http://schemas.openxmlformats.org/officeDocument/2006/relationships/slide" Target="slides/slide10.xml"/><Relationship Id="rId113" Type="http://schemas.openxmlformats.org/officeDocument/2006/relationships/font" Target="fonts/ArchivoLight-boldItalic.fntdata"/><Relationship Id="rId112" Type="http://schemas.openxmlformats.org/officeDocument/2006/relationships/font" Target="fonts/ArchivoLight-italic.fntdata"/><Relationship Id="rId111" Type="http://schemas.openxmlformats.org/officeDocument/2006/relationships/font" Target="fonts/ArchivoLight-bold.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8" Type="http://customschemas.google.com/relationships/presentationmetadata" Target="metadata"/><Relationship Id="rId137" Type="http://schemas.openxmlformats.org/officeDocument/2006/relationships/font" Target="fonts/ArchivoSemiBold-boldItalic.fntdata"/><Relationship Id="rId132" Type="http://schemas.openxmlformats.org/officeDocument/2006/relationships/font" Target="fonts/Archivo-italic.fntdata"/><Relationship Id="rId131" Type="http://schemas.openxmlformats.org/officeDocument/2006/relationships/font" Target="fonts/Archivo-bold.fntdata"/><Relationship Id="rId130" Type="http://schemas.openxmlformats.org/officeDocument/2006/relationships/font" Target="fonts/Archivo-regular.fntdata"/><Relationship Id="rId136" Type="http://schemas.openxmlformats.org/officeDocument/2006/relationships/font" Target="fonts/ArchivoSemiBold-italic.fntdata"/><Relationship Id="rId135" Type="http://schemas.openxmlformats.org/officeDocument/2006/relationships/font" Target="fonts/ArchivoSemiBold-bold.fntdata"/><Relationship Id="rId134" Type="http://schemas.openxmlformats.org/officeDocument/2006/relationships/font" Target="fonts/ArchivoSemiBold-regular.fntdata"/><Relationship Id="rId133" Type="http://schemas.openxmlformats.org/officeDocument/2006/relationships/font" Target="fonts/Archivo-bold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z82dqrvOagnqNLod6Ctiw0iMcyRY9SNQMSdR0hyeysI/edit?tab=t.0"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a116982fca_3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g3a116982fca_3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7" name="Shape 3577"/>
        <p:cNvGrpSpPr/>
        <p:nvPr/>
      </p:nvGrpSpPr>
      <p:grpSpPr>
        <a:xfrm>
          <a:off x="0" y="0"/>
          <a:ext cx="0" cy="0"/>
          <a:chOff x="0" y="0"/>
          <a:chExt cx="0" cy="0"/>
        </a:xfrm>
      </p:grpSpPr>
      <p:sp>
        <p:nvSpPr>
          <p:cNvPr id="3578" name="Google Shape;3578;g36fc2c14998_3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9" name="Google Shape;3579;g36fc2c14998_3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7" name="Shape 3587"/>
        <p:cNvGrpSpPr/>
        <p:nvPr/>
      </p:nvGrpSpPr>
      <p:grpSpPr>
        <a:xfrm>
          <a:off x="0" y="0"/>
          <a:ext cx="0" cy="0"/>
          <a:chOff x="0" y="0"/>
          <a:chExt cx="0" cy="0"/>
        </a:xfrm>
      </p:grpSpPr>
      <p:sp>
        <p:nvSpPr>
          <p:cNvPr id="3588" name="Google Shape;3588;g36fc2c14998_3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9" name="Google Shape;3589;g36fc2c14998_3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a116982fca_3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g3a116982fca_3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a116982fca_3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3a116982fca_3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a116982fca_3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g3a116982fca_3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a116982fca_3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2" name="Google Shape;1022;g3a116982fca_3_5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a116982fca_3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7" name="Google Shape;1107;g3a116982fca_3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a116982fca_3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2" name="Google Shape;1192;g3a116982fca_3_7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a116982fca_3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0" name="Google Shape;1210;g3a116982fca_3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3a116982fca_3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6" name="Google Shape;1266;g3a116982fca_3_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3a116982fca_3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2" name="Google Shape;1322;g3a116982fca_3_8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a116982fca_3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3" name="Google Shape;1373;g3a116982fca_3_9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a116982fca_3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8" name="Google Shape;1428;g3a116982fca_3_9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3a116982fca_3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4" name="Google Shape;1504;g3a116982fca_3_1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3a116982fca_3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0" name="Google Shape;1580;g3a116982fca_3_1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3a116982fca_3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g3a116982fca_3_1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3a116982fca_3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2" name="Google Shape;1672;g3a116982fca_3_1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3a116982fca_3_1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9" name="Google Shape;1749;g3a116982fca_3_1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3a116982fca_3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1" name="Google Shape;1831;g3a116982fca_3_14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3a116982fca_3_1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2" name="Google Shape;1842;g3a116982fca_3_1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g3a0b29e5376_2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5" name="Google Shape;1885;g3a0b29e5376_2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a258a8b1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3a258a8b1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3a0b29e5376_2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3" name="Google Shape;1973;g3a0b29e5376_2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3a0b29e5376_2_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8" name="Google Shape;1988;g3a0b29e5376_2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g3a0b29e5376_2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9" name="Google Shape;1999;g3a0b29e5376_2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3a0b29e5376_2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8" name="Google Shape;2008;g3a0b29e5376_2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3a0b29e5376_2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9" name="Google Shape;2019;g3a0b29e5376_2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3a0b29e5376_4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8" name="Google Shape;2038;g3a0b29e5376_4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3a0b29e5376_4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7" name="Google Shape;2127;g3a0b29e5376_4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3a0b29e5376_4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1" name="Google Shape;2141;g3a0b29e5376_4_1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3a0b29e5376_4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1" name="Google Shape;2151;g3a0b29e5376_4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3a0b29e5376_4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0" name="Google Shape;2160;g3a0b29e5376_4_17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6fc2c1499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36fc2c14998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g3a0b29e5376_4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9" name="Google Shape;2169;g3a0b29e5376_4_17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5" name="Shape 2175"/>
        <p:cNvGrpSpPr/>
        <p:nvPr/>
      </p:nvGrpSpPr>
      <p:grpSpPr>
        <a:xfrm>
          <a:off x="0" y="0"/>
          <a:ext cx="0" cy="0"/>
          <a:chOff x="0" y="0"/>
          <a:chExt cx="0" cy="0"/>
        </a:xfrm>
      </p:grpSpPr>
      <p:sp>
        <p:nvSpPr>
          <p:cNvPr id="2176" name="Google Shape;2176;g3a0b29e5376_4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7" name="Google Shape;2177;g3a0b29e5376_4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3a0b29e5376_4_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1" name="Google Shape;2191;g3a0b29e5376_4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3a0b29e5376_4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0" name="Google Shape;2200;g3a0b29e5376_4_20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3a0b29e5376_4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0" name="Google Shape;2210;g3a0b29e5376_4_2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3a0b29e5376_4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0" name="Google Shape;2220;g3a0b29e5376_4_2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a0b29e5376_4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9" name="Google Shape;2229;g3a0b29e5376_4_2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3a0b29e5376_4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9" name="Google Shape;2239;g3a0b29e5376_4_2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g3a0b29e5376_4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0" name="Google Shape;2250;g3a0b29e5376_4_2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3a0b29e5376_4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9" name="Google Shape;2259;g3a0b29e5376_4_2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a258a8b13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3a258a8b138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8" name="Shape 2268"/>
        <p:cNvGrpSpPr/>
        <p:nvPr/>
      </p:nvGrpSpPr>
      <p:grpSpPr>
        <a:xfrm>
          <a:off x="0" y="0"/>
          <a:ext cx="0" cy="0"/>
          <a:chOff x="0" y="0"/>
          <a:chExt cx="0" cy="0"/>
        </a:xfrm>
      </p:grpSpPr>
      <p:sp>
        <p:nvSpPr>
          <p:cNvPr id="2269" name="Google Shape;2269;g3a0b29e5376_4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0" name="Google Shape;2270;g3a0b29e5376_4_27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g3a0b29e5376_4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1" name="Google Shape;2281;g3a0b29e5376_4_28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3a0b29e5376_4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3" name="Google Shape;2293;g3a0b29e5376_4_29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g3a0b29e5376_4_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6" name="Google Shape;2306;g3a0b29e5376_4_30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3a0b29e5376_4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8" name="Google Shape;2318;g3a0b29e5376_4_3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3a0b29e5376_4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7" name="Google Shape;2327;g3a0b29e5376_4_3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3a0b29e5376_4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2" name="Google Shape;2342;g3a0b29e5376_4_3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3a0b29e5376_4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6" name="Google Shape;2356;g3a0b29e5376_4_3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36fc0fb3c1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5" name="Google Shape;2365;g36fc0fb3c12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9" name="Shape 2439"/>
        <p:cNvGrpSpPr/>
        <p:nvPr/>
      </p:nvGrpSpPr>
      <p:grpSpPr>
        <a:xfrm>
          <a:off x="0" y="0"/>
          <a:ext cx="0" cy="0"/>
          <a:chOff x="0" y="0"/>
          <a:chExt cx="0" cy="0"/>
        </a:xfrm>
      </p:grpSpPr>
      <p:sp>
        <p:nvSpPr>
          <p:cNvPr id="2440" name="Google Shape;2440;g3a0bf3700b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1" name="Google Shape;2441;g3a0bf3700b8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fc0fb3c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36fc0fb3c1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3a0bf3700b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8" name="Google Shape;2518;g3a0bf3700b8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u="sng">
                <a:solidFill>
                  <a:schemeClr val="hlink"/>
                </a:solidFill>
                <a:hlinkClick r:id="rId2"/>
              </a:rPr>
              <a:t>GUIÓN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9" name="Shape 2529"/>
        <p:cNvGrpSpPr/>
        <p:nvPr/>
      </p:nvGrpSpPr>
      <p:grpSpPr>
        <a:xfrm>
          <a:off x="0" y="0"/>
          <a:ext cx="0" cy="0"/>
          <a:chOff x="0" y="0"/>
          <a:chExt cx="0" cy="0"/>
        </a:xfrm>
      </p:grpSpPr>
      <p:sp>
        <p:nvSpPr>
          <p:cNvPr id="2530" name="Google Shape;2530;g3a0bf3700b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1" name="Google Shape;2531;g3a0bf3700b8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Imprimir algunos para que puedan leer más allá de la producción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3a0bf3700b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4" name="Google Shape;2544;g3a0bf3700b8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Imprimir algunos para que puedan leer más allá de la producción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4" name="Shape 2554"/>
        <p:cNvGrpSpPr/>
        <p:nvPr/>
      </p:nvGrpSpPr>
      <p:grpSpPr>
        <a:xfrm>
          <a:off x="0" y="0"/>
          <a:ext cx="0" cy="0"/>
          <a:chOff x="0" y="0"/>
          <a:chExt cx="0" cy="0"/>
        </a:xfrm>
      </p:grpSpPr>
      <p:sp>
        <p:nvSpPr>
          <p:cNvPr id="2555" name="Google Shape;2555;g3a0bf3700b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6" name="Google Shape;2556;g3a0bf3700b8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Imprimir algunos para que puedan leer más allá de la producción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7" name="Shape 2567"/>
        <p:cNvGrpSpPr/>
        <p:nvPr/>
      </p:nvGrpSpPr>
      <p:grpSpPr>
        <a:xfrm>
          <a:off x="0" y="0"/>
          <a:ext cx="0" cy="0"/>
          <a:chOff x="0" y="0"/>
          <a:chExt cx="0" cy="0"/>
        </a:xfrm>
      </p:grpSpPr>
      <p:sp>
        <p:nvSpPr>
          <p:cNvPr id="2568" name="Google Shape;2568;g3a0bf3700b8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9" name="Google Shape;2569;g3a0bf3700b8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3" name="Shape 2583"/>
        <p:cNvGrpSpPr/>
        <p:nvPr/>
      </p:nvGrpSpPr>
      <p:grpSpPr>
        <a:xfrm>
          <a:off x="0" y="0"/>
          <a:ext cx="0" cy="0"/>
          <a:chOff x="0" y="0"/>
          <a:chExt cx="0" cy="0"/>
        </a:xfrm>
      </p:grpSpPr>
      <p:sp>
        <p:nvSpPr>
          <p:cNvPr id="2584" name="Google Shape;2584;g3a0bf3700b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5" name="Google Shape;2585;g3a0bf3700b8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g3a0bf3700b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4" name="Google Shape;2594;g3a0bf3700b8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9" name="Shape 2599"/>
        <p:cNvGrpSpPr/>
        <p:nvPr/>
      </p:nvGrpSpPr>
      <p:grpSpPr>
        <a:xfrm>
          <a:off x="0" y="0"/>
          <a:ext cx="0" cy="0"/>
          <a:chOff x="0" y="0"/>
          <a:chExt cx="0" cy="0"/>
        </a:xfrm>
      </p:grpSpPr>
      <p:sp>
        <p:nvSpPr>
          <p:cNvPr id="2600" name="Google Shape;2600;g3a0bf3700b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1" name="Google Shape;2601;g3a0bf3700b8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3a0bf3700b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8" name="Google Shape;2608;g3a0bf3700b8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3a0bf3700b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9" name="Google Shape;2619;g3a0bf3700b8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a116982fc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3a116982fc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g3a0bf3700b8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8" name="Google Shape;2628;g3a0bf3700b8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g3a0bf3700b8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7" name="Google Shape;2637;g3a0bf3700b8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g3a0bf3700b8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6" name="Google Shape;2646;g3a0bf3700b8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4" name="Shape 2654"/>
        <p:cNvGrpSpPr/>
        <p:nvPr/>
      </p:nvGrpSpPr>
      <p:grpSpPr>
        <a:xfrm>
          <a:off x="0" y="0"/>
          <a:ext cx="0" cy="0"/>
          <a:chOff x="0" y="0"/>
          <a:chExt cx="0" cy="0"/>
        </a:xfrm>
      </p:grpSpPr>
      <p:sp>
        <p:nvSpPr>
          <p:cNvPr id="2655" name="Google Shape;2655;g3a0bf3700b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6" name="Google Shape;2656;g3a0bf3700b8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g3a0f9d8f5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8" name="Google Shape;2738;g3a0f9d8f5e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3a0f9d8f5e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7" name="Google Shape;2827;g3a0f9d8f5e3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6" name="Shape 2846"/>
        <p:cNvGrpSpPr/>
        <p:nvPr/>
      </p:nvGrpSpPr>
      <p:grpSpPr>
        <a:xfrm>
          <a:off x="0" y="0"/>
          <a:ext cx="0" cy="0"/>
          <a:chOff x="0" y="0"/>
          <a:chExt cx="0" cy="0"/>
        </a:xfrm>
      </p:grpSpPr>
      <p:sp>
        <p:nvSpPr>
          <p:cNvPr id="2847" name="Google Shape;2847;g3a0f9d8f5e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8" name="Google Shape;2848;g3a0f9d8f5e3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3a0f9d8f5e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1" name="Google Shape;2861;g3a0f9d8f5e3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1" name="Shape 2871"/>
        <p:cNvGrpSpPr/>
        <p:nvPr/>
      </p:nvGrpSpPr>
      <p:grpSpPr>
        <a:xfrm>
          <a:off x="0" y="0"/>
          <a:ext cx="0" cy="0"/>
          <a:chOff x="0" y="0"/>
          <a:chExt cx="0" cy="0"/>
        </a:xfrm>
      </p:grpSpPr>
      <p:sp>
        <p:nvSpPr>
          <p:cNvPr id="2872" name="Google Shape;2872;g3a0f9d8f5e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3" name="Google Shape;2873;g3a0f9d8f5e3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8" name="Shape 2888"/>
        <p:cNvGrpSpPr/>
        <p:nvPr/>
      </p:nvGrpSpPr>
      <p:grpSpPr>
        <a:xfrm>
          <a:off x="0" y="0"/>
          <a:ext cx="0" cy="0"/>
          <a:chOff x="0" y="0"/>
          <a:chExt cx="0" cy="0"/>
        </a:xfrm>
      </p:grpSpPr>
      <p:sp>
        <p:nvSpPr>
          <p:cNvPr id="2889" name="Google Shape;2889;g36fdbd3107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0" name="Google Shape;2890;g36fdbd3107d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a116982fca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3a116982fca_3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g36fc0fb3c1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0" name="Google Shape;2980;g36fc0fb3c12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4" name="Shape 3054"/>
        <p:cNvGrpSpPr/>
        <p:nvPr/>
      </p:nvGrpSpPr>
      <p:grpSpPr>
        <a:xfrm>
          <a:off x="0" y="0"/>
          <a:ext cx="0" cy="0"/>
          <a:chOff x="0" y="0"/>
          <a:chExt cx="0" cy="0"/>
        </a:xfrm>
      </p:grpSpPr>
      <p:sp>
        <p:nvSpPr>
          <p:cNvPr id="3055" name="Google Shape;3055;g3a0b29e5376_6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6" name="Google Shape;3056;g3a0b29e5376_6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8" name="Shape 3078"/>
        <p:cNvGrpSpPr/>
        <p:nvPr/>
      </p:nvGrpSpPr>
      <p:grpSpPr>
        <a:xfrm>
          <a:off x="0" y="0"/>
          <a:ext cx="0" cy="0"/>
          <a:chOff x="0" y="0"/>
          <a:chExt cx="0" cy="0"/>
        </a:xfrm>
      </p:grpSpPr>
      <p:sp>
        <p:nvSpPr>
          <p:cNvPr id="3079" name="Google Shape;3079;g3a0b29e5376_6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0" name="Google Shape;3080;g3a0b29e5376_6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6" name="Shape 3096"/>
        <p:cNvGrpSpPr/>
        <p:nvPr/>
      </p:nvGrpSpPr>
      <p:grpSpPr>
        <a:xfrm>
          <a:off x="0" y="0"/>
          <a:ext cx="0" cy="0"/>
          <a:chOff x="0" y="0"/>
          <a:chExt cx="0" cy="0"/>
        </a:xfrm>
      </p:grpSpPr>
      <p:sp>
        <p:nvSpPr>
          <p:cNvPr id="3097" name="Google Shape;3097;g3a0b29e5376_6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8" name="Google Shape;3098;g3a0b29e5376_6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3a0b29e5376_6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9" name="Google Shape;3109;g3a0b29e5376_6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 sz="1300">
                <a:solidFill>
                  <a:schemeClr val="dk1"/>
                </a:solidFill>
                <a:highlight>
                  <a:srgbClr val="FCE5CD"/>
                </a:highlight>
              </a:rPr>
              <a:t>Reponer oralmente</a:t>
            </a:r>
            <a:r>
              <a:rPr lang="es" sz="1300">
                <a:solidFill>
                  <a:schemeClr val="dk1"/>
                </a:solidFill>
                <a:highlight>
                  <a:srgbClr val="FCE5CD"/>
                </a:highlight>
              </a:rPr>
              <a:t>: La presentación se hizo durante el acto/festejo por los 125 años de la Escuela. Vino todo el grupo, menos tres estudiantes, fundamentales en el desarrollo de la escena. La obra se presentó igual, con algunos ajustes. Habíamos agregado dos payadores que no existen en el cuento original, dejé uno solo, al otro lo convertí en el Dominico, obviamente sin pedirle que memorizara su papel sino que lo leyera; otro alumno, que no quería actuar, hizo el personaje del Molinero, cuyas líneas adapté a unas quejas vagas. Por último, yo tuve que ser el Pulpero, tomando las riendas de la acción. El contexto y los ajustes de última hora, sin olvidar la vergüenza y el pánico escénico, dieron por resultado una presentación que arrancó bien pero que se fue empantanando hacia el silencio.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6" name="Shape 3116"/>
        <p:cNvGrpSpPr/>
        <p:nvPr/>
      </p:nvGrpSpPr>
      <p:grpSpPr>
        <a:xfrm>
          <a:off x="0" y="0"/>
          <a:ext cx="0" cy="0"/>
          <a:chOff x="0" y="0"/>
          <a:chExt cx="0" cy="0"/>
        </a:xfrm>
      </p:grpSpPr>
      <p:sp>
        <p:nvSpPr>
          <p:cNvPr id="3117" name="Google Shape;3117;g3a0b29e5376_6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8" name="Google Shape;3118;g3a0b29e5376_6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1" name="Shape 3131"/>
        <p:cNvGrpSpPr/>
        <p:nvPr/>
      </p:nvGrpSpPr>
      <p:grpSpPr>
        <a:xfrm>
          <a:off x="0" y="0"/>
          <a:ext cx="0" cy="0"/>
          <a:chOff x="0" y="0"/>
          <a:chExt cx="0" cy="0"/>
        </a:xfrm>
      </p:grpSpPr>
      <p:sp>
        <p:nvSpPr>
          <p:cNvPr id="3132" name="Google Shape;3132;g3a0f9d8f5e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3" name="Google Shape;3133;g3a0f9d8f5e3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5" name="Shape 3155"/>
        <p:cNvGrpSpPr/>
        <p:nvPr/>
      </p:nvGrpSpPr>
      <p:grpSpPr>
        <a:xfrm>
          <a:off x="0" y="0"/>
          <a:ext cx="0" cy="0"/>
          <a:chOff x="0" y="0"/>
          <a:chExt cx="0" cy="0"/>
        </a:xfrm>
      </p:grpSpPr>
      <p:sp>
        <p:nvSpPr>
          <p:cNvPr id="3156" name="Google Shape;3156;g3a0f9d8f5e3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7" name="Google Shape;3157;g3a0f9d8f5e3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Tiempos verbales: o todo presente o todo pretérito en situación inicial.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3" name="Shape 3173"/>
        <p:cNvGrpSpPr/>
        <p:nvPr/>
      </p:nvGrpSpPr>
      <p:grpSpPr>
        <a:xfrm>
          <a:off x="0" y="0"/>
          <a:ext cx="0" cy="0"/>
          <a:chOff x="0" y="0"/>
          <a:chExt cx="0" cy="0"/>
        </a:xfrm>
      </p:grpSpPr>
      <p:sp>
        <p:nvSpPr>
          <p:cNvPr id="3174" name="Google Shape;3174;g3a0f9d8f5e3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5" name="Google Shape;3175;g3a0f9d8f5e3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4" name="Shape 3184"/>
        <p:cNvGrpSpPr/>
        <p:nvPr/>
      </p:nvGrpSpPr>
      <p:grpSpPr>
        <a:xfrm>
          <a:off x="0" y="0"/>
          <a:ext cx="0" cy="0"/>
          <a:chOff x="0" y="0"/>
          <a:chExt cx="0" cy="0"/>
        </a:xfrm>
      </p:grpSpPr>
      <p:sp>
        <p:nvSpPr>
          <p:cNvPr id="3185" name="Google Shape;3185;g3a0f9d8f5e3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6" name="Google Shape;3186;g3a0f9d8f5e3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a116982fca_3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3a116982fca_3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6" name="Shape 3196"/>
        <p:cNvGrpSpPr/>
        <p:nvPr/>
      </p:nvGrpSpPr>
      <p:grpSpPr>
        <a:xfrm>
          <a:off x="0" y="0"/>
          <a:ext cx="0" cy="0"/>
          <a:chOff x="0" y="0"/>
          <a:chExt cx="0" cy="0"/>
        </a:xfrm>
      </p:grpSpPr>
      <p:sp>
        <p:nvSpPr>
          <p:cNvPr id="3197" name="Google Shape;3197;g3a0f9d8f5e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8" name="Google Shape;3198;g3a0f9d8f5e3_0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6" name="Shape 3206"/>
        <p:cNvGrpSpPr/>
        <p:nvPr/>
      </p:nvGrpSpPr>
      <p:grpSpPr>
        <a:xfrm>
          <a:off x="0" y="0"/>
          <a:ext cx="0" cy="0"/>
          <a:chOff x="0" y="0"/>
          <a:chExt cx="0" cy="0"/>
        </a:xfrm>
      </p:grpSpPr>
      <p:sp>
        <p:nvSpPr>
          <p:cNvPr id="3207" name="Google Shape;3207;g3a0f9d8f5e3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8" name="Google Shape;3208;g3a0f9d8f5e3_0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g3a0f9d8f5e3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6" name="Google Shape;3226;g3a0f9d8f5e3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2" name="Shape 3242"/>
        <p:cNvGrpSpPr/>
        <p:nvPr/>
      </p:nvGrpSpPr>
      <p:grpSpPr>
        <a:xfrm>
          <a:off x="0" y="0"/>
          <a:ext cx="0" cy="0"/>
          <a:chOff x="0" y="0"/>
          <a:chExt cx="0" cy="0"/>
        </a:xfrm>
      </p:grpSpPr>
      <p:sp>
        <p:nvSpPr>
          <p:cNvPr id="3243" name="Google Shape;3243;g3a0bf3700b8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4" name="Google Shape;3244;g3a0bf3700b8_0_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8" name="Shape 3318"/>
        <p:cNvGrpSpPr/>
        <p:nvPr/>
      </p:nvGrpSpPr>
      <p:grpSpPr>
        <a:xfrm>
          <a:off x="0" y="0"/>
          <a:ext cx="0" cy="0"/>
          <a:chOff x="0" y="0"/>
          <a:chExt cx="0" cy="0"/>
        </a:xfrm>
      </p:grpSpPr>
      <p:sp>
        <p:nvSpPr>
          <p:cNvPr id="3319" name="Google Shape;3319;g3a0bf3700b8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0" name="Google Shape;3320;g3a0bf3700b8_0_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3a0bf3700b8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5" name="Google Shape;3325;g3a0bf3700b8_0_7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2" name="Shape 3402"/>
        <p:cNvGrpSpPr/>
        <p:nvPr/>
      </p:nvGrpSpPr>
      <p:grpSpPr>
        <a:xfrm>
          <a:off x="0" y="0"/>
          <a:ext cx="0" cy="0"/>
          <a:chOff x="0" y="0"/>
          <a:chExt cx="0" cy="0"/>
        </a:xfrm>
      </p:grpSpPr>
      <p:sp>
        <p:nvSpPr>
          <p:cNvPr id="3403" name="Google Shape;3403;g3a0bf3700b8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4" name="Google Shape;3404;g3a0bf3700b8_0_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4" name="Shape 3484"/>
        <p:cNvGrpSpPr/>
        <p:nvPr/>
      </p:nvGrpSpPr>
      <p:grpSpPr>
        <a:xfrm>
          <a:off x="0" y="0"/>
          <a:ext cx="0" cy="0"/>
          <a:chOff x="0" y="0"/>
          <a:chExt cx="0" cy="0"/>
        </a:xfrm>
      </p:grpSpPr>
      <p:sp>
        <p:nvSpPr>
          <p:cNvPr id="3485" name="Google Shape;3485;g3a0bf3700b8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6" name="Google Shape;3486;g3a0bf3700b8_0_8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2" name="Shape 3492"/>
        <p:cNvGrpSpPr/>
        <p:nvPr/>
      </p:nvGrpSpPr>
      <p:grpSpPr>
        <a:xfrm>
          <a:off x="0" y="0"/>
          <a:ext cx="0" cy="0"/>
          <a:chOff x="0" y="0"/>
          <a:chExt cx="0" cy="0"/>
        </a:xfrm>
      </p:grpSpPr>
      <p:sp>
        <p:nvSpPr>
          <p:cNvPr id="3493" name="Google Shape;3493;g36fc2c1499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4" name="Google Shape;3494;g36fc2c14998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8" name="Shape 3568"/>
        <p:cNvGrpSpPr/>
        <p:nvPr/>
      </p:nvGrpSpPr>
      <p:grpSpPr>
        <a:xfrm>
          <a:off x="0" y="0"/>
          <a:ext cx="0" cy="0"/>
          <a:chOff x="0" y="0"/>
          <a:chExt cx="0" cy="0"/>
        </a:xfrm>
      </p:grpSpPr>
      <p:sp>
        <p:nvSpPr>
          <p:cNvPr id="3569" name="Google Shape;3569;g36fc2c14998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0" name="Google Shape;3570;g36fc2c14998_3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3a0b29e5376_2_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g3a0b29e5376_2_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g3a0b29e5376_2_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g3a0b29e5376_2_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g3a0b29e5376_2_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1" name="Google Shape;61;g3a0b29e5376_2_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2" name="Google Shape;62;g3a0b29e5376_2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g3a0b29e5376_4_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5" name="Google Shape;65;g3a0b29e5376_4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g3a0b29e5376_2_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 name="Google Shape;68;g3a0b29e5376_2_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 name="Google Shape;69;g3a0b29e5376_2_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a0b29e5376_2_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3a0b29e5376_2_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3a0b29e5376_2_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g3a0b29e5376_2_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g3a0b29e5376_2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3a0b29e5376_2_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g3a0b29e5376_2_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3a0b29e5376_2_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a0b29e5376_2_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3a0b29e5376_2_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3a0b29e5376_2_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g3a0b29e5376_2_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3a0b29e5376_2_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g3a0b29e5376_2_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3a0b29e5376_2_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3a0b29e5376_2_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g3a0b29e5376_2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3a0b29e5376_2_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3a0b29e5376_6_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1" name="Google Shape;101;g3a0b29e5376_6_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g3a0b29e5376_6_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g3a0b29e5376_6_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5" name="Google Shape;105;g3a0b29e5376_6_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6" name="Google Shape;106;g3a0b29e5376_6_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7" name="Google Shape;107;g3a0b29e5376_6_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g3a0b29e5376_6_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0" name="Google Shape;110;g3a0b29e5376_6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1" name="Shape 111"/>
        <p:cNvGrpSpPr/>
        <p:nvPr/>
      </p:nvGrpSpPr>
      <p:grpSpPr>
        <a:xfrm>
          <a:off x="0" y="0"/>
          <a:ext cx="0" cy="0"/>
          <a:chOff x="0" y="0"/>
          <a:chExt cx="0" cy="0"/>
        </a:xfrm>
      </p:grpSpPr>
      <p:sp>
        <p:nvSpPr>
          <p:cNvPr id="112" name="Google Shape;112;g3a0b29e5376_6_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3" name="Google Shape;113;g3a0b29e5376_6_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4" name="Google Shape;114;g3a0b29e5376_6_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g3a0b29e5376_6_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g3a0b29e5376_6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g3a0b29e5376_6_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0" name="Google Shape;120;g3a0b29e5376_6_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1" name="Google Shape;121;g3a0b29e5376_6_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g3a0b29e5376_6_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4" name="Google Shape;124;g3a0b29e5376_6_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 name="Shape 15"/>
        <p:cNvGrpSpPr/>
        <p:nvPr/>
      </p:nvGrpSpPr>
      <p:grpSpPr>
        <a:xfrm>
          <a:off x="0" y="0"/>
          <a:ext cx="0" cy="0"/>
          <a:chOff x="0" y="0"/>
          <a:chExt cx="0" cy="0"/>
        </a:xfrm>
      </p:grpSpPr>
      <p:sp>
        <p:nvSpPr>
          <p:cNvPr id="16" name="Google Shape;1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 name="Google Shape;18;p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g3a0b29e5376_6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3a0b29e5376_6_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28" name="Google Shape;128;g3a0b29e5376_6_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g3a0b29e5376_6_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0" name="Google Shape;130;g3a0b29e5376_6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g3a0b29e5376_6_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33" name="Google Shape;133;g3a0b29e5376_6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g3a0b29e5376_6_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6" name="Google Shape;136;g3a0b29e5376_6_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37" name="Google Shape;137;g3a0b29e5376_6_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g3a0b29e5376_6_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 name="Google Shape;2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3a0b29e5376_2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3a0b29e5376_2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3a0b29e5376_2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g3a0b29e5376_6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7" name="Google Shape;97;g3a0b29e5376_6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8" name="Google Shape;98;g3a0b29e5376_6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hyperlink" Target="https://www.menti.com/alnchgzhof7z" TargetMode="External"/><Relationship Id="rId6" Type="http://schemas.openxmlformats.org/officeDocument/2006/relationships/image" Target="../media/image12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6.jpg"/><Relationship Id="rId6" Type="http://schemas.openxmlformats.org/officeDocument/2006/relationships/image" Target="../media/image20.jpg"/><Relationship Id="rId7"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3.jpg"/><Relationship Id="rId6" Type="http://schemas.openxmlformats.org/officeDocument/2006/relationships/image" Target="../media/image28.jpg"/><Relationship Id="rId7"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7.jpg"/><Relationship Id="rId6" Type="http://schemas.openxmlformats.org/officeDocument/2006/relationships/image" Target="../media/image19.jpg"/><Relationship Id="rId7" Type="http://schemas.openxmlformats.org/officeDocument/2006/relationships/image" Target="../media/image17.jpg"/><Relationship Id="rId8"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2.png"/><Relationship Id="rId6" Type="http://schemas.openxmlformats.org/officeDocument/2006/relationships/image" Target="../media/image21.png"/><Relationship Id="rId7" Type="http://schemas.openxmlformats.org/officeDocument/2006/relationships/image" Target="../media/image16.gif"/><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36.png"/><Relationship Id="rId8"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0.png"/><Relationship Id="rId7"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45.png"/><Relationship Id="rId6"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slide" Target="/ppt/slides/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8.png"/><Relationship Id="rId11" Type="http://schemas.openxmlformats.org/officeDocument/2006/relationships/image" Target="../media/image44.png"/><Relationship Id="rId10" Type="http://schemas.openxmlformats.org/officeDocument/2006/relationships/image" Target="../media/image41.jpg"/><Relationship Id="rId9" Type="http://schemas.openxmlformats.org/officeDocument/2006/relationships/image" Target="../media/image38.jpg"/><Relationship Id="rId5" Type="http://schemas.openxmlformats.org/officeDocument/2006/relationships/hyperlink" Target="https://padlet.com/micaelabella/somos-directores-proyecto-de-puesta-en-escena-obras-de-willi-bidqwed2c2ey9ffz/slideshow" TargetMode="External"/><Relationship Id="rId6" Type="http://schemas.openxmlformats.org/officeDocument/2006/relationships/image" Target="../media/image40.png"/><Relationship Id="rId7" Type="http://schemas.openxmlformats.org/officeDocument/2006/relationships/image" Target="../media/image46.png"/><Relationship Id="rId8"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2.jpg"/><Relationship Id="rId6"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8.png"/><Relationship Id="rId6" Type="http://schemas.openxmlformats.org/officeDocument/2006/relationships/image" Target="../media/image55.png"/><Relationship Id="rId7"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53.png"/><Relationship Id="rId5"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51.png"/><Relationship Id="rId5" Type="http://schemas.openxmlformats.org/officeDocument/2006/relationships/image" Target="../media/image2.png"/><Relationship Id="rId6"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56.png"/><Relationship Id="rId5" Type="http://schemas.openxmlformats.org/officeDocument/2006/relationships/image" Target="../media/image42.png"/><Relationship Id="rId6"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image" Target="../media/image8.png"/><Relationship Id="rId5"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60.jpg"/><Relationship Id="rId5" Type="http://schemas.openxmlformats.org/officeDocument/2006/relationships/image" Target="../media/image62.jpg"/><Relationship Id="rId6"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8.jpg"/><Relationship Id="rId4" Type="http://schemas.openxmlformats.org/officeDocument/2006/relationships/image" Target="../media/image8.png"/><Relationship Id="rId5" Type="http://schemas.openxmlformats.org/officeDocument/2006/relationships/image" Target="../media/image54.jpg"/><Relationship Id="rId6" Type="http://schemas.openxmlformats.org/officeDocument/2006/relationships/image" Target="../media/image61.jpg"/><Relationship Id="rId7"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59.jp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64.jpg"/><Relationship Id="rId5" Type="http://schemas.openxmlformats.org/officeDocument/2006/relationships/image" Target="../media/image67.jpg"/><Relationship Id="rId6" Type="http://schemas.openxmlformats.org/officeDocument/2006/relationships/image" Target="../media/image63.jpg"/><Relationship Id="rId7"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65.jpg"/><Relationship Id="rId4" Type="http://schemas.openxmlformats.org/officeDocument/2006/relationships/image" Target="../media/image74.jpg"/><Relationship Id="rId5" Type="http://schemas.openxmlformats.org/officeDocument/2006/relationships/image" Target="../media/image8.png"/><Relationship Id="rId6" Type="http://schemas.openxmlformats.org/officeDocument/2006/relationships/image" Target="../media/image42.png"/><Relationship Id="rId7"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72.jpg"/><Relationship Id="rId5" Type="http://schemas.openxmlformats.org/officeDocument/2006/relationships/image" Target="../media/image42.png"/><Relationship Id="rId6"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77.jpg"/><Relationship Id="rId5" Type="http://schemas.openxmlformats.org/officeDocument/2006/relationships/image" Target="../media/image69.jpg"/><Relationship Id="rId6" Type="http://schemas.openxmlformats.org/officeDocument/2006/relationships/image" Target="../media/image42.png"/><Relationship Id="rId7"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73.jpg"/><Relationship Id="rId5" Type="http://schemas.openxmlformats.org/officeDocument/2006/relationships/image" Target="../media/image70.jpg"/><Relationship Id="rId6" Type="http://schemas.openxmlformats.org/officeDocument/2006/relationships/image" Target="../media/image80.jpg"/><Relationship Id="rId7" Type="http://schemas.openxmlformats.org/officeDocument/2006/relationships/image" Target="../media/image66.jpg"/><Relationship Id="rId8"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68.jpg"/><Relationship Id="rId9" Type="http://schemas.openxmlformats.org/officeDocument/2006/relationships/image" Target="../media/image42.png"/><Relationship Id="rId5" Type="http://schemas.openxmlformats.org/officeDocument/2006/relationships/image" Target="../media/image79.jpg"/><Relationship Id="rId6" Type="http://schemas.openxmlformats.org/officeDocument/2006/relationships/image" Target="../media/image76.jpg"/><Relationship Id="rId7" Type="http://schemas.openxmlformats.org/officeDocument/2006/relationships/image" Target="../media/image78.jpg"/><Relationship Id="rId8" Type="http://schemas.openxmlformats.org/officeDocument/2006/relationships/image" Target="../media/image7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83.png"/><Relationship Id="rId6" Type="http://schemas.openxmlformats.org/officeDocument/2006/relationships/image" Target="../media/image81.png"/><Relationship Id="rId7" Type="http://schemas.openxmlformats.org/officeDocument/2006/relationships/image" Target="../media/image2.png"/><Relationship Id="rId8"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4.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9.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8.png"/><Relationship Id="rId4" Type="http://schemas.openxmlformats.org/officeDocument/2006/relationships/image" Target="../media/image84.png"/><Relationship Id="rId5"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7.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9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97.png"/><Relationship Id="rId7" Type="http://schemas.openxmlformats.org/officeDocument/2006/relationships/image" Target="../media/image10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5.jpg"/><Relationship Id="rId6" Type="http://schemas.openxmlformats.org/officeDocument/2006/relationships/image" Target="../media/image11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08.jpg"/><Relationship Id="rId6" Type="http://schemas.openxmlformats.org/officeDocument/2006/relationships/image" Target="../media/image10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8.png"/><Relationship Id="rId10" Type="http://schemas.openxmlformats.org/officeDocument/2006/relationships/image" Target="../media/image122.png"/><Relationship Id="rId9" Type="http://schemas.openxmlformats.org/officeDocument/2006/relationships/image" Target="../media/image129.png"/><Relationship Id="rId5" Type="http://schemas.openxmlformats.org/officeDocument/2006/relationships/image" Target="../media/image127.png"/><Relationship Id="rId6" Type="http://schemas.openxmlformats.org/officeDocument/2006/relationships/image" Target="../media/image106.png"/><Relationship Id="rId7" Type="http://schemas.openxmlformats.org/officeDocument/2006/relationships/hyperlink" Target="http://drive.google.com/file/d/1MdT1CB3Y79uMsmGRtgpg_BJDvsCNily8/view" TargetMode="External"/><Relationship Id="rId8" Type="http://schemas.openxmlformats.org/officeDocument/2006/relationships/image" Target="../media/image10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09.png"/><Relationship Id="rId7" Type="http://schemas.openxmlformats.org/officeDocument/2006/relationships/hyperlink" Target="https://www.canva.com/design/DAG3LzQGhSs/OyT_O2QvJ3Bp2Ku0uBrbrg/edit?utm_content=DAG3LzQGhSs&amp;utm_campaign=designshare&amp;utm_medium=link2&amp;utm_source=sharebutt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 Id="rId3" Type="http://schemas.openxmlformats.org/officeDocument/2006/relationships/image" Target="../media/image1.pn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1.png"/><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 Id="rId3" Type="http://schemas.openxmlformats.org/officeDocument/2006/relationships/image" Target="../media/image1.png"/><Relationship Id="rId4" Type="http://schemas.openxmlformats.org/officeDocument/2006/relationships/image" Target="../media/image8.png"/><Relationship Id="rId10" Type="http://schemas.openxmlformats.org/officeDocument/2006/relationships/image" Target="../media/image123.jpg"/><Relationship Id="rId9" Type="http://schemas.openxmlformats.org/officeDocument/2006/relationships/image" Target="../media/image111.jpg"/><Relationship Id="rId5" Type="http://schemas.openxmlformats.org/officeDocument/2006/relationships/hyperlink" Target="https://drive.google.com/file/d/19rwn01cgvh-elz-Oiiz-wcgc9kGHVTgj/view?usp=share_link" TargetMode="External"/><Relationship Id="rId6" Type="http://schemas.openxmlformats.org/officeDocument/2006/relationships/hyperlink" Target="https://drive.google.com/file/d/1FV5FgRFSH34Iqi2zhbQoTGi_d7KNJBSB/view?usp=share_link" TargetMode="External"/><Relationship Id="rId7" Type="http://schemas.openxmlformats.org/officeDocument/2006/relationships/hyperlink" Target="https://drive.google.com/file/d/1yy2FyIpE7GTgS-V1gWB79ECmJ2sHie_k/view?usp=share_link" TargetMode="External"/><Relationship Id="rId8" Type="http://schemas.openxmlformats.org/officeDocument/2006/relationships/image" Target="../media/image10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1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 Id="rId3" Type="http://schemas.openxmlformats.org/officeDocument/2006/relationships/image" Target="../media/image1.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 Id="rId3" Type="http://schemas.openxmlformats.org/officeDocument/2006/relationships/image" Target="../media/image1.png"/><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21.jpg"/><Relationship Id="rId6" Type="http://schemas.openxmlformats.org/officeDocument/2006/relationships/image" Target="../media/image1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1.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10.jpg"/><Relationship Id="rId6" Type="http://schemas.openxmlformats.org/officeDocument/2006/relationships/image" Target="../media/image11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14.png"/><Relationship Id="rId5" Type="http://schemas.openxmlformats.org/officeDocument/2006/relationships/hyperlink" Target="https://drive.google.com/drive/folders/1U1iD5Ax-7eK6Dofh0mZB0qpp83B56oHI?usp=drive_link" TargetMode="External"/><Relationship Id="rId6" Type="http://schemas.openxmlformats.org/officeDocument/2006/relationships/image" Target="../media/image115.jpg"/><Relationship Id="rId7" Type="http://schemas.openxmlformats.org/officeDocument/2006/relationships/image" Target="../media/image116.jpg"/><Relationship Id="rId8" Type="http://schemas.openxmlformats.org/officeDocument/2006/relationships/hyperlink" Target="https://drive.google.com/drive/folders/1U1iD5Ax-7eK6Dofh0mZB0qpp83B56oHI?usp=sharin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3.xml"/><Relationship Id="rId3" Type="http://schemas.openxmlformats.org/officeDocument/2006/relationships/image" Target="../media/image4.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5.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8.jpg"/><Relationship Id="rId5" Type="http://schemas.openxmlformats.org/officeDocument/2006/relationships/image" Target="../media/image2.png"/><Relationship Id="rId6" Type="http://schemas.openxmlformats.org/officeDocument/2006/relationships/image" Target="../media/image131.jpg"/><Relationship Id="rId7" Type="http://schemas.openxmlformats.org/officeDocument/2006/relationships/image" Target="../media/image120.jpg"/><Relationship Id="rId8" Type="http://schemas.openxmlformats.org/officeDocument/2006/relationships/image" Target="../media/image13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1.png"/><Relationship Id="rId4" Type="http://schemas.openxmlformats.org/officeDocument/2006/relationships/image" Target="../media/image124.jpg"/><Relationship Id="rId5" Type="http://schemas.openxmlformats.org/officeDocument/2006/relationships/image" Target="../media/image119.jpg"/><Relationship Id="rId6" Type="http://schemas.openxmlformats.org/officeDocument/2006/relationships/hyperlink" Target="https://view.genially.com/68ab96debb1395a85f43350b/presentation-el-diablo-en-la-botella" TargetMode="External"/><Relationship Id="rId7" Type="http://schemas.openxmlformats.org/officeDocument/2006/relationships/image" Target="../media/image12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 Id="rId3" Type="http://schemas.openxmlformats.org/officeDocument/2006/relationships/image" Target="../media/image1.png"/><Relationship Id="rId4" Type="http://schemas.openxmlformats.org/officeDocument/2006/relationships/slide" Target="/ppt/slides/slide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4.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hyperlink" Target="https://www.zendalibros.com/2-poemas-de-fabio-morabito/"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145" name="Google Shape;145;p1"/>
          <p:cNvPicPr preferRelativeResize="0"/>
          <p:nvPr/>
        </p:nvPicPr>
        <p:blipFill rotWithShape="1">
          <a:blip r:embed="rId4">
            <a:alphaModFix/>
          </a:blip>
          <a:srcRect b="0" l="0" r="0" t="0"/>
          <a:stretch/>
        </p:blipFill>
        <p:spPr>
          <a:xfrm>
            <a:off x="-1106275" y="-1479200"/>
            <a:ext cx="3672049" cy="3087524"/>
          </a:xfrm>
          <a:prstGeom prst="rect">
            <a:avLst/>
          </a:prstGeom>
          <a:noFill/>
          <a:ln>
            <a:noFill/>
          </a:ln>
        </p:spPr>
      </p:pic>
      <p:grpSp>
        <p:nvGrpSpPr>
          <p:cNvPr id="146" name="Google Shape;146;p1"/>
          <p:cNvGrpSpPr/>
          <p:nvPr/>
        </p:nvGrpSpPr>
        <p:grpSpPr>
          <a:xfrm rot="5400000">
            <a:off x="8192101" y="-647294"/>
            <a:ext cx="666463" cy="1914351"/>
            <a:chOff x="2405075" y="2171775"/>
            <a:chExt cx="633400" cy="1900100"/>
          </a:xfrm>
        </p:grpSpPr>
        <p:cxnSp>
          <p:nvCxnSpPr>
            <p:cNvPr id="147" name="Google Shape;147;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8" name="Google Shape;148;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 name="Google Shape;149;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0" name="Google Shape;150;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 name="Google Shape;151;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2" name="Google Shape;152;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 name="Google Shape;153;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4" name="Google Shape;154;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 name="Google Shape;155;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6" name="Google Shape;156;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7" name="Google Shape;157;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8" name="Google Shape;158;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9" name="Google Shape;159;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0" name="Google Shape;160;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 name="Google Shape;161;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2" name="Google Shape;162;p1"/>
          <p:cNvGrpSpPr/>
          <p:nvPr/>
        </p:nvGrpSpPr>
        <p:grpSpPr>
          <a:xfrm rot="5400000">
            <a:off x="8192101" y="22608"/>
            <a:ext cx="666463" cy="1914351"/>
            <a:chOff x="2405075" y="2171775"/>
            <a:chExt cx="633400" cy="1900100"/>
          </a:xfrm>
        </p:grpSpPr>
        <p:cxnSp>
          <p:nvCxnSpPr>
            <p:cNvPr id="163" name="Google Shape;163;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 name="Google Shape;164;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 name="Google Shape;165;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 name="Google Shape;166;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 name="Google Shape;167;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8" name="Google Shape;168;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9" name="Google Shape;169;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 name="Google Shape;170;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 name="Google Shape;171;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 name="Google Shape;172;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 name="Google Shape;173;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4" name="Google Shape;174;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5" name="Google Shape;175;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 name="Google Shape;176;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 name="Google Shape;177;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8" name="Google Shape;178;p1"/>
          <p:cNvGrpSpPr/>
          <p:nvPr/>
        </p:nvGrpSpPr>
        <p:grpSpPr>
          <a:xfrm rot="5400000">
            <a:off x="6917102" y="-647294"/>
            <a:ext cx="666463" cy="1914351"/>
            <a:chOff x="2405075" y="2171775"/>
            <a:chExt cx="633400" cy="1900100"/>
          </a:xfrm>
        </p:grpSpPr>
        <p:cxnSp>
          <p:nvCxnSpPr>
            <p:cNvPr id="179" name="Google Shape;179;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 name="Google Shape;180;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1" name="Google Shape;181;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2" name="Google Shape;182;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3" name="Google Shape;183;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4" name="Google Shape;184;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 name="Google Shape;185;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6" name="Google Shape;186;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 name="Google Shape;187;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 name="Google Shape;188;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 name="Google Shape;189;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 name="Google Shape;190;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 name="Google Shape;191;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 name="Google Shape;192;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 name="Google Shape;193;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4" name="Google Shape;194;p1"/>
          <p:cNvGrpSpPr/>
          <p:nvPr/>
        </p:nvGrpSpPr>
        <p:grpSpPr>
          <a:xfrm rot="5400000">
            <a:off x="6917102" y="22608"/>
            <a:ext cx="666463" cy="1914351"/>
            <a:chOff x="2405075" y="2171775"/>
            <a:chExt cx="633400" cy="1900100"/>
          </a:xfrm>
        </p:grpSpPr>
        <p:cxnSp>
          <p:nvCxnSpPr>
            <p:cNvPr id="195" name="Google Shape;195;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6" name="Google Shape;196;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 name="Google Shape;197;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 name="Google Shape;198;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 name="Google Shape;199;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0" name="Google Shape;200;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 name="Google Shape;201;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 name="Google Shape;202;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 name="Google Shape;203;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 name="Google Shape;204;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 name="Google Shape;205;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 name="Google Shape;206;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7" name="Google Shape;207;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 name="Google Shape;208;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 name="Google Shape;209;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pic>
        <p:nvPicPr>
          <p:cNvPr id="210" name="Google Shape;210;p1"/>
          <p:cNvPicPr preferRelativeResize="0"/>
          <p:nvPr/>
        </p:nvPicPr>
        <p:blipFill rotWithShape="1">
          <a:blip r:embed="rId5">
            <a:alphaModFix/>
          </a:blip>
          <a:srcRect b="0" l="0" r="0" t="0"/>
          <a:stretch/>
        </p:blipFill>
        <p:spPr>
          <a:xfrm>
            <a:off x="1988600" y="1795166"/>
            <a:ext cx="5166802" cy="1824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2" name="Shape 692"/>
        <p:cNvGrpSpPr/>
        <p:nvPr/>
      </p:nvGrpSpPr>
      <p:grpSpPr>
        <a:xfrm>
          <a:off x="0" y="0"/>
          <a:ext cx="0" cy="0"/>
          <a:chOff x="0" y="0"/>
          <a:chExt cx="0" cy="0"/>
        </a:xfrm>
      </p:grpSpPr>
      <p:grpSp>
        <p:nvGrpSpPr>
          <p:cNvPr id="693" name="Google Shape;693;g3a116982fca_3_232"/>
          <p:cNvGrpSpPr/>
          <p:nvPr/>
        </p:nvGrpSpPr>
        <p:grpSpPr>
          <a:xfrm rot="5400000">
            <a:off x="4746821" y="1034146"/>
            <a:ext cx="3189350" cy="1336365"/>
            <a:chOff x="5974608" y="421179"/>
            <a:chExt cx="3189350" cy="1336365"/>
          </a:xfrm>
        </p:grpSpPr>
        <p:grpSp>
          <p:nvGrpSpPr>
            <p:cNvPr id="694" name="Google Shape;694;g3a116982fca_3_232"/>
            <p:cNvGrpSpPr/>
            <p:nvPr/>
          </p:nvGrpSpPr>
          <p:grpSpPr>
            <a:xfrm rot="5400000">
              <a:off x="7873551" y="-202765"/>
              <a:ext cx="666463" cy="1914351"/>
              <a:chOff x="2405075" y="2171775"/>
              <a:chExt cx="633400" cy="1900100"/>
            </a:xfrm>
          </p:grpSpPr>
          <p:cxnSp>
            <p:nvCxnSpPr>
              <p:cNvPr id="695" name="Google Shape;695;g3a116982fca_3_2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6" name="Google Shape;696;g3a116982fca_3_2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7" name="Google Shape;697;g3a116982fca_3_2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8" name="Google Shape;698;g3a116982fca_3_2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99" name="Google Shape;699;g3a116982fca_3_2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00" name="Google Shape;700;g3a116982fca_3_2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1" name="Google Shape;701;g3a116982fca_3_2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2" name="Google Shape;702;g3a116982fca_3_2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3" name="Google Shape;703;g3a116982fca_3_2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4" name="Google Shape;704;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5" name="Google Shape;705;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6" name="Google Shape;706;g3a116982fca_3_2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7" name="Google Shape;707;g3a116982fca_3_2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08" name="Google Shape;708;g3a116982fca_3_2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09" name="Google Shape;709;g3a116982fca_3_2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10" name="Google Shape;710;g3a116982fca_3_232"/>
            <p:cNvGrpSpPr/>
            <p:nvPr/>
          </p:nvGrpSpPr>
          <p:grpSpPr>
            <a:xfrm rot="5400000">
              <a:off x="7873551" y="467137"/>
              <a:ext cx="666463" cy="1914351"/>
              <a:chOff x="2405075" y="2171775"/>
              <a:chExt cx="633400" cy="1900100"/>
            </a:xfrm>
          </p:grpSpPr>
          <p:cxnSp>
            <p:nvCxnSpPr>
              <p:cNvPr id="711" name="Google Shape;711;g3a116982fca_3_2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2" name="Google Shape;712;g3a116982fca_3_2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3" name="Google Shape;713;g3a116982fca_3_2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4" name="Google Shape;714;g3a116982fca_3_2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5" name="Google Shape;715;g3a116982fca_3_2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16" name="Google Shape;716;g3a116982fca_3_2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17" name="Google Shape;717;g3a116982fca_3_2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18" name="Google Shape;718;g3a116982fca_3_2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19" name="Google Shape;719;g3a116982fca_3_2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20" name="Google Shape;720;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21" name="Google Shape;721;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22" name="Google Shape;722;g3a116982fca_3_2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23" name="Google Shape;723;g3a116982fca_3_2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24" name="Google Shape;724;g3a116982fca_3_2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25" name="Google Shape;725;g3a116982fca_3_2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26" name="Google Shape;726;g3a116982fca_3_232"/>
            <p:cNvGrpSpPr/>
            <p:nvPr/>
          </p:nvGrpSpPr>
          <p:grpSpPr>
            <a:xfrm rot="5400000">
              <a:off x="6598552" y="-202765"/>
              <a:ext cx="666463" cy="1914351"/>
              <a:chOff x="2405075" y="2171775"/>
              <a:chExt cx="633400" cy="1900100"/>
            </a:xfrm>
          </p:grpSpPr>
          <p:cxnSp>
            <p:nvCxnSpPr>
              <p:cNvPr id="727" name="Google Shape;727;g3a116982fca_3_2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8" name="Google Shape;728;g3a116982fca_3_2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9" name="Google Shape;729;g3a116982fca_3_2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0" name="Google Shape;730;g3a116982fca_3_2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1" name="Google Shape;731;g3a116982fca_3_2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2" name="Google Shape;732;g3a116982fca_3_2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3" name="Google Shape;733;g3a116982fca_3_2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4" name="Google Shape;734;g3a116982fca_3_2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5" name="Google Shape;735;g3a116982fca_3_2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6" name="Google Shape;736;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7" name="Google Shape;737;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8" name="Google Shape;738;g3a116982fca_3_2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9" name="Google Shape;739;g3a116982fca_3_2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40" name="Google Shape;740;g3a116982fca_3_2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41" name="Google Shape;741;g3a116982fca_3_2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42" name="Google Shape;742;g3a116982fca_3_232"/>
            <p:cNvGrpSpPr/>
            <p:nvPr/>
          </p:nvGrpSpPr>
          <p:grpSpPr>
            <a:xfrm rot="5400000">
              <a:off x="6598552" y="467137"/>
              <a:ext cx="666463" cy="1914351"/>
              <a:chOff x="2405075" y="2171775"/>
              <a:chExt cx="633400" cy="1900100"/>
            </a:xfrm>
          </p:grpSpPr>
          <p:cxnSp>
            <p:nvCxnSpPr>
              <p:cNvPr id="743" name="Google Shape;743;g3a116982fca_3_2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4" name="Google Shape;744;g3a116982fca_3_2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5" name="Google Shape;745;g3a116982fca_3_2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6" name="Google Shape;746;g3a116982fca_3_2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7" name="Google Shape;747;g3a116982fca_3_2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8" name="Google Shape;748;g3a116982fca_3_2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49" name="Google Shape;749;g3a116982fca_3_2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0" name="Google Shape;750;g3a116982fca_3_2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1" name="Google Shape;751;g3a116982fca_3_2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2" name="Google Shape;752;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3" name="Google Shape;753;g3a116982fca_3_2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4" name="Google Shape;754;g3a116982fca_3_2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5" name="Google Shape;755;g3a116982fca_3_2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6" name="Google Shape;756;g3a116982fca_3_2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7" name="Google Shape;757;g3a116982fca_3_2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758" name="Google Shape;758;g3a116982fca_3_232"/>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759" name="Google Shape;759;g3a116982fca_3_232"/>
          <p:cNvSpPr txBox="1"/>
          <p:nvPr/>
        </p:nvSpPr>
        <p:spPr>
          <a:xfrm>
            <a:off x="253975" y="1625275"/>
            <a:ext cx="7634100" cy="16008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chemeClr val="dk1"/>
              </a:buClr>
              <a:buSzPts val="1400"/>
              <a:buFont typeface="Arial"/>
              <a:buNone/>
            </a:pPr>
            <a:r>
              <a:rPr b="0" i="0" lang="es" sz="2300" u="none" cap="none" strike="noStrike">
                <a:solidFill>
                  <a:schemeClr val="dk1"/>
                </a:solidFill>
                <a:highlight>
                  <a:srgbClr val="FFFFFF"/>
                </a:highlight>
                <a:latin typeface="Arial"/>
                <a:ea typeface="Arial"/>
                <a:cs typeface="Arial"/>
                <a:sym typeface="Arial"/>
              </a:rPr>
              <a:t>Realizar la representación de “Romeo y Julieta” se presenta como una oportunidad para atender estas cuestiones vinculadas a la oralidad pero también implica instancias de trabajo que involucran la articulación de diversas situaciones de lectura y escritura.</a:t>
            </a:r>
            <a:endParaRPr b="0" i="0" sz="2700" u="none" cap="none" strike="noStrike">
              <a:solidFill>
                <a:srgbClr val="000000"/>
              </a:solidFill>
              <a:latin typeface="Archivo Light"/>
              <a:ea typeface="Archivo Light"/>
              <a:cs typeface="Archivo Light"/>
              <a:sym typeface="Archivo Light"/>
            </a:endParaRPr>
          </a:p>
        </p:txBody>
      </p:sp>
      <p:sp>
        <p:nvSpPr>
          <p:cNvPr id="760" name="Google Shape;760;g3a116982fca_3_232"/>
          <p:cNvSpPr txBox="1"/>
          <p:nvPr/>
        </p:nvSpPr>
        <p:spPr>
          <a:xfrm>
            <a:off x="646425" y="505025"/>
            <a:ext cx="5602200" cy="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761" name="Google Shape;761;g3a116982fca_3_232"/>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0" name="Shape 3580"/>
        <p:cNvGrpSpPr/>
        <p:nvPr/>
      </p:nvGrpSpPr>
      <p:grpSpPr>
        <a:xfrm>
          <a:off x="0" y="0"/>
          <a:ext cx="0" cy="0"/>
          <a:chOff x="0" y="0"/>
          <a:chExt cx="0" cy="0"/>
        </a:xfrm>
      </p:grpSpPr>
      <p:pic>
        <p:nvPicPr>
          <p:cNvPr id="3581" name="Google Shape;3581;g36fc2c14998_3_87"/>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582" name="Google Shape;3582;g36fc2c14998_3_8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3" name="Google Shape;3583;g36fc2c14998_3_8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584" name="Google Shape;3584;g36fc2c14998_3_87"/>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585" name="Google Shape;3585;g36fc2c14998_3_87"/>
          <p:cNvSpPr txBox="1"/>
          <p:nvPr/>
        </p:nvSpPr>
        <p:spPr>
          <a:xfrm>
            <a:off x="397375" y="816650"/>
            <a:ext cx="8200200" cy="40860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rPr b="1" i="0" lang="es" sz="1900" u="none" cap="none" strike="noStrike">
                <a:solidFill>
                  <a:schemeClr val="dk1"/>
                </a:solidFill>
                <a:latin typeface="Arial"/>
                <a:ea typeface="Arial"/>
                <a:cs typeface="Arial"/>
                <a:sym typeface="Arial"/>
              </a:rPr>
              <a:t>¿Qué de lo escuchado hoy o de lo transitado este año en Escuelas en Foco te “robás” para tu práctica?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pic>
        <p:nvPicPr>
          <p:cNvPr id="3586" name="Google Shape;3586;g36fc2c14998_3_87">
            <a:hlinkClick r:id="rId5"/>
          </p:cNvPr>
          <p:cNvPicPr preferRelativeResize="0"/>
          <p:nvPr/>
        </p:nvPicPr>
        <p:blipFill rotWithShape="1">
          <a:blip r:embed="rId6">
            <a:alphaModFix/>
          </a:blip>
          <a:srcRect b="0" l="0" r="0" t="0"/>
          <a:stretch/>
        </p:blipFill>
        <p:spPr>
          <a:xfrm>
            <a:off x="3468675" y="2014575"/>
            <a:ext cx="2647475" cy="2647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0" name="Shape 3590"/>
        <p:cNvGrpSpPr/>
        <p:nvPr/>
      </p:nvGrpSpPr>
      <p:grpSpPr>
        <a:xfrm>
          <a:off x="0" y="0"/>
          <a:ext cx="0" cy="0"/>
          <a:chOff x="0" y="0"/>
          <a:chExt cx="0" cy="0"/>
        </a:xfrm>
      </p:grpSpPr>
      <p:pic>
        <p:nvPicPr>
          <p:cNvPr id="3591" name="Google Shape;3591;g36fc2c14998_3_96"/>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592" name="Google Shape;3592;g36fc2c14998_3_9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93" name="Google Shape;3593;g36fc2c14998_3_9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594" name="Google Shape;3594;g36fc2c14998_3_96"/>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595" name="Google Shape;3595;g36fc2c14998_3_96"/>
          <p:cNvSpPr txBox="1"/>
          <p:nvPr/>
        </p:nvSpPr>
        <p:spPr>
          <a:xfrm>
            <a:off x="1601000" y="816650"/>
            <a:ext cx="6996600" cy="40860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s" sz="1600" u="none" cap="none" strike="noStrike">
                <a:solidFill>
                  <a:schemeClr val="dk1"/>
                </a:solidFill>
                <a:latin typeface="Arial"/>
                <a:ea typeface="Arial"/>
                <a:cs typeface="Arial"/>
                <a:sym typeface="Arial"/>
              </a:rPr>
              <a:t>EL LADRÓN</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s" sz="1600" u="none" cap="none" strike="noStrike">
                <a:solidFill>
                  <a:schemeClr val="dk1"/>
                </a:solidFill>
                <a:latin typeface="Arial"/>
                <a:ea typeface="Arial"/>
                <a:cs typeface="Arial"/>
                <a:sym typeface="Arial"/>
              </a:rPr>
              <a:t>En la noche silenciosa y oscura,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huyendo de toda presencia humana o animal,</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evitando los ruidos, furtivamente roba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fuego de las palabras y palabras del fuego</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para sí, para todos, para el amor que no conocerá</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algún día</a:t>
            </a:r>
            <a:br>
              <a:rPr b="0" i="0" lang="es" sz="1600" u="none" cap="none" strike="noStrike">
                <a:solidFill>
                  <a:schemeClr val="dk1"/>
                </a:solidFill>
                <a:latin typeface="Arial"/>
                <a:ea typeface="Arial"/>
                <a:cs typeface="Arial"/>
                <a:sym typeface="Arial"/>
              </a:rPr>
            </a:br>
            <a:r>
              <a:rPr b="0" i="0" lang="es" sz="1600" u="none" cap="none" strike="noStrike">
                <a:solidFill>
                  <a:schemeClr val="dk1"/>
                </a:solidFill>
                <a:latin typeface="Arial"/>
                <a:ea typeface="Arial"/>
                <a:cs typeface="Arial"/>
                <a:sym typeface="Arial"/>
              </a:rPr>
              <a:t>y la ceniza fría le castiga las manos.</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chemeClr val="dk1"/>
              </a:buClr>
              <a:buSzPts val="1100"/>
              <a:buFont typeface="Arial"/>
              <a:buNone/>
            </a:pPr>
            <a:r>
              <a:rPr b="0" i="0" lang="es" sz="1100" u="none" cap="none" strike="noStrike">
                <a:solidFill>
                  <a:schemeClr val="dk1"/>
                </a:solidFill>
                <a:latin typeface="Arial"/>
                <a:ea typeface="Arial"/>
                <a:cs typeface="Arial"/>
                <a:sym typeface="Arial"/>
              </a:rPr>
              <a:t>Juan Gelman</a:t>
            </a:r>
            <a:endParaRPr b="0" i="0" sz="11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5" name="Shape 765"/>
        <p:cNvGrpSpPr/>
        <p:nvPr/>
      </p:nvGrpSpPr>
      <p:grpSpPr>
        <a:xfrm>
          <a:off x="0" y="0"/>
          <a:ext cx="0" cy="0"/>
          <a:chOff x="0" y="0"/>
          <a:chExt cx="0" cy="0"/>
        </a:xfrm>
      </p:grpSpPr>
      <p:grpSp>
        <p:nvGrpSpPr>
          <p:cNvPr id="766" name="Google Shape;766;g3a116982fca_3_304"/>
          <p:cNvGrpSpPr/>
          <p:nvPr/>
        </p:nvGrpSpPr>
        <p:grpSpPr>
          <a:xfrm rot="5400000">
            <a:off x="4746823" y="1034147"/>
            <a:ext cx="3189350" cy="1336365"/>
            <a:chOff x="5974608" y="421177"/>
            <a:chExt cx="3189350" cy="1336365"/>
          </a:xfrm>
        </p:grpSpPr>
        <p:grpSp>
          <p:nvGrpSpPr>
            <p:cNvPr id="767" name="Google Shape;767;g3a116982fca_3_304"/>
            <p:cNvGrpSpPr/>
            <p:nvPr/>
          </p:nvGrpSpPr>
          <p:grpSpPr>
            <a:xfrm rot="5400000">
              <a:off x="7873551" y="-202767"/>
              <a:ext cx="666463" cy="1914351"/>
              <a:chOff x="2405075" y="2171775"/>
              <a:chExt cx="633400" cy="1900100"/>
            </a:xfrm>
          </p:grpSpPr>
          <p:cxnSp>
            <p:nvCxnSpPr>
              <p:cNvPr id="768" name="Google Shape;768;g3a116982fca_3_30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9" name="Google Shape;769;g3a116982fca_3_30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0" name="Google Shape;770;g3a116982fca_3_30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1" name="Google Shape;771;g3a116982fca_3_30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2" name="Google Shape;772;g3a116982fca_3_30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3" name="Google Shape;773;g3a116982fca_3_30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4" name="Google Shape;774;g3a116982fca_3_30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75" name="Google Shape;775;g3a116982fca_3_30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76" name="Google Shape;776;g3a116982fca_3_30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7" name="Google Shape;777;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8" name="Google Shape;778;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9" name="Google Shape;779;g3a116982fca_3_30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0" name="Google Shape;780;g3a116982fca_3_30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1" name="Google Shape;781;g3a116982fca_3_30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82" name="Google Shape;782;g3a116982fca_3_30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83" name="Google Shape;783;g3a116982fca_3_304"/>
            <p:cNvGrpSpPr/>
            <p:nvPr/>
          </p:nvGrpSpPr>
          <p:grpSpPr>
            <a:xfrm rot="5400000">
              <a:off x="7873551" y="467135"/>
              <a:ext cx="666463" cy="1914351"/>
              <a:chOff x="2405075" y="2171775"/>
              <a:chExt cx="633400" cy="1900100"/>
            </a:xfrm>
          </p:grpSpPr>
          <p:cxnSp>
            <p:nvCxnSpPr>
              <p:cNvPr id="784" name="Google Shape;784;g3a116982fca_3_30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5" name="Google Shape;785;g3a116982fca_3_30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6" name="Google Shape;786;g3a116982fca_3_30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7" name="Google Shape;787;g3a116982fca_3_30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8" name="Google Shape;788;g3a116982fca_3_30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9" name="Google Shape;789;g3a116982fca_3_30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0" name="Google Shape;790;g3a116982fca_3_30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91" name="Google Shape;791;g3a116982fca_3_30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92" name="Google Shape;792;g3a116982fca_3_30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3" name="Google Shape;793;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4" name="Google Shape;794;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5" name="Google Shape;795;g3a116982fca_3_30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96" name="Google Shape;796;g3a116982fca_3_30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97" name="Google Shape;797;g3a116982fca_3_30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8" name="Google Shape;798;g3a116982fca_3_30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99" name="Google Shape;799;g3a116982fca_3_304"/>
            <p:cNvGrpSpPr/>
            <p:nvPr/>
          </p:nvGrpSpPr>
          <p:grpSpPr>
            <a:xfrm rot="5400000">
              <a:off x="6598552" y="-202767"/>
              <a:ext cx="666463" cy="1914351"/>
              <a:chOff x="2405075" y="2171775"/>
              <a:chExt cx="633400" cy="1900100"/>
            </a:xfrm>
          </p:grpSpPr>
          <p:cxnSp>
            <p:nvCxnSpPr>
              <p:cNvPr id="800" name="Google Shape;800;g3a116982fca_3_30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01" name="Google Shape;801;g3a116982fca_3_30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02" name="Google Shape;802;g3a116982fca_3_30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03" name="Google Shape;803;g3a116982fca_3_30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04" name="Google Shape;804;g3a116982fca_3_30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05" name="Google Shape;805;g3a116982fca_3_30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806" name="Google Shape;806;g3a116982fca_3_30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807" name="Google Shape;807;g3a116982fca_3_30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08" name="Google Shape;808;g3a116982fca_3_30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809" name="Google Shape;809;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10" name="Google Shape;810;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11" name="Google Shape;811;g3a116982fca_3_30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12" name="Google Shape;812;g3a116982fca_3_30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813" name="Google Shape;813;g3a116982fca_3_30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814" name="Google Shape;814;g3a116982fca_3_30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815" name="Google Shape;815;g3a116982fca_3_304"/>
            <p:cNvGrpSpPr/>
            <p:nvPr/>
          </p:nvGrpSpPr>
          <p:grpSpPr>
            <a:xfrm rot="5400000">
              <a:off x="6598552" y="467135"/>
              <a:ext cx="666463" cy="1914351"/>
              <a:chOff x="2405075" y="2171775"/>
              <a:chExt cx="633400" cy="1900100"/>
            </a:xfrm>
          </p:grpSpPr>
          <p:cxnSp>
            <p:nvCxnSpPr>
              <p:cNvPr id="816" name="Google Shape;816;g3a116982fca_3_30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17" name="Google Shape;817;g3a116982fca_3_30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18" name="Google Shape;818;g3a116982fca_3_30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19" name="Google Shape;819;g3a116982fca_3_30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20" name="Google Shape;820;g3a116982fca_3_30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21" name="Google Shape;821;g3a116982fca_3_30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822" name="Google Shape;822;g3a116982fca_3_30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823" name="Google Shape;823;g3a116982fca_3_30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24" name="Google Shape;824;g3a116982fca_3_30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825" name="Google Shape;825;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26" name="Google Shape;826;g3a116982fca_3_30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27" name="Google Shape;827;g3a116982fca_3_30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28" name="Google Shape;828;g3a116982fca_3_30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829" name="Google Shape;829;g3a116982fca_3_30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830" name="Google Shape;830;g3a116982fca_3_30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831" name="Google Shape;831;g3a116982fca_3_304"/>
          <p:cNvPicPr preferRelativeResize="0"/>
          <p:nvPr/>
        </p:nvPicPr>
        <p:blipFill rotWithShape="1">
          <a:blip r:embed="rId3">
            <a:alphaModFix/>
          </a:blip>
          <a:srcRect b="0" l="0" r="0" t="0"/>
          <a:stretch/>
        </p:blipFill>
        <p:spPr>
          <a:xfrm>
            <a:off x="7922888" y="2002175"/>
            <a:ext cx="1261814" cy="311763"/>
          </a:xfrm>
          <a:prstGeom prst="rect">
            <a:avLst/>
          </a:prstGeom>
          <a:noFill/>
          <a:ln>
            <a:noFill/>
          </a:ln>
        </p:spPr>
      </p:pic>
      <p:sp>
        <p:nvSpPr>
          <p:cNvPr id="832" name="Google Shape;832;g3a116982fca_3_304"/>
          <p:cNvSpPr txBox="1"/>
          <p:nvPr/>
        </p:nvSpPr>
        <p:spPr>
          <a:xfrm>
            <a:off x="773075" y="639550"/>
            <a:ext cx="6329100" cy="4386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Sobre la adaptación: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Identificar núcleos narrativos fundamentales que no pueden omitirse (lectura)</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Adaptar los parlamentos para poder memorizarlos (escritura)</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Confeccionar el Programa de la obra (lectura y escritura)</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Sobre la puesta en escena:</a:t>
            </a:r>
            <a:r>
              <a:rPr b="0" i="0" lang="es" sz="2100" u="none" cap="none" strike="noStrike">
                <a:solidFill>
                  <a:srgbClr val="000000"/>
                </a:solidFill>
                <a:latin typeface="Archivo Light"/>
                <a:ea typeface="Archivo Light"/>
                <a:cs typeface="Archivo Light"/>
                <a:sym typeface="Archivo Light"/>
              </a:rPr>
              <a:t> </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Repartir roles: actores, presentadores, ayudantes, encargados de elaborar el programa</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Pensar el vestuario</a:t>
            </a:r>
            <a:endParaRPr b="0" i="0" sz="21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0"/>
              </a:spcBef>
              <a:spcAft>
                <a:spcPts val="0"/>
              </a:spcAft>
              <a:buClr>
                <a:srgbClr val="000000"/>
              </a:buClr>
              <a:buSzPts val="1300"/>
              <a:buFont typeface="Arial"/>
              <a:buNone/>
            </a:pPr>
            <a:r>
              <a:rPr b="0" i="0" lang="es" sz="2100" u="none" cap="none" strike="noStrike">
                <a:solidFill>
                  <a:srgbClr val="000000"/>
                </a:solidFill>
                <a:latin typeface="Archivo Light"/>
                <a:ea typeface="Archivo Light"/>
                <a:cs typeface="Archivo Light"/>
                <a:sym typeface="Archivo Light"/>
              </a:rPr>
              <a:t>- Pensar la escenografía </a:t>
            </a:r>
            <a:endParaRPr b="0" i="0" sz="2100" u="none" cap="none" strike="noStrike">
              <a:solidFill>
                <a:srgbClr val="000000"/>
              </a:solidFill>
              <a:latin typeface="Archivo Light"/>
              <a:ea typeface="Archivo Light"/>
              <a:cs typeface="Archivo Light"/>
              <a:sym typeface="Archivo Light"/>
            </a:endParaRPr>
          </a:p>
        </p:txBody>
      </p:sp>
      <p:pic>
        <p:nvPicPr>
          <p:cNvPr id="833" name="Google Shape;833;g3a116982fca_3_304"/>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834" name="Google Shape;834;g3a116982fca_3_304"/>
          <p:cNvGrpSpPr/>
          <p:nvPr/>
        </p:nvGrpSpPr>
        <p:grpSpPr>
          <a:xfrm>
            <a:off x="773078" y="2420530"/>
            <a:ext cx="119674" cy="125925"/>
            <a:chOff x="853100" y="2420550"/>
            <a:chExt cx="69000" cy="72600"/>
          </a:xfrm>
        </p:grpSpPr>
        <p:cxnSp>
          <p:nvCxnSpPr>
            <p:cNvPr id="835" name="Google Shape;835;g3a116982fca_3_30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36" name="Google Shape;836;g3a116982fca_3_30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837" name="Google Shape;837;g3a116982fca_3_304"/>
          <p:cNvGrpSpPr/>
          <p:nvPr/>
        </p:nvGrpSpPr>
        <p:grpSpPr>
          <a:xfrm>
            <a:off x="773078" y="1876255"/>
            <a:ext cx="119674" cy="125925"/>
            <a:chOff x="853100" y="2420550"/>
            <a:chExt cx="69000" cy="72600"/>
          </a:xfrm>
        </p:grpSpPr>
        <p:cxnSp>
          <p:nvCxnSpPr>
            <p:cNvPr id="838" name="Google Shape;838;g3a116982fca_3_30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39" name="Google Shape;839;g3a116982fca_3_30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840" name="Google Shape;840;g3a116982fca_3_304"/>
          <p:cNvGrpSpPr/>
          <p:nvPr/>
        </p:nvGrpSpPr>
        <p:grpSpPr>
          <a:xfrm>
            <a:off x="773078" y="3139755"/>
            <a:ext cx="119674" cy="125925"/>
            <a:chOff x="853100" y="2420550"/>
            <a:chExt cx="69000" cy="72600"/>
          </a:xfrm>
        </p:grpSpPr>
        <p:cxnSp>
          <p:nvCxnSpPr>
            <p:cNvPr id="841" name="Google Shape;841;g3a116982fca_3_30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42" name="Google Shape;842;g3a116982fca_3_30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843" name="Google Shape;843;g3a116982fca_3_304"/>
          <p:cNvGrpSpPr/>
          <p:nvPr/>
        </p:nvGrpSpPr>
        <p:grpSpPr>
          <a:xfrm>
            <a:off x="773078" y="3874555"/>
            <a:ext cx="119674" cy="125925"/>
            <a:chOff x="853100" y="2420550"/>
            <a:chExt cx="69000" cy="72600"/>
          </a:xfrm>
        </p:grpSpPr>
        <p:cxnSp>
          <p:nvCxnSpPr>
            <p:cNvPr id="844" name="Google Shape;844;g3a116982fca_3_30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45" name="Google Shape;845;g3a116982fca_3_30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846" name="Google Shape;846;g3a116982fca_3_304"/>
          <p:cNvSpPr txBox="1"/>
          <p:nvPr/>
        </p:nvSpPr>
        <p:spPr>
          <a:xfrm>
            <a:off x="646425" y="-28375"/>
            <a:ext cx="6567900" cy="51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Organización de la tarea: ¡Manos a la obra!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847" name="Google Shape;847;g3a116982fca_3_304"/>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1" name="Shape 851"/>
        <p:cNvGrpSpPr/>
        <p:nvPr/>
      </p:nvGrpSpPr>
      <p:grpSpPr>
        <a:xfrm>
          <a:off x="0" y="0"/>
          <a:ext cx="0" cy="0"/>
          <a:chOff x="0" y="0"/>
          <a:chExt cx="0" cy="0"/>
        </a:xfrm>
      </p:grpSpPr>
      <p:grpSp>
        <p:nvGrpSpPr>
          <p:cNvPr id="852" name="Google Shape;852;g3a116982fca_3_389"/>
          <p:cNvGrpSpPr/>
          <p:nvPr/>
        </p:nvGrpSpPr>
        <p:grpSpPr>
          <a:xfrm rot="5400000">
            <a:off x="4746821" y="1034146"/>
            <a:ext cx="3189350" cy="1336365"/>
            <a:chOff x="5974608" y="421179"/>
            <a:chExt cx="3189350" cy="1336365"/>
          </a:xfrm>
        </p:grpSpPr>
        <p:grpSp>
          <p:nvGrpSpPr>
            <p:cNvPr id="853" name="Google Shape;853;g3a116982fca_3_389"/>
            <p:cNvGrpSpPr/>
            <p:nvPr/>
          </p:nvGrpSpPr>
          <p:grpSpPr>
            <a:xfrm rot="5400000">
              <a:off x="7873551" y="-202765"/>
              <a:ext cx="666463" cy="1914351"/>
              <a:chOff x="2405075" y="2171775"/>
              <a:chExt cx="633400" cy="1900100"/>
            </a:xfrm>
          </p:grpSpPr>
          <p:cxnSp>
            <p:nvCxnSpPr>
              <p:cNvPr id="854" name="Google Shape;854;g3a116982fca_3_3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55" name="Google Shape;855;g3a116982fca_3_3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56" name="Google Shape;856;g3a116982fca_3_3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57" name="Google Shape;857;g3a116982fca_3_3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58" name="Google Shape;858;g3a116982fca_3_3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59" name="Google Shape;859;g3a116982fca_3_3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860" name="Google Shape;860;g3a116982fca_3_3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861" name="Google Shape;861;g3a116982fca_3_3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62" name="Google Shape;862;g3a116982fca_3_3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863" name="Google Shape;863;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64" name="Google Shape;864;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65" name="Google Shape;865;g3a116982fca_3_3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66" name="Google Shape;866;g3a116982fca_3_3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867" name="Google Shape;867;g3a116982fca_3_3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868" name="Google Shape;868;g3a116982fca_3_3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869" name="Google Shape;869;g3a116982fca_3_389"/>
            <p:cNvGrpSpPr/>
            <p:nvPr/>
          </p:nvGrpSpPr>
          <p:grpSpPr>
            <a:xfrm rot="5400000">
              <a:off x="7873551" y="467137"/>
              <a:ext cx="666463" cy="1914351"/>
              <a:chOff x="2405075" y="2171775"/>
              <a:chExt cx="633400" cy="1900100"/>
            </a:xfrm>
          </p:grpSpPr>
          <p:cxnSp>
            <p:nvCxnSpPr>
              <p:cNvPr id="870" name="Google Shape;870;g3a116982fca_3_3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71" name="Google Shape;871;g3a116982fca_3_3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72" name="Google Shape;872;g3a116982fca_3_3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73" name="Google Shape;873;g3a116982fca_3_3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74" name="Google Shape;874;g3a116982fca_3_3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75" name="Google Shape;875;g3a116982fca_3_3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876" name="Google Shape;876;g3a116982fca_3_3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877" name="Google Shape;877;g3a116982fca_3_3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78" name="Google Shape;878;g3a116982fca_3_3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879" name="Google Shape;879;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80" name="Google Shape;880;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81" name="Google Shape;881;g3a116982fca_3_3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82" name="Google Shape;882;g3a116982fca_3_3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883" name="Google Shape;883;g3a116982fca_3_3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884" name="Google Shape;884;g3a116982fca_3_3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885" name="Google Shape;885;g3a116982fca_3_389"/>
            <p:cNvGrpSpPr/>
            <p:nvPr/>
          </p:nvGrpSpPr>
          <p:grpSpPr>
            <a:xfrm rot="5400000">
              <a:off x="6598552" y="-202765"/>
              <a:ext cx="666463" cy="1914351"/>
              <a:chOff x="2405075" y="2171775"/>
              <a:chExt cx="633400" cy="1900100"/>
            </a:xfrm>
          </p:grpSpPr>
          <p:cxnSp>
            <p:nvCxnSpPr>
              <p:cNvPr id="886" name="Google Shape;886;g3a116982fca_3_3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87" name="Google Shape;887;g3a116982fca_3_3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88" name="Google Shape;888;g3a116982fca_3_3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89" name="Google Shape;889;g3a116982fca_3_3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90" name="Google Shape;890;g3a116982fca_3_3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891" name="Google Shape;891;g3a116982fca_3_3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892" name="Google Shape;892;g3a116982fca_3_3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893" name="Google Shape;893;g3a116982fca_3_3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94" name="Google Shape;894;g3a116982fca_3_3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895" name="Google Shape;895;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96" name="Google Shape;896;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897" name="Google Shape;897;g3a116982fca_3_3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898" name="Google Shape;898;g3a116982fca_3_3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899" name="Google Shape;899;g3a116982fca_3_3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00" name="Google Shape;900;g3a116982fca_3_3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01" name="Google Shape;901;g3a116982fca_3_389"/>
            <p:cNvGrpSpPr/>
            <p:nvPr/>
          </p:nvGrpSpPr>
          <p:grpSpPr>
            <a:xfrm rot="5400000">
              <a:off x="6598552" y="467137"/>
              <a:ext cx="666463" cy="1914351"/>
              <a:chOff x="2405075" y="2171775"/>
              <a:chExt cx="633400" cy="1900100"/>
            </a:xfrm>
          </p:grpSpPr>
          <p:cxnSp>
            <p:nvCxnSpPr>
              <p:cNvPr id="902" name="Google Shape;902;g3a116982fca_3_3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03" name="Google Shape;903;g3a116982fca_3_3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04" name="Google Shape;904;g3a116982fca_3_3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05" name="Google Shape;905;g3a116982fca_3_3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06" name="Google Shape;906;g3a116982fca_3_3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07" name="Google Shape;907;g3a116982fca_3_3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08" name="Google Shape;908;g3a116982fca_3_3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09" name="Google Shape;909;g3a116982fca_3_3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10" name="Google Shape;910;g3a116982fca_3_3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11" name="Google Shape;911;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12" name="Google Shape;912;g3a116982fca_3_3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13" name="Google Shape;913;g3a116982fca_3_3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14" name="Google Shape;914;g3a116982fca_3_3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15" name="Google Shape;915;g3a116982fca_3_3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16" name="Google Shape;916;g3a116982fca_3_3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917" name="Google Shape;917;g3a116982fca_3_389"/>
          <p:cNvPicPr preferRelativeResize="0"/>
          <p:nvPr/>
        </p:nvPicPr>
        <p:blipFill rotWithShape="1">
          <a:blip r:embed="rId3">
            <a:alphaModFix/>
          </a:blip>
          <a:srcRect b="0" l="0" r="0" t="0"/>
          <a:stretch/>
        </p:blipFill>
        <p:spPr>
          <a:xfrm>
            <a:off x="202000" y="4609350"/>
            <a:ext cx="1261814" cy="311763"/>
          </a:xfrm>
          <a:prstGeom prst="rect">
            <a:avLst/>
          </a:prstGeom>
          <a:noFill/>
          <a:ln>
            <a:noFill/>
          </a:ln>
        </p:spPr>
      </p:pic>
      <p:sp>
        <p:nvSpPr>
          <p:cNvPr id="918" name="Google Shape;918;g3a116982fca_3_389"/>
          <p:cNvSpPr txBox="1"/>
          <p:nvPr/>
        </p:nvSpPr>
        <p:spPr>
          <a:xfrm>
            <a:off x="773075" y="1020550"/>
            <a:ext cx="6329100" cy="3093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¿Por qué?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 para poder memorizarlo.</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 para </a:t>
            </a:r>
            <a:r>
              <a:rPr b="1" i="0" lang="es" sz="2100" u="none" cap="none" strike="noStrike">
                <a:solidFill>
                  <a:schemeClr val="dk1"/>
                </a:solidFill>
                <a:highlight>
                  <a:srgbClr val="FFFFFF"/>
                </a:highlight>
                <a:latin typeface="Arial"/>
                <a:ea typeface="Arial"/>
                <a:cs typeface="Arial"/>
                <a:sym typeface="Arial"/>
              </a:rPr>
              <a:t>captar la atención del auditorio y facilitar la comprensión del contenido.</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 para adecuar los pasajes de cada escena. </a:t>
            </a:r>
            <a:endParaRPr b="1" i="0" sz="2100" u="none" cap="none" strike="noStrike">
              <a:solidFill>
                <a:schemeClr val="dk1"/>
              </a:solidFill>
              <a:highlight>
                <a:srgbClr val="FFFFFF"/>
              </a:highlight>
              <a:latin typeface="Arial"/>
              <a:ea typeface="Arial"/>
              <a:cs typeface="Arial"/>
              <a:sym typeface="Arial"/>
            </a:endParaRPr>
          </a:p>
        </p:txBody>
      </p:sp>
      <p:pic>
        <p:nvPicPr>
          <p:cNvPr id="919" name="Google Shape;919;g3a116982fca_3_389"/>
          <p:cNvPicPr preferRelativeResize="0"/>
          <p:nvPr/>
        </p:nvPicPr>
        <p:blipFill rotWithShape="1">
          <a:blip r:embed="rId4">
            <a:alphaModFix/>
          </a:blip>
          <a:srcRect b="0" l="0" r="0" t="0"/>
          <a:stretch/>
        </p:blipFill>
        <p:spPr>
          <a:xfrm rot="9900001">
            <a:off x="6717778" y="3257113"/>
            <a:ext cx="3672048" cy="3087523"/>
          </a:xfrm>
          <a:prstGeom prst="rect">
            <a:avLst/>
          </a:prstGeom>
          <a:noFill/>
          <a:ln>
            <a:noFill/>
          </a:ln>
        </p:spPr>
      </p:pic>
      <p:grpSp>
        <p:nvGrpSpPr>
          <p:cNvPr id="920" name="Google Shape;920;g3a116982fca_3_389"/>
          <p:cNvGrpSpPr/>
          <p:nvPr/>
        </p:nvGrpSpPr>
        <p:grpSpPr>
          <a:xfrm>
            <a:off x="773073" y="2420520"/>
            <a:ext cx="119674" cy="125925"/>
            <a:chOff x="853100" y="2420550"/>
            <a:chExt cx="69000" cy="72600"/>
          </a:xfrm>
        </p:grpSpPr>
        <p:cxnSp>
          <p:nvCxnSpPr>
            <p:cNvPr id="921" name="Google Shape;921;g3a116982fca_3_3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22" name="Google Shape;922;g3a116982fca_3_3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23" name="Google Shape;923;g3a116982fca_3_389"/>
          <p:cNvGrpSpPr/>
          <p:nvPr/>
        </p:nvGrpSpPr>
        <p:grpSpPr>
          <a:xfrm>
            <a:off x="773073" y="1876245"/>
            <a:ext cx="119674" cy="125925"/>
            <a:chOff x="853100" y="2420550"/>
            <a:chExt cx="69000" cy="72600"/>
          </a:xfrm>
        </p:grpSpPr>
        <p:cxnSp>
          <p:nvCxnSpPr>
            <p:cNvPr id="924" name="Google Shape;924;g3a116982fca_3_3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25" name="Google Shape;925;g3a116982fca_3_3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26" name="Google Shape;926;g3a116982fca_3_389"/>
          <p:cNvGrpSpPr/>
          <p:nvPr/>
        </p:nvGrpSpPr>
        <p:grpSpPr>
          <a:xfrm>
            <a:off x="773073" y="3139745"/>
            <a:ext cx="119674" cy="125925"/>
            <a:chOff x="853100" y="2420550"/>
            <a:chExt cx="69000" cy="72600"/>
          </a:xfrm>
        </p:grpSpPr>
        <p:cxnSp>
          <p:nvCxnSpPr>
            <p:cNvPr id="927" name="Google Shape;927;g3a116982fca_3_3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28" name="Google Shape;928;g3a116982fca_3_3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29" name="Google Shape;929;g3a116982fca_3_389"/>
          <p:cNvGrpSpPr/>
          <p:nvPr/>
        </p:nvGrpSpPr>
        <p:grpSpPr>
          <a:xfrm>
            <a:off x="773073" y="3874545"/>
            <a:ext cx="119674" cy="125925"/>
            <a:chOff x="853100" y="2420550"/>
            <a:chExt cx="69000" cy="72600"/>
          </a:xfrm>
        </p:grpSpPr>
        <p:cxnSp>
          <p:nvCxnSpPr>
            <p:cNvPr id="930" name="Google Shape;930;g3a116982fca_3_3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31" name="Google Shape;931;g3a116982fca_3_3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932" name="Google Shape;932;g3a116982fca_3_389"/>
          <p:cNvSpPr txBox="1"/>
          <p:nvPr/>
        </p:nvSpPr>
        <p:spPr>
          <a:xfrm>
            <a:off x="646425" y="505025"/>
            <a:ext cx="6567900" cy="51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Adaptar el guión</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933" name="Google Shape;933;g3a116982fca_3_389"/>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7" name="Shape 937"/>
        <p:cNvGrpSpPr/>
        <p:nvPr/>
      </p:nvGrpSpPr>
      <p:grpSpPr>
        <a:xfrm>
          <a:off x="0" y="0"/>
          <a:ext cx="0" cy="0"/>
          <a:chOff x="0" y="0"/>
          <a:chExt cx="0" cy="0"/>
        </a:xfrm>
      </p:grpSpPr>
      <p:grpSp>
        <p:nvGrpSpPr>
          <p:cNvPr id="938" name="Google Shape;938;g3a116982fca_3_474"/>
          <p:cNvGrpSpPr/>
          <p:nvPr/>
        </p:nvGrpSpPr>
        <p:grpSpPr>
          <a:xfrm rot="5400000">
            <a:off x="4746821" y="1034146"/>
            <a:ext cx="3189350" cy="1336365"/>
            <a:chOff x="5974608" y="421179"/>
            <a:chExt cx="3189350" cy="1336365"/>
          </a:xfrm>
        </p:grpSpPr>
        <p:grpSp>
          <p:nvGrpSpPr>
            <p:cNvPr id="939" name="Google Shape;939;g3a116982fca_3_474"/>
            <p:cNvGrpSpPr/>
            <p:nvPr/>
          </p:nvGrpSpPr>
          <p:grpSpPr>
            <a:xfrm rot="5400000">
              <a:off x="7873551" y="-202765"/>
              <a:ext cx="666463" cy="1914351"/>
              <a:chOff x="2405075" y="2171775"/>
              <a:chExt cx="633400" cy="1900100"/>
            </a:xfrm>
          </p:grpSpPr>
          <p:cxnSp>
            <p:nvCxnSpPr>
              <p:cNvPr id="940" name="Google Shape;940;g3a116982fca_3_47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1" name="Google Shape;941;g3a116982fca_3_47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2" name="Google Shape;942;g3a116982fca_3_47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3" name="Google Shape;943;g3a116982fca_3_47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4" name="Google Shape;944;g3a116982fca_3_47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45" name="Google Shape;945;g3a116982fca_3_47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46" name="Google Shape;946;g3a116982fca_3_47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47" name="Google Shape;947;g3a116982fca_3_47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48" name="Google Shape;948;g3a116982fca_3_47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49" name="Google Shape;949;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0" name="Google Shape;950;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1" name="Google Shape;951;g3a116982fca_3_47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2" name="Google Shape;952;g3a116982fca_3_47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53" name="Google Shape;953;g3a116982fca_3_47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54" name="Google Shape;954;g3a116982fca_3_47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55" name="Google Shape;955;g3a116982fca_3_474"/>
            <p:cNvGrpSpPr/>
            <p:nvPr/>
          </p:nvGrpSpPr>
          <p:grpSpPr>
            <a:xfrm rot="5400000">
              <a:off x="7873551" y="467137"/>
              <a:ext cx="666463" cy="1914351"/>
              <a:chOff x="2405075" y="2171775"/>
              <a:chExt cx="633400" cy="1900100"/>
            </a:xfrm>
          </p:grpSpPr>
          <p:cxnSp>
            <p:nvCxnSpPr>
              <p:cNvPr id="956" name="Google Shape;956;g3a116982fca_3_47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57" name="Google Shape;957;g3a116982fca_3_47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58" name="Google Shape;958;g3a116982fca_3_47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59" name="Google Shape;959;g3a116982fca_3_47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0" name="Google Shape;960;g3a116982fca_3_47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61" name="Google Shape;961;g3a116982fca_3_47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2" name="Google Shape;962;g3a116982fca_3_47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3" name="Google Shape;963;g3a116982fca_3_47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4" name="Google Shape;964;g3a116982fca_3_47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5" name="Google Shape;965;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6" name="Google Shape;966;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67" name="Google Shape;967;g3a116982fca_3_47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8" name="Google Shape;968;g3a116982fca_3_47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69" name="Google Shape;969;g3a116982fca_3_47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70" name="Google Shape;970;g3a116982fca_3_47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71" name="Google Shape;971;g3a116982fca_3_474"/>
            <p:cNvGrpSpPr/>
            <p:nvPr/>
          </p:nvGrpSpPr>
          <p:grpSpPr>
            <a:xfrm rot="5400000">
              <a:off x="6598552" y="-202765"/>
              <a:ext cx="666463" cy="1914351"/>
              <a:chOff x="2405075" y="2171775"/>
              <a:chExt cx="633400" cy="1900100"/>
            </a:xfrm>
          </p:grpSpPr>
          <p:cxnSp>
            <p:nvCxnSpPr>
              <p:cNvPr id="972" name="Google Shape;972;g3a116982fca_3_47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3" name="Google Shape;973;g3a116982fca_3_47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4" name="Google Shape;974;g3a116982fca_3_47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5" name="Google Shape;975;g3a116982fca_3_47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6" name="Google Shape;976;g3a116982fca_3_47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77" name="Google Shape;977;g3a116982fca_3_47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78" name="Google Shape;978;g3a116982fca_3_47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79" name="Google Shape;979;g3a116982fca_3_47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0" name="Google Shape;980;g3a116982fca_3_47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1" name="Google Shape;981;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2" name="Google Shape;982;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3" name="Google Shape;983;g3a116982fca_3_47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4" name="Google Shape;984;g3a116982fca_3_47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985" name="Google Shape;985;g3a116982fca_3_47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986" name="Google Shape;986;g3a116982fca_3_47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987" name="Google Shape;987;g3a116982fca_3_474"/>
            <p:cNvGrpSpPr/>
            <p:nvPr/>
          </p:nvGrpSpPr>
          <p:grpSpPr>
            <a:xfrm rot="5400000">
              <a:off x="6598552" y="467137"/>
              <a:ext cx="666463" cy="1914351"/>
              <a:chOff x="2405075" y="2171775"/>
              <a:chExt cx="633400" cy="1900100"/>
            </a:xfrm>
          </p:grpSpPr>
          <p:cxnSp>
            <p:nvCxnSpPr>
              <p:cNvPr id="988" name="Google Shape;988;g3a116982fca_3_47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89" name="Google Shape;989;g3a116982fca_3_47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90" name="Google Shape;990;g3a116982fca_3_47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91" name="Google Shape;991;g3a116982fca_3_47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92" name="Google Shape;992;g3a116982fca_3_47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993" name="Google Shape;993;g3a116982fca_3_47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994" name="Google Shape;994;g3a116982fca_3_47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995" name="Google Shape;995;g3a116982fca_3_47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996" name="Google Shape;996;g3a116982fca_3_47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997" name="Google Shape;997;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98" name="Google Shape;998;g3a116982fca_3_47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999" name="Google Shape;999;g3a116982fca_3_47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00" name="Google Shape;1000;g3a116982fca_3_47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01" name="Google Shape;1001;g3a116982fca_3_47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02" name="Google Shape;1002;g3a116982fca_3_47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003" name="Google Shape;1003;g3a116982fca_3_474"/>
          <p:cNvPicPr preferRelativeResize="0"/>
          <p:nvPr/>
        </p:nvPicPr>
        <p:blipFill rotWithShape="1">
          <a:blip r:embed="rId3">
            <a:alphaModFix/>
          </a:blip>
          <a:srcRect b="0" l="0" r="0" t="0"/>
          <a:stretch/>
        </p:blipFill>
        <p:spPr>
          <a:xfrm>
            <a:off x="3778200" y="606838"/>
            <a:ext cx="1261814" cy="311763"/>
          </a:xfrm>
          <a:prstGeom prst="rect">
            <a:avLst/>
          </a:prstGeom>
          <a:noFill/>
          <a:ln>
            <a:noFill/>
          </a:ln>
        </p:spPr>
      </p:pic>
      <p:sp>
        <p:nvSpPr>
          <p:cNvPr id="1004" name="Google Shape;1004;g3a116982fca_3_474"/>
          <p:cNvSpPr txBox="1"/>
          <p:nvPr/>
        </p:nvSpPr>
        <p:spPr>
          <a:xfrm>
            <a:off x="773075" y="1020550"/>
            <a:ext cx="6329100" cy="4386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Coherencia: </a:t>
            </a:r>
            <a:r>
              <a:rPr b="0" i="0" lang="es" sz="2100" u="none" cap="none" strike="noStrike">
                <a:solidFill>
                  <a:srgbClr val="000000"/>
                </a:solidFill>
                <a:latin typeface="Archivo"/>
                <a:ea typeface="Archivo"/>
                <a:cs typeface="Archivo"/>
                <a:sym typeface="Archivo"/>
              </a:rPr>
              <a:t>selección de la información. Núcleos narrativos que no pueden faltar para seguir el hilo de la historia </a:t>
            </a:r>
            <a:endParaRPr b="0"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0"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Puntuación: </a:t>
            </a:r>
            <a:r>
              <a:rPr b="0" i="0" lang="es" sz="2100" u="none" cap="none" strike="noStrike">
                <a:solidFill>
                  <a:srgbClr val="000000"/>
                </a:solidFill>
                <a:latin typeface="Archivo"/>
                <a:ea typeface="Archivo"/>
                <a:cs typeface="Archivo"/>
                <a:sym typeface="Archivo"/>
              </a:rPr>
              <a:t>uso de signos de exclamación, interrogación y puntuación en general. </a:t>
            </a:r>
            <a:endParaRPr b="0"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0"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rgbClr val="000000"/>
                </a:solidFill>
                <a:latin typeface="Archivo"/>
                <a:ea typeface="Archivo"/>
                <a:cs typeface="Archivo"/>
                <a:sym typeface="Archivo"/>
              </a:rPr>
              <a:t>Apropiación de vocabulario literario: </a:t>
            </a:r>
            <a:r>
              <a:rPr b="0" i="0" lang="es" sz="2100" u="none" cap="none" strike="noStrike">
                <a:solidFill>
                  <a:srgbClr val="000000"/>
                </a:solidFill>
                <a:latin typeface="Archivo"/>
                <a:ea typeface="Archivo"/>
                <a:cs typeface="Archivo"/>
                <a:sym typeface="Archivo"/>
              </a:rPr>
              <a:t>si bien evitaron el vocabulario arcaico y demasiado formal de Shakespeare, la adaptación debía mantenerse dentro del ámbito literario. </a:t>
            </a:r>
            <a:endParaRPr b="0"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p:txBody>
      </p:sp>
      <p:pic>
        <p:nvPicPr>
          <p:cNvPr id="1005" name="Google Shape;1005;g3a116982fca_3_474"/>
          <p:cNvPicPr preferRelativeResize="0"/>
          <p:nvPr/>
        </p:nvPicPr>
        <p:blipFill rotWithShape="1">
          <a:blip r:embed="rId4">
            <a:alphaModFix/>
          </a:blip>
          <a:srcRect b="0" l="0" r="0" t="0"/>
          <a:stretch/>
        </p:blipFill>
        <p:spPr>
          <a:xfrm rot="9900001">
            <a:off x="6717778" y="3257113"/>
            <a:ext cx="3672048" cy="3087523"/>
          </a:xfrm>
          <a:prstGeom prst="rect">
            <a:avLst/>
          </a:prstGeom>
          <a:noFill/>
          <a:ln>
            <a:noFill/>
          </a:ln>
        </p:spPr>
      </p:pic>
      <p:grpSp>
        <p:nvGrpSpPr>
          <p:cNvPr id="1006" name="Google Shape;1006;g3a116982fca_3_474"/>
          <p:cNvGrpSpPr/>
          <p:nvPr/>
        </p:nvGrpSpPr>
        <p:grpSpPr>
          <a:xfrm>
            <a:off x="773073" y="2420520"/>
            <a:ext cx="119674" cy="125925"/>
            <a:chOff x="853100" y="2420550"/>
            <a:chExt cx="69000" cy="72600"/>
          </a:xfrm>
        </p:grpSpPr>
        <p:cxnSp>
          <p:nvCxnSpPr>
            <p:cNvPr id="1007" name="Google Shape;1007;g3a116982fca_3_4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08" name="Google Shape;1008;g3a116982fca_3_4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09" name="Google Shape;1009;g3a116982fca_3_474"/>
          <p:cNvGrpSpPr/>
          <p:nvPr/>
        </p:nvGrpSpPr>
        <p:grpSpPr>
          <a:xfrm>
            <a:off x="773073" y="1876245"/>
            <a:ext cx="119674" cy="125925"/>
            <a:chOff x="853100" y="2420550"/>
            <a:chExt cx="69000" cy="72600"/>
          </a:xfrm>
        </p:grpSpPr>
        <p:cxnSp>
          <p:nvCxnSpPr>
            <p:cNvPr id="1010" name="Google Shape;1010;g3a116982fca_3_4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11" name="Google Shape;1011;g3a116982fca_3_4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12" name="Google Shape;1012;g3a116982fca_3_474"/>
          <p:cNvGrpSpPr/>
          <p:nvPr/>
        </p:nvGrpSpPr>
        <p:grpSpPr>
          <a:xfrm>
            <a:off x="773073" y="3139745"/>
            <a:ext cx="119674" cy="125925"/>
            <a:chOff x="853100" y="2420550"/>
            <a:chExt cx="69000" cy="72600"/>
          </a:xfrm>
        </p:grpSpPr>
        <p:cxnSp>
          <p:nvCxnSpPr>
            <p:cNvPr id="1013" name="Google Shape;1013;g3a116982fca_3_4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14" name="Google Shape;1014;g3a116982fca_3_4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15" name="Google Shape;1015;g3a116982fca_3_474"/>
          <p:cNvGrpSpPr/>
          <p:nvPr/>
        </p:nvGrpSpPr>
        <p:grpSpPr>
          <a:xfrm>
            <a:off x="773073" y="3874545"/>
            <a:ext cx="119674" cy="125925"/>
            <a:chOff x="853100" y="2420550"/>
            <a:chExt cx="69000" cy="72600"/>
          </a:xfrm>
        </p:grpSpPr>
        <p:cxnSp>
          <p:nvCxnSpPr>
            <p:cNvPr id="1016" name="Google Shape;1016;g3a116982fca_3_4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17" name="Google Shape;1017;g3a116982fca_3_4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018" name="Google Shape;1018;g3a116982fca_3_474"/>
          <p:cNvSpPr txBox="1"/>
          <p:nvPr/>
        </p:nvSpPr>
        <p:spPr>
          <a:xfrm>
            <a:off x="646425" y="505025"/>
            <a:ext cx="6567900" cy="51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Qué aprendieron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019" name="Google Shape;1019;g3a116982fca_3_474"/>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3" name="Shape 1023"/>
        <p:cNvGrpSpPr/>
        <p:nvPr/>
      </p:nvGrpSpPr>
      <p:grpSpPr>
        <a:xfrm>
          <a:off x="0" y="0"/>
          <a:ext cx="0" cy="0"/>
          <a:chOff x="0" y="0"/>
          <a:chExt cx="0" cy="0"/>
        </a:xfrm>
      </p:grpSpPr>
      <p:grpSp>
        <p:nvGrpSpPr>
          <p:cNvPr id="1024" name="Google Shape;1024;g3a116982fca_3_559"/>
          <p:cNvGrpSpPr/>
          <p:nvPr/>
        </p:nvGrpSpPr>
        <p:grpSpPr>
          <a:xfrm rot="5400000">
            <a:off x="4746821" y="1034146"/>
            <a:ext cx="3189350" cy="1336365"/>
            <a:chOff x="5974608" y="421179"/>
            <a:chExt cx="3189350" cy="1336365"/>
          </a:xfrm>
        </p:grpSpPr>
        <p:grpSp>
          <p:nvGrpSpPr>
            <p:cNvPr id="1025" name="Google Shape;1025;g3a116982fca_3_559"/>
            <p:cNvGrpSpPr/>
            <p:nvPr/>
          </p:nvGrpSpPr>
          <p:grpSpPr>
            <a:xfrm rot="5400000">
              <a:off x="7873551" y="-202765"/>
              <a:ext cx="666463" cy="1914351"/>
              <a:chOff x="2405075" y="2171775"/>
              <a:chExt cx="633400" cy="1900100"/>
            </a:xfrm>
          </p:grpSpPr>
          <p:cxnSp>
            <p:nvCxnSpPr>
              <p:cNvPr id="1026" name="Google Shape;1026;g3a116982fca_3_55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7" name="Google Shape;1027;g3a116982fca_3_55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8" name="Google Shape;1028;g3a116982fca_3_55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29" name="Google Shape;1029;g3a116982fca_3_55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0" name="Google Shape;1030;g3a116982fca_3_55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31" name="Google Shape;1031;g3a116982fca_3_55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32" name="Google Shape;1032;g3a116982fca_3_55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3" name="Google Shape;1033;g3a116982fca_3_55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4" name="Google Shape;1034;g3a116982fca_3_55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35" name="Google Shape;1035;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36" name="Google Shape;1036;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37" name="Google Shape;1037;g3a116982fca_3_55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8" name="Google Shape;1038;g3a116982fca_3_55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39" name="Google Shape;1039;g3a116982fca_3_55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0" name="Google Shape;1040;g3a116982fca_3_55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41" name="Google Shape;1041;g3a116982fca_3_559"/>
            <p:cNvGrpSpPr/>
            <p:nvPr/>
          </p:nvGrpSpPr>
          <p:grpSpPr>
            <a:xfrm rot="5400000">
              <a:off x="7873551" y="467137"/>
              <a:ext cx="666463" cy="1914351"/>
              <a:chOff x="2405075" y="2171775"/>
              <a:chExt cx="633400" cy="1900100"/>
            </a:xfrm>
          </p:grpSpPr>
          <p:cxnSp>
            <p:nvCxnSpPr>
              <p:cNvPr id="1042" name="Google Shape;1042;g3a116982fca_3_55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43" name="Google Shape;1043;g3a116982fca_3_55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44" name="Google Shape;1044;g3a116982fca_3_55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45" name="Google Shape;1045;g3a116982fca_3_55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46" name="Google Shape;1046;g3a116982fca_3_55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47" name="Google Shape;1047;g3a116982fca_3_55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48" name="Google Shape;1048;g3a116982fca_3_55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49" name="Google Shape;1049;g3a116982fca_3_55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50" name="Google Shape;1050;g3a116982fca_3_55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1" name="Google Shape;1051;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2" name="Google Shape;1052;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3" name="Google Shape;1053;g3a116982fca_3_55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54" name="Google Shape;1054;g3a116982fca_3_55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55" name="Google Shape;1055;g3a116982fca_3_55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56" name="Google Shape;1056;g3a116982fca_3_55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57" name="Google Shape;1057;g3a116982fca_3_559"/>
            <p:cNvGrpSpPr/>
            <p:nvPr/>
          </p:nvGrpSpPr>
          <p:grpSpPr>
            <a:xfrm rot="5400000">
              <a:off x="6598552" y="-202765"/>
              <a:ext cx="666463" cy="1914351"/>
              <a:chOff x="2405075" y="2171775"/>
              <a:chExt cx="633400" cy="1900100"/>
            </a:xfrm>
          </p:grpSpPr>
          <p:cxnSp>
            <p:nvCxnSpPr>
              <p:cNvPr id="1058" name="Google Shape;1058;g3a116982fca_3_55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59" name="Google Shape;1059;g3a116982fca_3_55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60" name="Google Shape;1060;g3a116982fca_3_55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61" name="Google Shape;1061;g3a116982fca_3_55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62" name="Google Shape;1062;g3a116982fca_3_55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63" name="Google Shape;1063;g3a116982fca_3_55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4" name="Google Shape;1064;g3a116982fca_3_55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65" name="Google Shape;1065;g3a116982fca_3_55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66" name="Google Shape;1066;g3a116982fca_3_55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7" name="Google Shape;1067;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8" name="Google Shape;1068;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69" name="Google Shape;1069;g3a116982fca_3_55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70" name="Google Shape;1070;g3a116982fca_3_55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71" name="Google Shape;1071;g3a116982fca_3_55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72" name="Google Shape;1072;g3a116982fca_3_55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073" name="Google Shape;1073;g3a116982fca_3_559"/>
            <p:cNvGrpSpPr/>
            <p:nvPr/>
          </p:nvGrpSpPr>
          <p:grpSpPr>
            <a:xfrm rot="5400000">
              <a:off x="6598552" y="467137"/>
              <a:ext cx="666463" cy="1914351"/>
              <a:chOff x="2405075" y="2171775"/>
              <a:chExt cx="633400" cy="1900100"/>
            </a:xfrm>
          </p:grpSpPr>
          <p:cxnSp>
            <p:nvCxnSpPr>
              <p:cNvPr id="1074" name="Google Shape;1074;g3a116982fca_3_55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75" name="Google Shape;1075;g3a116982fca_3_55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76" name="Google Shape;1076;g3a116982fca_3_55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77" name="Google Shape;1077;g3a116982fca_3_55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78" name="Google Shape;1078;g3a116982fca_3_55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079" name="Google Shape;1079;g3a116982fca_3_55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80" name="Google Shape;1080;g3a116982fca_3_55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81" name="Google Shape;1081;g3a116982fca_3_55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82" name="Google Shape;1082;g3a116982fca_3_55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83" name="Google Shape;1083;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84" name="Google Shape;1084;g3a116982fca_3_55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85" name="Google Shape;1085;g3a116982fca_3_55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86" name="Google Shape;1086;g3a116982fca_3_55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087" name="Google Shape;1087;g3a116982fca_3_55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088" name="Google Shape;1088;g3a116982fca_3_55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089" name="Google Shape;1089;g3a116982fca_3_559"/>
          <p:cNvSpPr txBox="1"/>
          <p:nvPr/>
        </p:nvSpPr>
        <p:spPr>
          <a:xfrm>
            <a:off x="773075" y="1020550"/>
            <a:ext cx="6329100" cy="3740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Ensayar para lograr seguridad y tranquilidad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Ensayar para comparar dos maneras diferentes de decir lo mismo con diferentes tonos y énfasis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Quienes no actuaron tuvieron diferentes tareas pero también la de auditorio y evaluadores críticos sobre qué ajustar, qué no se entiende, qué partes no se escuchan etc. </a:t>
            </a:r>
            <a:endParaRPr b="1" i="0" sz="2100" u="none" cap="none" strike="noStrike">
              <a:solidFill>
                <a:schemeClr val="dk1"/>
              </a:solidFill>
              <a:highlight>
                <a:srgbClr val="FFFFFF"/>
              </a:highlight>
              <a:latin typeface="Arial"/>
              <a:ea typeface="Arial"/>
              <a:cs typeface="Arial"/>
              <a:sym typeface="Arial"/>
            </a:endParaRPr>
          </a:p>
        </p:txBody>
      </p:sp>
      <p:pic>
        <p:nvPicPr>
          <p:cNvPr id="1090" name="Google Shape;1090;g3a116982fca_3_559"/>
          <p:cNvPicPr preferRelativeResize="0"/>
          <p:nvPr/>
        </p:nvPicPr>
        <p:blipFill rotWithShape="1">
          <a:blip r:embed="rId3">
            <a:alphaModFix/>
          </a:blip>
          <a:srcRect b="0" l="0" r="0" t="0"/>
          <a:stretch/>
        </p:blipFill>
        <p:spPr>
          <a:xfrm rot="9900001">
            <a:off x="6717778" y="3257113"/>
            <a:ext cx="3672048" cy="3087523"/>
          </a:xfrm>
          <a:prstGeom prst="rect">
            <a:avLst/>
          </a:prstGeom>
          <a:noFill/>
          <a:ln>
            <a:noFill/>
          </a:ln>
        </p:spPr>
      </p:pic>
      <p:grpSp>
        <p:nvGrpSpPr>
          <p:cNvPr id="1091" name="Google Shape;1091;g3a116982fca_3_559"/>
          <p:cNvGrpSpPr/>
          <p:nvPr/>
        </p:nvGrpSpPr>
        <p:grpSpPr>
          <a:xfrm>
            <a:off x="773073" y="2420520"/>
            <a:ext cx="119674" cy="125925"/>
            <a:chOff x="853100" y="2420550"/>
            <a:chExt cx="69000" cy="72600"/>
          </a:xfrm>
        </p:grpSpPr>
        <p:cxnSp>
          <p:nvCxnSpPr>
            <p:cNvPr id="1092" name="Google Shape;1092;g3a116982fca_3_55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93" name="Google Shape;1093;g3a116982fca_3_55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94" name="Google Shape;1094;g3a116982fca_3_559"/>
          <p:cNvGrpSpPr/>
          <p:nvPr/>
        </p:nvGrpSpPr>
        <p:grpSpPr>
          <a:xfrm>
            <a:off x="773073" y="1876245"/>
            <a:ext cx="119674" cy="125925"/>
            <a:chOff x="853100" y="2420550"/>
            <a:chExt cx="69000" cy="72600"/>
          </a:xfrm>
        </p:grpSpPr>
        <p:cxnSp>
          <p:nvCxnSpPr>
            <p:cNvPr id="1095" name="Google Shape;1095;g3a116982fca_3_55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96" name="Google Shape;1096;g3a116982fca_3_55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097" name="Google Shape;1097;g3a116982fca_3_559"/>
          <p:cNvGrpSpPr/>
          <p:nvPr/>
        </p:nvGrpSpPr>
        <p:grpSpPr>
          <a:xfrm>
            <a:off x="773073" y="3139745"/>
            <a:ext cx="119674" cy="125925"/>
            <a:chOff x="853100" y="2420550"/>
            <a:chExt cx="69000" cy="72600"/>
          </a:xfrm>
        </p:grpSpPr>
        <p:cxnSp>
          <p:nvCxnSpPr>
            <p:cNvPr id="1098" name="Google Shape;1098;g3a116982fca_3_55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99" name="Google Shape;1099;g3a116982fca_3_55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00" name="Google Shape;1100;g3a116982fca_3_559"/>
          <p:cNvGrpSpPr/>
          <p:nvPr/>
        </p:nvGrpSpPr>
        <p:grpSpPr>
          <a:xfrm>
            <a:off x="773073" y="3874545"/>
            <a:ext cx="119674" cy="125925"/>
            <a:chOff x="853100" y="2420550"/>
            <a:chExt cx="69000" cy="72600"/>
          </a:xfrm>
        </p:grpSpPr>
        <p:cxnSp>
          <p:nvCxnSpPr>
            <p:cNvPr id="1101" name="Google Shape;1101;g3a116982fca_3_55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02" name="Google Shape;1102;g3a116982fca_3_55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103" name="Google Shape;1103;g3a116982fca_3_559"/>
          <p:cNvSpPr txBox="1"/>
          <p:nvPr/>
        </p:nvSpPr>
        <p:spPr>
          <a:xfrm>
            <a:off x="646425" y="505025"/>
            <a:ext cx="6567900" cy="51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Ensayar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104" name="Google Shape;1104;g3a116982fca_3_559"/>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8" name="Shape 1108"/>
        <p:cNvGrpSpPr/>
        <p:nvPr/>
      </p:nvGrpSpPr>
      <p:grpSpPr>
        <a:xfrm>
          <a:off x="0" y="0"/>
          <a:ext cx="0" cy="0"/>
          <a:chOff x="0" y="0"/>
          <a:chExt cx="0" cy="0"/>
        </a:xfrm>
      </p:grpSpPr>
      <p:grpSp>
        <p:nvGrpSpPr>
          <p:cNvPr id="1109" name="Google Shape;1109;g3a116982fca_3_644"/>
          <p:cNvGrpSpPr/>
          <p:nvPr/>
        </p:nvGrpSpPr>
        <p:grpSpPr>
          <a:xfrm rot="5400000">
            <a:off x="4746821" y="1034146"/>
            <a:ext cx="3189350" cy="1336365"/>
            <a:chOff x="5974608" y="421179"/>
            <a:chExt cx="3189350" cy="1336365"/>
          </a:xfrm>
        </p:grpSpPr>
        <p:grpSp>
          <p:nvGrpSpPr>
            <p:cNvPr id="1110" name="Google Shape;1110;g3a116982fca_3_644"/>
            <p:cNvGrpSpPr/>
            <p:nvPr/>
          </p:nvGrpSpPr>
          <p:grpSpPr>
            <a:xfrm rot="5400000">
              <a:off x="7873551" y="-202765"/>
              <a:ext cx="666463" cy="1914351"/>
              <a:chOff x="2405075" y="2171775"/>
              <a:chExt cx="633400" cy="1900100"/>
            </a:xfrm>
          </p:grpSpPr>
          <p:cxnSp>
            <p:nvCxnSpPr>
              <p:cNvPr id="1111" name="Google Shape;1111;g3a116982fca_3_6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12" name="Google Shape;1112;g3a116982fca_3_6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13" name="Google Shape;1113;g3a116982fca_3_6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14" name="Google Shape;1114;g3a116982fca_3_6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15" name="Google Shape;1115;g3a116982fca_3_6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16" name="Google Shape;1116;g3a116982fca_3_6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17" name="Google Shape;1117;g3a116982fca_3_6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18" name="Google Shape;1118;g3a116982fca_3_6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19" name="Google Shape;1119;g3a116982fca_3_6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20" name="Google Shape;1120;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21" name="Google Shape;1121;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22" name="Google Shape;1122;g3a116982fca_3_6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23" name="Google Shape;1123;g3a116982fca_3_6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24" name="Google Shape;1124;g3a116982fca_3_6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25" name="Google Shape;1125;g3a116982fca_3_6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26" name="Google Shape;1126;g3a116982fca_3_644"/>
            <p:cNvGrpSpPr/>
            <p:nvPr/>
          </p:nvGrpSpPr>
          <p:grpSpPr>
            <a:xfrm rot="5400000">
              <a:off x="7873551" y="467137"/>
              <a:ext cx="666463" cy="1914351"/>
              <a:chOff x="2405075" y="2171775"/>
              <a:chExt cx="633400" cy="1900100"/>
            </a:xfrm>
          </p:grpSpPr>
          <p:cxnSp>
            <p:nvCxnSpPr>
              <p:cNvPr id="1127" name="Google Shape;1127;g3a116982fca_3_6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28" name="Google Shape;1128;g3a116982fca_3_6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29" name="Google Shape;1129;g3a116982fca_3_6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30" name="Google Shape;1130;g3a116982fca_3_6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31" name="Google Shape;1131;g3a116982fca_3_6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32" name="Google Shape;1132;g3a116982fca_3_6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33" name="Google Shape;1133;g3a116982fca_3_6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34" name="Google Shape;1134;g3a116982fca_3_6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35" name="Google Shape;1135;g3a116982fca_3_6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36" name="Google Shape;1136;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37" name="Google Shape;1137;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38" name="Google Shape;1138;g3a116982fca_3_6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39" name="Google Shape;1139;g3a116982fca_3_6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40" name="Google Shape;1140;g3a116982fca_3_6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41" name="Google Shape;1141;g3a116982fca_3_6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42" name="Google Shape;1142;g3a116982fca_3_644"/>
            <p:cNvGrpSpPr/>
            <p:nvPr/>
          </p:nvGrpSpPr>
          <p:grpSpPr>
            <a:xfrm rot="5400000">
              <a:off x="6598552" y="-202765"/>
              <a:ext cx="666463" cy="1914351"/>
              <a:chOff x="2405075" y="2171775"/>
              <a:chExt cx="633400" cy="1900100"/>
            </a:xfrm>
          </p:grpSpPr>
          <p:cxnSp>
            <p:nvCxnSpPr>
              <p:cNvPr id="1143" name="Google Shape;1143;g3a116982fca_3_6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44" name="Google Shape;1144;g3a116982fca_3_6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45" name="Google Shape;1145;g3a116982fca_3_6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46" name="Google Shape;1146;g3a116982fca_3_6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47" name="Google Shape;1147;g3a116982fca_3_6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48" name="Google Shape;1148;g3a116982fca_3_6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49" name="Google Shape;1149;g3a116982fca_3_6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50" name="Google Shape;1150;g3a116982fca_3_6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51" name="Google Shape;1151;g3a116982fca_3_6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52" name="Google Shape;1152;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53" name="Google Shape;1153;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54" name="Google Shape;1154;g3a116982fca_3_6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55" name="Google Shape;1155;g3a116982fca_3_6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56" name="Google Shape;1156;g3a116982fca_3_6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57" name="Google Shape;1157;g3a116982fca_3_6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58" name="Google Shape;1158;g3a116982fca_3_644"/>
            <p:cNvGrpSpPr/>
            <p:nvPr/>
          </p:nvGrpSpPr>
          <p:grpSpPr>
            <a:xfrm rot="5400000">
              <a:off x="6598552" y="467137"/>
              <a:ext cx="666463" cy="1914351"/>
              <a:chOff x="2405075" y="2171775"/>
              <a:chExt cx="633400" cy="1900100"/>
            </a:xfrm>
          </p:grpSpPr>
          <p:cxnSp>
            <p:nvCxnSpPr>
              <p:cNvPr id="1159" name="Google Shape;1159;g3a116982fca_3_6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0" name="Google Shape;1160;g3a116982fca_3_6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1" name="Google Shape;1161;g3a116982fca_3_6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2" name="Google Shape;1162;g3a116982fca_3_6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3" name="Google Shape;1163;g3a116982fca_3_6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4" name="Google Shape;1164;g3a116982fca_3_6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65" name="Google Shape;1165;g3a116982fca_3_6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66" name="Google Shape;1166;g3a116982fca_3_6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67" name="Google Shape;1167;g3a116982fca_3_6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68" name="Google Shape;1168;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69" name="Google Shape;1169;g3a116982fca_3_6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0" name="Google Shape;1170;g3a116982fca_3_6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71" name="Google Shape;1171;g3a116982fca_3_6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72" name="Google Shape;1172;g3a116982fca_3_6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3" name="Google Shape;1173;g3a116982fca_3_6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174" name="Google Shape;1174;g3a116982fca_3_644"/>
          <p:cNvSpPr txBox="1"/>
          <p:nvPr/>
        </p:nvSpPr>
        <p:spPr>
          <a:xfrm>
            <a:off x="773075" y="1020550"/>
            <a:ext cx="6329100" cy="4532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rgbClr val="000000"/>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Recursos expresivos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Adquirieron confianza, dominaron sus emociones.</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2100" u="none" cap="none" strike="noStrike">
                <a:solidFill>
                  <a:schemeClr val="dk1"/>
                </a:solidFill>
                <a:highlight>
                  <a:srgbClr val="FFFFFF"/>
                </a:highlight>
                <a:latin typeface="Arial"/>
                <a:ea typeface="Arial"/>
                <a:cs typeface="Arial"/>
                <a:sym typeface="Arial"/>
              </a:rPr>
              <a:t>Manejo de la voz: tonos, velocidad o lentitud al hablar .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1" i="0" lang="es" sz="2100" u="none" cap="none" strike="noStrike">
                <a:solidFill>
                  <a:schemeClr val="dk1"/>
                </a:solidFill>
                <a:highlight>
                  <a:srgbClr val="FFFFFF"/>
                </a:highlight>
                <a:latin typeface="Arial"/>
                <a:ea typeface="Arial"/>
                <a:cs typeface="Arial"/>
                <a:sym typeface="Arial"/>
              </a:rPr>
              <a:t>El lenguaje corporal (acciones, gestualidad)</a:t>
            </a:r>
            <a:endParaRPr b="1" i="0" sz="21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1" i="0" lang="es" sz="2100" u="none" cap="none" strike="noStrike">
                <a:solidFill>
                  <a:schemeClr val="dk1"/>
                </a:solidFill>
                <a:highlight>
                  <a:srgbClr val="FFFFFF"/>
                </a:highlight>
                <a:latin typeface="Arial"/>
                <a:ea typeface="Arial"/>
                <a:cs typeface="Arial"/>
                <a:sym typeface="Arial"/>
              </a:rPr>
              <a:t>El uso del espacio. </a:t>
            </a:r>
            <a:endParaRPr b="1" i="0" sz="2100" u="none" cap="none" strike="noStrike">
              <a:solidFill>
                <a:schemeClr val="dk1"/>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1" i="0" sz="2100" u="none" cap="none" strike="noStrike">
              <a:solidFill>
                <a:schemeClr val="dk1"/>
              </a:solidFill>
              <a:highlight>
                <a:srgbClr val="FFFFFF"/>
              </a:highlight>
              <a:latin typeface="Arial"/>
              <a:ea typeface="Arial"/>
              <a:cs typeface="Arial"/>
              <a:sym typeface="Arial"/>
            </a:endParaRPr>
          </a:p>
        </p:txBody>
      </p:sp>
      <p:pic>
        <p:nvPicPr>
          <p:cNvPr id="1175" name="Google Shape;1175;g3a116982fca_3_644"/>
          <p:cNvPicPr preferRelativeResize="0"/>
          <p:nvPr/>
        </p:nvPicPr>
        <p:blipFill rotWithShape="1">
          <a:blip r:embed="rId3">
            <a:alphaModFix/>
          </a:blip>
          <a:srcRect b="0" l="0" r="0" t="0"/>
          <a:stretch/>
        </p:blipFill>
        <p:spPr>
          <a:xfrm rot="9900001">
            <a:off x="6717778" y="3257113"/>
            <a:ext cx="3672048" cy="3087523"/>
          </a:xfrm>
          <a:prstGeom prst="rect">
            <a:avLst/>
          </a:prstGeom>
          <a:noFill/>
          <a:ln>
            <a:noFill/>
          </a:ln>
        </p:spPr>
      </p:pic>
      <p:grpSp>
        <p:nvGrpSpPr>
          <p:cNvPr id="1176" name="Google Shape;1176;g3a116982fca_3_644"/>
          <p:cNvGrpSpPr/>
          <p:nvPr/>
        </p:nvGrpSpPr>
        <p:grpSpPr>
          <a:xfrm>
            <a:off x="773073" y="2420520"/>
            <a:ext cx="119674" cy="125925"/>
            <a:chOff x="853100" y="2420550"/>
            <a:chExt cx="69000" cy="72600"/>
          </a:xfrm>
        </p:grpSpPr>
        <p:cxnSp>
          <p:nvCxnSpPr>
            <p:cNvPr id="1177" name="Google Shape;1177;g3a116982fca_3_6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78" name="Google Shape;1178;g3a116982fca_3_6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79" name="Google Shape;1179;g3a116982fca_3_644"/>
          <p:cNvGrpSpPr/>
          <p:nvPr/>
        </p:nvGrpSpPr>
        <p:grpSpPr>
          <a:xfrm>
            <a:off x="773073" y="1876245"/>
            <a:ext cx="119674" cy="125925"/>
            <a:chOff x="853100" y="2420550"/>
            <a:chExt cx="69000" cy="72600"/>
          </a:xfrm>
        </p:grpSpPr>
        <p:cxnSp>
          <p:nvCxnSpPr>
            <p:cNvPr id="1180" name="Google Shape;1180;g3a116982fca_3_6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81" name="Google Shape;1181;g3a116982fca_3_6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82" name="Google Shape;1182;g3a116982fca_3_644"/>
          <p:cNvGrpSpPr/>
          <p:nvPr/>
        </p:nvGrpSpPr>
        <p:grpSpPr>
          <a:xfrm>
            <a:off x="773073" y="3139745"/>
            <a:ext cx="119674" cy="125925"/>
            <a:chOff x="853100" y="2420550"/>
            <a:chExt cx="69000" cy="72600"/>
          </a:xfrm>
        </p:grpSpPr>
        <p:cxnSp>
          <p:nvCxnSpPr>
            <p:cNvPr id="1183" name="Google Shape;1183;g3a116982fca_3_6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84" name="Google Shape;1184;g3a116982fca_3_6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85" name="Google Shape;1185;g3a116982fca_3_644"/>
          <p:cNvGrpSpPr/>
          <p:nvPr/>
        </p:nvGrpSpPr>
        <p:grpSpPr>
          <a:xfrm>
            <a:off x="773073" y="3874545"/>
            <a:ext cx="119674" cy="125925"/>
            <a:chOff x="853100" y="2420550"/>
            <a:chExt cx="69000" cy="72600"/>
          </a:xfrm>
        </p:grpSpPr>
        <p:cxnSp>
          <p:nvCxnSpPr>
            <p:cNvPr id="1186" name="Google Shape;1186;g3a116982fca_3_6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87" name="Google Shape;1187;g3a116982fca_3_6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188" name="Google Shape;1188;g3a116982fca_3_644"/>
          <p:cNvSpPr txBox="1"/>
          <p:nvPr/>
        </p:nvSpPr>
        <p:spPr>
          <a:xfrm>
            <a:off x="646425" y="505025"/>
            <a:ext cx="6567900" cy="51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Qué aprendieron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189" name="Google Shape;1189;g3a116982fca_3_644"/>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3" name="Shape 1193"/>
        <p:cNvGrpSpPr/>
        <p:nvPr/>
      </p:nvGrpSpPr>
      <p:grpSpPr>
        <a:xfrm>
          <a:off x="0" y="0"/>
          <a:ext cx="0" cy="0"/>
          <a:chOff x="0" y="0"/>
          <a:chExt cx="0" cy="0"/>
        </a:xfrm>
      </p:grpSpPr>
      <p:sp>
        <p:nvSpPr>
          <p:cNvPr id="1194" name="Google Shape;1194;g3a116982fca_3_729"/>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3a116982fca_3_729"/>
          <p:cNvSpPr/>
          <p:nvPr/>
        </p:nvSpPr>
        <p:spPr>
          <a:xfrm>
            <a:off x="6643075"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3a116982fca_3_729"/>
          <p:cNvSpPr/>
          <p:nvPr/>
        </p:nvSpPr>
        <p:spPr>
          <a:xfrm>
            <a:off x="6537750" y="13405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3a116982fca_3_729"/>
          <p:cNvSpPr/>
          <p:nvPr/>
        </p:nvSpPr>
        <p:spPr>
          <a:xfrm>
            <a:off x="6674150"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3a116982fca_3_729"/>
          <p:cNvSpPr/>
          <p:nvPr/>
        </p:nvSpPr>
        <p:spPr>
          <a:xfrm>
            <a:off x="6674150" y="1581350"/>
            <a:ext cx="11343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g3a116982fca_3_729"/>
          <p:cNvSpPr txBox="1"/>
          <p:nvPr/>
        </p:nvSpPr>
        <p:spPr>
          <a:xfrm>
            <a:off x="646425" y="784725"/>
            <a:ext cx="3648000" cy="67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Realización del programa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1200" name="Google Shape;1200;g3a116982fca_3_729"/>
          <p:cNvSpPr txBox="1"/>
          <p:nvPr/>
        </p:nvSpPr>
        <p:spPr>
          <a:xfrm>
            <a:off x="690925" y="1826375"/>
            <a:ext cx="4771500" cy="310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2200" u="none" cap="none" strike="noStrike">
                <a:solidFill>
                  <a:schemeClr val="dk1"/>
                </a:solidFill>
                <a:latin typeface="Archivo"/>
                <a:ea typeface="Archivo"/>
                <a:cs typeface="Archivo"/>
                <a:sym typeface="Archivo"/>
              </a:rPr>
              <a:t>- Primero leímos programas de obras teatrales </a:t>
            </a:r>
            <a:endParaRPr b="1" i="0" sz="2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b="1" i="0" lang="es" sz="2200" u="none" cap="none" strike="noStrike">
                <a:solidFill>
                  <a:schemeClr val="dk1"/>
                </a:solidFill>
                <a:latin typeface="Archivo"/>
                <a:ea typeface="Archivo"/>
                <a:cs typeface="Archivo"/>
                <a:sym typeface="Archivo"/>
              </a:rPr>
              <a:t>- Tomamos decisiones sobre el contenido: ¿qué vamos a incluir? comentario sobre la obra, nombre de actores, de la dirección  etc. </a:t>
            </a:r>
            <a:endParaRPr b="1" i="0" sz="2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b="1" i="0" lang="es" sz="2200" u="none" cap="none" strike="noStrike">
                <a:solidFill>
                  <a:schemeClr val="dk1"/>
                </a:solidFill>
                <a:latin typeface="Archivo"/>
                <a:ea typeface="Archivo"/>
                <a:cs typeface="Archivo"/>
                <a:sym typeface="Archivo"/>
              </a:rPr>
              <a:t>- Diagramamos el programa: formato, tipografía, imágenes </a:t>
            </a:r>
            <a:endParaRPr b="1" i="0" sz="2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cxnSp>
        <p:nvCxnSpPr>
          <p:cNvPr id="1201" name="Google Shape;1201;g3a116982fca_3_729"/>
          <p:cNvCxnSpPr/>
          <p:nvPr/>
        </p:nvCxnSpPr>
        <p:spPr>
          <a:xfrm>
            <a:off x="808050" y="3457475"/>
            <a:ext cx="520500" cy="0"/>
          </a:xfrm>
          <a:prstGeom prst="straightConnector1">
            <a:avLst/>
          </a:prstGeom>
          <a:noFill/>
          <a:ln cap="flat" cmpd="sng" w="19050">
            <a:solidFill>
              <a:schemeClr val="dk2"/>
            </a:solidFill>
            <a:prstDash val="solid"/>
            <a:round/>
            <a:headEnd len="sm" w="sm" type="none"/>
            <a:tailEnd len="sm" w="sm" type="none"/>
          </a:ln>
        </p:spPr>
      </p:cxnSp>
      <p:sp>
        <p:nvSpPr>
          <p:cNvPr id="1202" name="Google Shape;1202;g3a116982fca_3_729"/>
          <p:cNvSpPr txBox="1"/>
          <p:nvPr/>
        </p:nvSpPr>
        <p:spPr>
          <a:xfrm>
            <a:off x="6749850"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chivo"/>
              <a:ea typeface="Archivo"/>
              <a:cs typeface="Archivo"/>
              <a:sym typeface="Archivo"/>
            </a:endParaRPr>
          </a:p>
        </p:txBody>
      </p:sp>
      <p:sp>
        <p:nvSpPr>
          <p:cNvPr id="1203" name="Google Shape;1203;g3a116982fca_3_729"/>
          <p:cNvSpPr txBox="1"/>
          <p:nvPr/>
        </p:nvSpPr>
        <p:spPr>
          <a:xfrm>
            <a:off x="6749850" y="1532750"/>
            <a:ext cx="98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chivo"/>
              <a:ea typeface="Archivo"/>
              <a:cs typeface="Archivo"/>
              <a:sym typeface="Archivo"/>
            </a:endParaRPr>
          </a:p>
        </p:txBody>
      </p:sp>
      <p:cxnSp>
        <p:nvCxnSpPr>
          <p:cNvPr id="1204" name="Google Shape;1204;g3a116982fca_3_729"/>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sp>
        <p:nvSpPr>
          <p:cNvPr id="1205" name="Google Shape;1205;g3a116982fca_3_729"/>
          <p:cNvSpPr txBox="1"/>
          <p:nvPr/>
        </p:nvSpPr>
        <p:spPr>
          <a:xfrm>
            <a:off x="6734303" y="3434604"/>
            <a:ext cx="15414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pic>
        <p:nvPicPr>
          <p:cNvPr id="1206" name="Google Shape;1206;g3a116982fca_3_729"/>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pic>
        <p:nvPicPr>
          <p:cNvPr id="1207" name="Google Shape;1207;g3a116982fca_3_729"/>
          <p:cNvPicPr preferRelativeResize="0"/>
          <p:nvPr/>
        </p:nvPicPr>
        <p:blipFill rotWithShape="1">
          <a:blip r:embed="rId4">
            <a:alphaModFix/>
          </a:blip>
          <a:srcRect b="13792" l="0" r="2609" t="7665"/>
          <a:stretch/>
        </p:blipFill>
        <p:spPr>
          <a:xfrm>
            <a:off x="5462427" y="244507"/>
            <a:ext cx="3109176" cy="44601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1" name="Shape 1211"/>
        <p:cNvGrpSpPr/>
        <p:nvPr/>
      </p:nvGrpSpPr>
      <p:grpSpPr>
        <a:xfrm>
          <a:off x="0" y="0"/>
          <a:ext cx="0" cy="0"/>
          <a:chOff x="0" y="0"/>
          <a:chExt cx="0" cy="0"/>
        </a:xfrm>
      </p:grpSpPr>
      <p:pic>
        <p:nvPicPr>
          <p:cNvPr id="1212" name="Google Shape;1212;g3a116982fca_3_74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grpSp>
        <p:nvGrpSpPr>
          <p:cNvPr id="1213" name="Google Shape;1213;g3a116982fca_3_746"/>
          <p:cNvGrpSpPr/>
          <p:nvPr/>
        </p:nvGrpSpPr>
        <p:grpSpPr>
          <a:xfrm>
            <a:off x="1495723" y="2370927"/>
            <a:ext cx="119674" cy="125925"/>
            <a:chOff x="853100" y="2420550"/>
            <a:chExt cx="69000" cy="72600"/>
          </a:xfrm>
        </p:grpSpPr>
        <p:cxnSp>
          <p:nvCxnSpPr>
            <p:cNvPr id="1214" name="Google Shape;1214;g3a116982fca_3_7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15" name="Google Shape;1215;g3a116982fca_3_7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16" name="Google Shape;1216;g3a116982fca_3_746"/>
          <p:cNvGrpSpPr/>
          <p:nvPr/>
        </p:nvGrpSpPr>
        <p:grpSpPr>
          <a:xfrm>
            <a:off x="1495723" y="1826652"/>
            <a:ext cx="119674" cy="125925"/>
            <a:chOff x="853100" y="2420550"/>
            <a:chExt cx="69000" cy="72600"/>
          </a:xfrm>
        </p:grpSpPr>
        <p:cxnSp>
          <p:nvCxnSpPr>
            <p:cNvPr id="1217" name="Google Shape;1217;g3a116982fca_3_7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18" name="Google Shape;1218;g3a116982fca_3_7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19" name="Google Shape;1219;g3a116982fca_3_746"/>
          <p:cNvGrpSpPr/>
          <p:nvPr/>
        </p:nvGrpSpPr>
        <p:grpSpPr>
          <a:xfrm>
            <a:off x="1495723" y="2899577"/>
            <a:ext cx="119674" cy="125925"/>
            <a:chOff x="853100" y="2420550"/>
            <a:chExt cx="69000" cy="72600"/>
          </a:xfrm>
        </p:grpSpPr>
        <p:cxnSp>
          <p:nvCxnSpPr>
            <p:cNvPr id="1220" name="Google Shape;1220;g3a116982fca_3_7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21" name="Google Shape;1221;g3a116982fca_3_7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22" name="Google Shape;1222;g3a116982fca_3_746"/>
          <p:cNvGrpSpPr/>
          <p:nvPr/>
        </p:nvGrpSpPr>
        <p:grpSpPr>
          <a:xfrm>
            <a:off x="1495723" y="3428227"/>
            <a:ext cx="119674" cy="125925"/>
            <a:chOff x="853100" y="2420550"/>
            <a:chExt cx="69000" cy="72600"/>
          </a:xfrm>
        </p:grpSpPr>
        <p:cxnSp>
          <p:nvCxnSpPr>
            <p:cNvPr id="1223" name="Google Shape;1223;g3a116982fca_3_7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24" name="Google Shape;1224;g3a116982fca_3_7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225" name="Google Shape;1225;g3a116982fca_3_746"/>
          <p:cNvSpPr txBox="1"/>
          <p:nvPr/>
        </p:nvSpPr>
        <p:spPr>
          <a:xfrm>
            <a:off x="646425" y="505025"/>
            <a:ext cx="43560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Momentos de lectura. </a:t>
            </a:r>
            <a:endParaRPr b="0" i="0" sz="22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226" name="Google Shape;1226;g3a116982fca_3_74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27" name="Google Shape;1227;g3a116982fca_3_746"/>
          <p:cNvGrpSpPr/>
          <p:nvPr/>
        </p:nvGrpSpPr>
        <p:grpSpPr>
          <a:xfrm>
            <a:off x="-302994" y="4317806"/>
            <a:ext cx="2799007" cy="584818"/>
            <a:chOff x="-302994" y="4101831"/>
            <a:chExt cx="2799007" cy="584818"/>
          </a:xfrm>
        </p:grpSpPr>
        <p:grpSp>
          <p:nvGrpSpPr>
            <p:cNvPr id="1228" name="Google Shape;1228;g3a116982fca_3_746"/>
            <p:cNvGrpSpPr/>
            <p:nvPr/>
          </p:nvGrpSpPr>
          <p:grpSpPr>
            <a:xfrm rot="5400000">
              <a:off x="1363570" y="3554206"/>
              <a:ext cx="584818" cy="1680068"/>
              <a:chOff x="2405075" y="2171775"/>
              <a:chExt cx="633400" cy="1900100"/>
            </a:xfrm>
          </p:grpSpPr>
          <p:cxnSp>
            <p:nvCxnSpPr>
              <p:cNvPr id="1229" name="Google Shape;1229;g3a116982fca_3_74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0" name="Google Shape;1230;g3a116982fca_3_74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1" name="Google Shape;1231;g3a116982fca_3_74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2" name="Google Shape;1232;g3a116982fca_3_74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3" name="Google Shape;1233;g3a116982fca_3_74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34" name="Google Shape;1234;g3a116982fca_3_74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35" name="Google Shape;1235;g3a116982fca_3_74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36" name="Google Shape;1236;g3a116982fca_3_74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37" name="Google Shape;1237;g3a116982fca_3_74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38" name="Google Shape;1238;g3a116982fca_3_7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39" name="Google Shape;1239;g3a116982fca_3_7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0" name="Google Shape;1240;g3a116982fca_3_74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1" name="Google Shape;1241;g3a116982fca_3_74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2" name="Google Shape;1242;g3a116982fca_3_74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3" name="Google Shape;1243;g3a116982fca_3_74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44" name="Google Shape;1244;g3a116982fca_3_746"/>
            <p:cNvGrpSpPr/>
            <p:nvPr/>
          </p:nvGrpSpPr>
          <p:grpSpPr>
            <a:xfrm rot="5400000">
              <a:off x="244631" y="3554206"/>
              <a:ext cx="584818" cy="1680068"/>
              <a:chOff x="2405075" y="2171775"/>
              <a:chExt cx="633400" cy="1900100"/>
            </a:xfrm>
          </p:grpSpPr>
          <p:cxnSp>
            <p:nvCxnSpPr>
              <p:cNvPr id="1245" name="Google Shape;1245;g3a116982fca_3_74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6" name="Google Shape;1246;g3a116982fca_3_74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7" name="Google Shape;1247;g3a116982fca_3_74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8" name="Google Shape;1248;g3a116982fca_3_74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9" name="Google Shape;1249;g3a116982fca_3_74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0" name="Google Shape;1250;g3a116982fca_3_74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1" name="Google Shape;1251;g3a116982fca_3_74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2" name="Google Shape;1252;g3a116982fca_3_74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3" name="Google Shape;1253;g3a116982fca_3_74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4" name="Google Shape;1254;g3a116982fca_3_7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5" name="Google Shape;1255;g3a116982fca_3_7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6" name="Google Shape;1256;g3a116982fca_3_74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7" name="Google Shape;1257;g3a116982fca_3_74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8" name="Google Shape;1258;g3a116982fca_3_74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9" name="Google Shape;1259;g3a116982fca_3_74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260" name="Google Shape;1260;g3a116982fca_3_74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261" name="Google Shape;1261;g3a116982fca_3_746"/>
          <p:cNvPicPr preferRelativeResize="0"/>
          <p:nvPr/>
        </p:nvPicPr>
        <p:blipFill rotWithShape="1">
          <a:blip r:embed="rId5">
            <a:alphaModFix/>
          </a:blip>
          <a:srcRect b="25678" l="5812" r="3219" t="0"/>
          <a:stretch/>
        </p:blipFill>
        <p:spPr>
          <a:xfrm>
            <a:off x="1805259" y="1719979"/>
            <a:ext cx="1722560" cy="2503051"/>
          </a:xfrm>
          <a:prstGeom prst="rect">
            <a:avLst/>
          </a:prstGeom>
          <a:noFill/>
          <a:ln>
            <a:noFill/>
          </a:ln>
        </p:spPr>
      </p:pic>
      <p:pic>
        <p:nvPicPr>
          <p:cNvPr id="1262" name="Google Shape;1262;g3a116982fca_3_746"/>
          <p:cNvPicPr preferRelativeResize="0"/>
          <p:nvPr/>
        </p:nvPicPr>
        <p:blipFill rotWithShape="1">
          <a:blip r:embed="rId6">
            <a:alphaModFix/>
          </a:blip>
          <a:srcRect b="34243" l="7324" r="12186" t="3575"/>
          <a:stretch/>
        </p:blipFill>
        <p:spPr>
          <a:xfrm>
            <a:off x="3717678" y="1711012"/>
            <a:ext cx="1821579" cy="2503051"/>
          </a:xfrm>
          <a:prstGeom prst="rect">
            <a:avLst/>
          </a:prstGeom>
          <a:noFill/>
          <a:ln>
            <a:noFill/>
          </a:ln>
        </p:spPr>
      </p:pic>
      <p:pic>
        <p:nvPicPr>
          <p:cNvPr id="1263" name="Google Shape;1263;g3a116982fca_3_746"/>
          <p:cNvPicPr preferRelativeResize="0"/>
          <p:nvPr/>
        </p:nvPicPr>
        <p:blipFill rotWithShape="1">
          <a:blip r:embed="rId7">
            <a:alphaModFix/>
          </a:blip>
          <a:srcRect b="12517" l="0" r="11970" t="9142"/>
          <a:stretch/>
        </p:blipFill>
        <p:spPr>
          <a:xfrm>
            <a:off x="5729100" y="1719963"/>
            <a:ext cx="1581343" cy="2503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7" name="Shape 1267"/>
        <p:cNvGrpSpPr/>
        <p:nvPr/>
      </p:nvGrpSpPr>
      <p:grpSpPr>
        <a:xfrm>
          <a:off x="0" y="0"/>
          <a:ext cx="0" cy="0"/>
          <a:chOff x="0" y="0"/>
          <a:chExt cx="0" cy="0"/>
        </a:xfrm>
      </p:grpSpPr>
      <p:pic>
        <p:nvPicPr>
          <p:cNvPr id="1268" name="Google Shape;1268;g3a116982fca_3_801"/>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grpSp>
        <p:nvGrpSpPr>
          <p:cNvPr id="1269" name="Google Shape;1269;g3a116982fca_3_801"/>
          <p:cNvGrpSpPr/>
          <p:nvPr/>
        </p:nvGrpSpPr>
        <p:grpSpPr>
          <a:xfrm>
            <a:off x="1495723" y="2370927"/>
            <a:ext cx="119674" cy="125925"/>
            <a:chOff x="853100" y="2420550"/>
            <a:chExt cx="69000" cy="72600"/>
          </a:xfrm>
        </p:grpSpPr>
        <p:cxnSp>
          <p:nvCxnSpPr>
            <p:cNvPr id="1270" name="Google Shape;1270;g3a116982fca_3_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71" name="Google Shape;1271;g3a116982fca_3_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72" name="Google Shape;1272;g3a116982fca_3_801"/>
          <p:cNvGrpSpPr/>
          <p:nvPr/>
        </p:nvGrpSpPr>
        <p:grpSpPr>
          <a:xfrm>
            <a:off x="1495723" y="1826652"/>
            <a:ext cx="119674" cy="125925"/>
            <a:chOff x="853100" y="2420550"/>
            <a:chExt cx="69000" cy="72600"/>
          </a:xfrm>
        </p:grpSpPr>
        <p:cxnSp>
          <p:nvCxnSpPr>
            <p:cNvPr id="1273" name="Google Shape;1273;g3a116982fca_3_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74" name="Google Shape;1274;g3a116982fca_3_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75" name="Google Shape;1275;g3a116982fca_3_801"/>
          <p:cNvGrpSpPr/>
          <p:nvPr/>
        </p:nvGrpSpPr>
        <p:grpSpPr>
          <a:xfrm>
            <a:off x="1495723" y="2899577"/>
            <a:ext cx="119674" cy="125925"/>
            <a:chOff x="853100" y="2420550"/>
            <a:chExt cx="69000" cy="72600"/>
          </a:xfrm>
        </p:grpSpPr>
        <p:cxnSp>
          <p:nvCxnSpPr>
            <p:cNvPr id="1276" name="Google Shape;1276;g3a116982fca_3_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77" name="Google Shape;1277;g3a116982fca_3_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278" name="Google Shape;1278;g3a116982fca_3_801"/>
          <p:cNvGrpSpPr/>
          <p:nvPr/>
        </p:nvGrpSpPr>
        <p:grpSpPr>
          <a:xfrm>
            <a:off x="1495723" y="3428227"/>
            <a:ext cx="119674" cy="125925"/>
            <a:chOff x="853100" y="2420550"/>
            <a:chExt cx="69000" cy="72600"/>
          </a:xfrm>
        </p:grpSpPr>
        <p:cxnSp>
          <p:nvCxnSpPr>
            <p:cNvPr id="1279" name="Google Shape;1279;g3a116982fca_3_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280" name="Google Shape;1280;g3a116982fca_3_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281" name="Google Shape;1281;g3a116982fca_3_801"/>
          <p:cNvSpPr txBox="1"/>
          <p:nvPr/>
        </p:nvSpPr>
        <p:spPr>
          <a:xfrm>
            <a:off x="646425" y="505025"/>
            <a:ext cx="4569000" cy="112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Momentos de escritura/ intercambios. Armado de boceto. </a:t>
            </a:r>
            <a:endParaRPr b="0" i="0" sz="22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Teatro para todos. </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282" name="Google Shape;1282;g3a116982fca_3_80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3" name="Google Shape;1283;g3a116982fca_3_801"/>
          <p:cNvGrpSpPr/>
          <p:nvPr/>
        </p:nvGrpSpPr>
        <p:grpSpPr>
          <a:xfrm>
            <a:off x="-302994" y="4317806"/>
            <a:ext cx="2799007" cy="584818"/>
            <a:chOff x="-302994" y="4101831"/>
            <a:chExt cx="2799007" cy="584818"/>
          </a:xfrm>
        </p:grpSpPr>
        <p:grpSp>
          <p:nvGrpSpPr>
            <p:cNvPr id="1284" name="Google Shape;1284;g3a116982fca_3_801"/>
            <p:cNvGrpSpPr/>
            <p:nvPr/>
          </p:nvGrpSpPr>
          <p:grpSpPr>
            <a:xfrm rot="5400000">
              <a:off x="1363570" y="3554206"/>
              <a:ext cx="584818" cy="1680068"/>
              <a:chOff x="2405075" y="2171775"/>
              <a:chExt cx="633400" cy="1900100"/>
            </a:xfrm>
          </p:grpSpPr>
          <p:cxnSp>
            <p:nvCxnSpPr>
              <p:cNvPr id="1285" name="Google Shape;1285;g3a116982fca_3_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86" name="Google Shape;1286;g3a116982fca_3_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87" name="Google Shape;1287;g3a116982fca_3_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88" name="Google Shape;1288;g3a116982fca_3_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89" name="Google Shape;1289;g3a116982fca_3_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90" name="Google Shape;1290;g3a116982fca_3_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1" name="Google Shape;1291;g3a116982fca_3_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2" name="Google Shape;1292;g3a116982fca_3_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3" name="Google Shape;1293;g3a116982fca_3_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4" name="Google Shape;1294;g3a116982fca_3_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5" name="Google Shape;1295;g3a116982fca_3_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6" name="Google Shape;1296;g3a116982fca_3_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7" name="Google Shape;1297;g3a116982fca_3_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8" name="Google Shape;1298;g3a116982fca_3_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9" name="Google Shape;1299;g3a116982fca_3_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00" name="Google Shape;1300;g3a116982fca_3_801"/>
            <p:cNvGrpSpPr/>
            <p:nvPr/>
          </p:nvGrpSpPr>
          <p:grpSpPr>
            <a:xfrm rot="5400000">
              <a:off x="244631" y="3554206"/>
              <a:ext cx="584818" cy="1680068"/>
              <a:chOff x="2405075" y="2171775"/>
              <a:chExt cx="633400" cy="1900100"/>
            </a:xfrm>
          </p:grpSpPr>
          <p:cxnSp>
            <p:nvCxnSpPr>
              <p:cNvPr id="1301" name="Google Shape;1301;g3a116982fca_3_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2" name="Google Shape;1302;g3a116982fca_3_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3" name="Google Shape;1303;g3a116982fca_3_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4" name="Google Shape;1304;g3a116982fca_3_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5" name="Google Shape;1305;g3a116982fca_3_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06" name="Google Shape;1306;g3a116982fca_3_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07" name="Google Shape;1307;g3a116982fca_3_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08" name="Google Shape;1308;g3a116982fca_3_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09" name="Google Shape;1309;g3a116982fca_3_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0" name="Google Shape;1310;g3a116982fca_3_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1" name="Google Shape;1311;g3a116982fca_3_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2" name="Google Shape;1312;g3a116982fca_3_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13" name="Google Shape;1313;g3a116982fca_3_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14" name="Google Shape;1314;g3a116982fca_3_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15" name="Google Shape;1315;g3a116982fca_3_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316" name="Google Shape;1316;g3a116982fca_3_801"/>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317" name="Google Shape;1317;g3a116982fca_3_801"/>
          <p:cNvPicPr preferRelativeResize="0"/>
          <p:nvPr/>
        </p:nvPicPr>
        <p:blipFill rotWithShape="1">
          <a:blip r:embed="rId5">
            <a:alphaModFix/>
          </a:blip>
          <a:srcRect b="16050" l="0" r="0" t="13674"/>
          <a:stretch/>
        </p:blipFill>
        <p:spPr>
          <a:xfrm>
            <a:off x="1204401" y="1742351"/>
            <a:ext cx="1966938" cy="2458351"/>
          </a:xfrm>
          <a:prstGeom prst="rect">
            <a:avLst/>
          </a:prstGeom>
          <a:noFill/>
          <a:ln>
            <a:noFill/>
          </a:ln>
        </p:spPr>
      </p:pic>
      <p:pic>
        <p:nvPicPr>
          <p:cNvPr id="1318" name="Google Shape;1318;g3a116982fca_3_801"/>
          <p:cNvPicPr preferRelativeResize="0"/>
          <p:nvPr/>
        </p:nvPicPr>
        <p:blipFill rotWithShape="1">
          <a:blip r:embed="rId6">
            <a:alphaModFix/>
          </a:blip>
          <a:srcRect b="31703" l="0" r="0" t="7711"/>
          <a:stretch/>
        </p:blipFill>
        <p:spPr>
          <a:xfrm>
            <a:off x="3354602" y="1680662"/>
            <a:ext cx="2395826" cy="2581737"/>
          </a:xfrm>
          <a:prstGeom prst="rect">
            <a:avLst/>
          </a:prstGeom>
          <a:noFill/>
          <a:ln>
            <a:noFill/>
          </a:ln>
        </p:spPr>
      </p:pic>
      <p:pic>
        <p:nvPicPr>
          <p:cNvPr id="1319" name="Google Shape;1319;g3a116982fca_3_801"/>
          <p:cNvPicPr preferRelativeResize="0"/>
          <p:nvPr/>
        </p:nvPicPr>
        <p:blipFill rotWithShape="1">
          <a:blip r:embed="rId7">
            <a:alphaModFix/>
          </a:blip>
          <a:srcRect b="19736" l="6085" r="0" t="26057"/>
          <a:stretch/>
        </p:blipFill>
        <p:spPr>
          <a:xfrm>
            <a:off x="5933675" y="1733363"/>
            <a:ext cx="2395816" cy="2458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3" name="Shape 1323"/>
        <p:cNvGrpSpPr/>
        <p:nvPr/>
      </p:nvGrpSpPr>
      <p:grpSpPr>
        <a:xfrm>
          <a:off x="0" y="0"/>
          <a:ext cx="0" cy="0"/>
          <a:chOff x="0" y="0"/>
          <a:chExt cx="0" cy="0"/>
        </a:xfrm>
      </p:grpSpPr>
      <p:pic>
        <p:nvPicPr>
          <p:cNvPr id="1324" name="Google Shape;1324;g3a116982fca_3_85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325" name="Google Shape;1325;g3a116982fca_3_856"/>
          <p:cNvSpPr txBox="1"/>
          <p:nvPr/>
        </p:nvSpPr>
        <p:spPr>
          <a:xfrm>
            <a:off x="925375" y="1625275"/>
            <a:ext cx="7094400" cy="289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0" i="0" lang="es" sz="2200" u="none" cap="none" strike="noStrike">
                <a:solidFill>
                  <a:schemeClr val="dk1"/>
                </a:solidFill>
                <a:latin typeface="Archivo Light"/>
                <a:ea typeface="Archivo Light"/>
                <a:cs typeface="Archivo Light"/>
                <a:sym typeface="Archivo Light"/>
              </a:rPr>
              <a:t>Quedó pendiente: Una reflexión y autoevaluación </a:t>
            </a:r>
            <a:endParaRPr b="0" i="0" sz="22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b="0" i="0" sz="22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2200" u="none" cap="none" strike="noStrike">
                <a:solidFill>
                  <a:schemeClr val="dk1"/>
                </a:solidFill>
                <a:latin typeface="Archivo Light"/>
                <a:ea typeface="Archivo Light"/>
                <a:cs typeface="Archivo Light"/>
                <a:sym typeface="Archivo Light"/>
              </a:rPr>
              <a:t>¿qué aprendimos? </a:t>
            </a:r>
            <a:endParaRPr b="0" i="0" sz="22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2200" u="none" cap="none" strike="noStrike">
                <a:solidFill>
                  <a:schemeClr val="dk1"/>
                </a:solidFill>
                <a:latin typeface="Archivo Light"/>
                <a:ea typeface="Archivo Light"/>
                <a:cs typeface="Archivo Light"/>
                <a:sym typeface="Archivo Light"/>
              </a:rPr>
              <a:t>¿cómo salió? </a:t>
            </a:r>
            <a:endParaRPr b="0" i="0" sz="22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2200" u="none" cap="none" strike="noStrike">
                <a:solidFill>
                  <a:schemeClr val="dk1"/>
                </a:solidFill>
                <a:latin typeface="Archivo Light"/>
                <a:ea typeface="Archivo Light"/>
                <a:cs typeface="Archivo Light"/>
                <a:sym typeface="Archivo Light"/>
              </a:rPr>
              <a:t>¿en qué tenemos que seguir practicando / ensayando? </a:t>
            </a:r>
            <a:endParaRPr b="0" i="0" sz="2200" u="none" cap="none" strike="noStrike">
              <a:solidFill>
                <a:schemeClr val="dk1"/>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b="0" i="0" sz="2000" u="none" cap="none" strike="noStrike">
              <a:solidFill>
                <a:srgbClr val="0000FF"/>
              </a:solidFill>
              <a:latin typeface="Archivo Light"/>
              <a:ea typeface="Archivo Light"/>
              <a:cs typeface="Archivo Light"/>
              <a:sym typeface="Archivo Light"/>
            </a:endParaRPr>
          </a:p>
        </p:txBody>
      </p:sp>
      <p:grpSp>
        <p:nvGrpSpPr>
          <p:cNvPr id="1326" name="Google Shape;1326;g3a116982fca_3_856"/>
          <p:cNvGrpSpPr/>
          <p:nvPr/>
        </p:nvGrpSpPr>
        <p:grpSpPr>
          <a:xfrm>
            <a:off x="1495723" y="2370927"/>
            <a:ext cx="119674" cy="125925"/>
            <a:chOff x="853100" y="2420550"/>
            <a:chExt cx="69000" cy="72600"/>
          </a:xfrm>
        </p:grpSpPr>
        <p:cxnSp>
          <p:nvCxnSpPr>
            <p:cNvPr id="1327" name="Google Shape;1327;g3a116982fca_3_8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28" name="Google Shape;1328;g3a116982fca_3_8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29" name="Google Shape;1329;g3a116982fca_3_856"/>
          <p:cNvGrpSpPr/>
          <p:nvPr/>
        </p:nvGrpSpPr>
        <p:grpSpPr>
          <a:xfrm>
            <a:off x="1495723" y="2899577"/>
            <a:ext cx="119674" cy="125925"/>
            <a:chOff x="853100" y="2420550"/>
            <a:chExt cx="69000" cy="72600"/>
          </a:xfrm>
        </p:grpSpPr>
        <p:cxnSp>
          <p:nvCxnSpPr>
            <p:cNvPr id="1330" name="Google Shape;1330;g3a116982fca_3_8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31" name="Google Shape;1331;g3a116982fca_3_8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32" name="Google Shape;1332;g3a116982fca_3_856"/>
          <p:cNvGrpSpPr/>
          <p:nvPr/>
        </p:nvGrpSpPr>
        <p:grpSpPr>
          <a:xfrm>
            <a:off x="1495723" y="3428227"/>
            <a:ext cx="119674" cy="125925"/>
            <a:chOff x="853100" y="2420550"/>
            <a:chExt cx="69000" cy="72600"/>
          </a:xfrm>
        </p:grpSpPr>
        <p:cxnSp>
          <p:nvCxnSpPr>
            <p:cNvPr id="1333" name="Google Shape;1333;g3a116982fca_3_85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34" name="Google Shape;1334;g3a116982fca_3_85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335" name="Google Shape;1335;g3a116982fca_3_856"/>
          <p:cNvSpPr txBox="1"/>
          <p:nvPr/>
        </p:nvSpPr>
        <p:spPr>
          <a:xfrm>
            <a:off x="646425" y="505025"/>
            <a:ext cx="4569000" cy="112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Para seguirla…</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336" name="Google Shape;1336;g3a116982fca_3_85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37" name="Google Shape;1337;g3a116982fca_3_856"/>
          <p:cNvGrpSpPr/>
          <p:nvPr/>
        </p:nvGrpSpPr>
        <p:grpSpPr>
          <a:xfrm>
            <a:off x="-302994" y="4317806"/>
            <a:ext cx="2799007" cy="584818"/>
            <a:chOff x="-302994" y="4101831"/>
            <a:chExt cx="2799007" cy="584818"/>
          </a:xfrm>
        </p:grpSpPr>
        <p:grpSp>
          <p:nvGrpSpPr>
            <p:cNvPr id="1338" name="Google Shape;1338;g3a116982fca_3_856"/>
            <p:cNvGrpSpPr/>
            <p:nvPr/>
          </p:nvGrpSpPr>
          <p:grpSpPr>
            <a:xfrm rot="5400000">
              <a:off x="1363570" y="3554206"/>
              <a:ext cx="584818" cy="1680068"/>
              <a:chOff x="2405075" y="2171775"/>
              <a:chExt cx="633400" cy="1900100"/>
            </a:xfrm>
          </p:grpSpPr>
          <p:cxnSp>
            <p:nvCxnSpPr>
              <p:cNvPr id="1339" name="Google Shape;1339;g3a116982fca_3_8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0" name="Google Shape;1340;g3a116982fca_3_8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1" name="Google Shape;1341;g3a116982fca_3_8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2" name="Google Shape;1342;g3a116982fca_3_8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3" name="Google Shape;1343;g3a116982fca_3_8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4" name="Google Shape;1344;g3a116982fca_3_8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5" name="Google Shape;1345;g3a116982fca_3_8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46" name="Google Shape;1346;g3a116982fca_3_8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47" name="Google Shape;1347;g3a116982fca_3_8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8" name="Google Shape;1348;g3a116982fca_3_8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9" name="Google Shape;1349;g3a116982fca_3_8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0" name="Google Shape;1350;g3a116982fca_3_8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51" name="Google Shape;1351;g3a116982fca_3_8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52" name="Google Shape;1352;g3a116982fca_3_8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3" name="Google Shape;1353;g3a116982fca_3_8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54" name="Google Shape;1354;g3a116982fca_3_856"/>
            <p:cNvGrpSpPr/>
            <p:nvPr/>
          </p:nvGrpSpPr>
          <p:grpSpPr>
            <a:xfrm rot="5400000">
              <a:off x="244631" y="3554206"/>
              <a:ext cx="584818" cy="1680068"/>
              <a:chOff x="2405075" y="2171775"/>
              <a:chExt cx="633400" cy="1900100"/>
            </a:xfrm>
          </p:grpSpPr>
          <p:cxnSp>
            <p:nvCxnSpPr>
              <p:cNvPr id="1355" name="Google Shape;1355;g3a116982fca_3_85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6" name="Google Shape;1356;g3a116982fca_3_85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7" name="Google Shape;1357;g3a116982fca_3_85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8" name="Google Shape;1358;g3a116982fca_3_85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9" name="Google Shape;1359;g3a116982fca_3_85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0" name="Google Shape;1360;g3a116982fca_3_85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1" name="Google Shape;1361;g3a116982fca_3_85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62" name="Google Shape;1362;g3a116982fca_3_85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63" name="Google Shape;1363;g3a116982fca_3_85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4" name="Google Shape;1364;g3a116982fca_3_8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5" name="Google Shape;1365;g3a116982fca_3_85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6" name="Google Shape;1366;g3a116982fca_3_85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67" name="Google Shape;1367;g3a116982fca_3_85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68" name="Google Shape;1368;g3a116982fca_3_85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9" name="Google Shape;1369;g3a116982fca_3_85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370" name="Google Shape;1370;g3a116982fca_3_85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14" name="Shape 214"/>
        <p:cNvGrpSpPr/>
        <p:nvPr/>
      </p:nvGrpSpPr>
      <p:grpSpPr>
        <a:xfrm>
          <a:off x="0" y="0"/>
          <a:ext cx="0" cy="0"/>
          <a:chOff x="0" y="0"/>
          <a:chExt cx="0" cy="0"/>
        </a:xfrm>
      </p:grpSpPr>
      <p:pic>
        <p:nvPicPr>
          <p:cNvPr id="215" name="Google Shape;215;p2"/>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16" name="Google Shape;216;p2"/>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17" name="Google Shape;217;p2"/>
          <p:cNvPicPr preferRelativeResize="0"/>
          <p:nvPr/>
        </p:nvPicPr>
        <p:blipFill rotWithShape="1">
          <a:blip r:embed="rId4">
            <a:alphaModFix/>
          </a:blip>
          <a:srcRect b="0" l="0" r="0" t="0"/>
          <a:stretch/>
        </p:blipFill>
        <p:spPr>
          <a:xfrm rot="-811295">
            <a:off x="1372910" y="847383"/>
            <a:ext cx="782030" cy="643708"/>
          </a:xfrm>
          <a:prstGeom prst="rect">
            <a:avLst/>
          </a:prstGeom>
          <a:noFill/>
          <a:ln>
            <a:noFill/>
          </a:ln>
        </p:spPr>
      </p:pic>
      <p:grpSp>
        <p:nvGrpSpPr>
          <p:cNvPr id="218" name="Google Shape;218;p2"/>
          <p:cNvGrpSpPr/>
          <p:nvPr/>
        </p:nvGrpSpPr>
        <p:grpSpPr>
          <a:xfrm>
            <a:off x="5593900" y="630947"/>
            <a:ext cx="3189350" cy="1336365"/>
            <a:chOff x="5974608" y="421175"/>
            <a:chExt cx="3189350" cy="1336365"/>
          </a:xfrm>
        </p:grpSpPr>
        <p:grpSp>
          <p:nvGrpSpPr>
            <p:cNvPr id="219" name="Google Shape;219;p2"/>
            <p:cNvGrpSpPr/>
            <p:nvPr/>
          </p:nvGrpSpPr>
          <p:grpSpPr>
            <a:xfrm rot="5400000">
              <a:off x="7873551" y="-202769"/>
              <a:ext cx="666463" cy="1914351"/>
              <a:chOff x="2405075" y="2171775"/>
              <a:chExt cx="633400" cy="1900100"/>
            </a:xfrm>
          </p:grpSpPr>
          <p:cxnSp>
            <p:nvCxnSpPr>
              <p:cNvPr id="220" name="Google Shape;220;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1" name="Google Shape;221;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2" name="Google Shape;222;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3" name="Google Shape;223;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4" name="Google Shape;224;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5" name="Google Shape;225;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26" name="Google Shape;226;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27" name="Google Shape;227;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28" name="Google Shape;228;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29" name="Google Shape;229;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0" name="Google Shape;230;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1" name="Google Shape;231;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2" name="Google Shape;232;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 name="Google Shape;233;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 name="Google Shape;234;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5" name="Google Shape;235;p2"/>
            <p:cNvGrpSpPr/>
            <p:nvPr/>
          </p:nvGrpSpPr>
          <p:grpSpPr>
            <a:xfrm rot="5400000">
              <a:off x="7873551" y="467133"/>
              <a:ext cx="666463" cy="1914351"/>
              <a:chOff x="2405075" y="2171775"/>
              <a:chExt cx="633400" cy="1900100"/>
            </a:xfrm>
          </p:grpSpPr>
          <p:cxnSp>
            <p:nvCxnSpPr>
              <p:cNvPr id="236" name="Google Shape;236;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 name="Google Shape;237;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8" name="Google Shape;238;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 name="Google Shape;239;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 name="Google Shape;240;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1" name="Google Shape;241;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2" name="Google Shape;242;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3" name="Google Shape;243;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4" name="Google Shape;244;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 name="Google Shape;245;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6" name="Google Shape;246;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 name="Google Shape;247;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 name="Google Shape;248;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 name="Google Shape;249;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 name="Google Shape;250;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1" name="Google Shape;251;p2"/>
            <p:cNvGrpSpPr/>
            <p:nvPr/>
          </p:nvGrpSpPr>
          <p:grpSpPr>
            <a:xfrm rot="5400000">
              <a:off x="6598552" y="-202769"/>
              <a:ext cx="666463" cy="1914351"/>
              <a:chOff x="2405075" y="2171775"/>
              <a:chExt cx="633400" cy="1900100"/>
            </a:xfrm>
          </p:grpSpPr>
          <p:cxnSp>
            <p:nvCxnSpPr>
              <p:cNvPr id="252" name="Google Shape;252;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 name="Google Shape;253;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4" name="Google Shape;254;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5" name="Google Shape;255;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 name="Google Shape;256;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 name="Google Shape;257;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 name="Google Shape;258;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 name="Google Shape;259;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 name="Google Shape;260;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 name="Google Shape;261;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2" name="Google Shape;262;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 name="Google Shape;263;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 name="Google Shape;264;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5" name="Google Shape;265;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6" name="Google Shape;266;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7" name="Google Shape;267;p2"/>
            <p:cNvGrpSpPr/>
            <p:nvPr/>
          </p:nvGrpSpPr>
          <p:grpSpPr>
            <a:xfrm rot="5400000">
              <a:off x="6598552" y="467133"/>
              <a:ext cx="666463" cy="1914351"/>
              <a:chOff x="2405075" y="2171775"/>
              <a:chExt cx="633400" cy="1900100"/>
            </a:xfrm>
          </p:grpSpPr>
          <p:cxnSp>
            <p:nvCxnSpPr>
              <p:cNvPr id="268" name="Google Shape;268;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9" name="Google Shape;269;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0" name="Google Shape;270;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1" name="Google Shape;271;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2" name="Google Shape;272;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3" name="Google Shape;273;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74" name="Google Shape;274;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75" name="Google Shape;275;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6" name="Google Shape;276;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77" name="Google Shape;277;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 name="Google Shape;278;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 name="Google Shape;279;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0" name="Google Shape;280;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 name="Google Shape;281;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2" name="Google Shape;282;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83" name="Google Shape;283;p2"/>
          <p:cNvSpPr/>
          <p:nvPr/>
        </p:nvSpPr>
        <p:spPr>
          <a:xfrm rot="10662514">
            <a:off x="1752834" y="1397486"/>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
          <p:cNvSpPr/>
          <p:nvPr/>
        </p:nvSpPr>
        <p:spPr>
          <a:xfrm rot="10662514">
            <a:off x="1887799" y="1241209"/>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
          <p:cNvSpPr txBox="1"/>
          <p:nvPr/>
        </p:nvSpPr>
        <p:spPr>
          <a:xfrm rot="-153153">
            <a:off x="1960640" y="1884181"/>
            <a:ext cx="5665121" cy="1293031"/>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0" i="0" lang="es" sz="3100" u="none" cap="none" strike="noStrike">
                <a:solidFill>
                  <a:srgbClr val="333333"/>
                </a:solidFill>
                <a:latin typeface="Archivo ExtraBold"/>
                <a:ea typeface="Archivo ExtraBold"/>
                <a:cs typeface="Archivo ExtraBold"/>
                <a:sym typeface="Archivo ExtraBold"/>
              </a:rPr>
              <a:t>Experiencias</a:t>
            </a:r>
            <a:r>
              <a:rPr lang="es" sz="3100">
                <a:solidFill>
                  <a:srgbClr val="333333"/>
                </a:solidFill>
                <a:latin typeface="Archivo ExtraBold"/>
                <a:ea typeface="Archivo ExtraBold"/>
                <a:cs typeface="Archivo ExtraBold"/>
                <a:sym typeface="Archivo ExtraBold"/>
              </a:rPr>
              <a:t> </a:t>
            </a:r>
            <a:r>
              <a:rPr b="0" i="0" lang="es" sz="3300" u="none" cap="none" strike="noStrike">
                <a:solidFill>
                  <a:srgbClr val="333333"/>
                </a:solidFill>
                <a:latin typeface="Archivo ExtraBold"/>
                <a:ea typeface="Archivo ExtraBold"/>
                <a:cs typeface="Archivo ExtraBold"/>
                <a:sym typeface="Archivo ExtraBold"/>
              </a:rPr>
              <a:t>compartidas </a:t>
            </a:r>
            <a:endParaRPr b="0" i="0" sz="3300" u="none" cap="none" strike="noStrike">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29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b="0" i="0" lang="es" sz="2800" u="none" cap="none" strike="noStrike">
                <a:solidFill>
                  <a:srgbClr val="333333"/>
                </a:solidFill>
                <a:latin typeface="Archivo ExtraBold"/>
                <a:ea typeface="Archivo ExtraBold"/>
                <a:cs typeface="Archivo ExtraBold"/>
                <a:sym typeface="Archivo ExtraBold"/>
              </a:rPr>
              <a:t>Sede Biblioteca del docente</a:t>
            </a:r>
            <a:endParaRPr b="0" i="0" sz="2800" u="none" cap="none" strike="noStrike">
              <a:solidFill>
                <a:srgbClr val="333333"/>
              </a:solidFill>
              <a:latin typeface="Archivo ExtraBold"/>
              <a:ea typeface="Archivo ExtraBold"/>
              <a:cs typeface="Archivo ExtraBold"/>
              <a:sym typeface="Archivo ExtraBold"/>
            </a:endParaRPr>
          </a:p>
        </p:txBody>
      </p:sp>
      <p:cxnSp>
        <p:nvCxnSpPr>
          <p:cNvPr id="286" name="Google Shape;286;p2"/>
          <p:cNvCxnSpPr/>
          <p:nvPr/>
        </p:nvCxnSpPr>
        <p:spPr>
          <a:xfrm flipH="1" rot="10800000">
            <a:off x="2579516" y="3159446"/>
            <a:ext cx="784800" cy="31200"/>
          </a:xfrm>
          <a:prstGeom prst="straightConnector1">
            <a:avLst/>
          </a:prstGeom>
          <a:noFill/>
          <a:ln cap="flat" cmpd="sng" w="9525">
            <a:solidFill>
              <a:schemeClr val="dk2"/>
            </a:solidFill>
            <a:prstDash val="solid"/>
            <a:round/>
            <a:headEnd len="sm" w="sm" type="none"/>
            <a:tailEnd len="sm" w="sm" type="none"/>
          </a:ln>
        </p:spPr>
      </p:cxnSp>
      <p:sp>
        <p:nvSpPr>
          <p:cNvPr id="287" name="Google Shape;287;p2"/>
          <p:cNvSpPr txBox="1"/>
          <p:nvPr/>
        </p:nvSpPr>
        <p:spPr>
          <a:xfrm rot="-129285">
            <a:off x="2534606" y="3148652"/>
            <a:ext cx="4859236" cy="6772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1" lang="es" sz="1600" u="none" cap="none" strike="noStrike">
                <a:solidFill>
                  <a:schemeClr val="dk2"/>
                </a:solidFill>
                <a:latin typeface="Archivo"/>
                <a:ea typeface="Archivo"/>
                <a:cs typeface="Archivo"/>
                <a:sym typeface="Archivo"/>
              </a:rPr>
              <a:t>Encuentro de cierre del área de Lengua Programa Escuelas en Foco 2025.</a:t>
            </a:r>
            <a:endParaRPr b="1" i="1" sz="1500" u="none" cap="none" strike="noStrike">
              <a:solidFill>
                <a:srgbClr val="000000"/>
              </a:solidFill>
              <a:latin typeface="Archivo"/>
              <a:ea typeface="Archivo"/>
              <a:cs typeface="Archivo"/>
              <a:sym typeface="Archivo"/>
            </a:endParaRPr>
          </a:p>
        </p:txBody>
      </p:sp>
      <p:sp>
        <p:nvSpPr>
          <p:cNvPr id="288" name="Google Shape;288;p2"/>
          <p:cNvSpPr txBox="1"/>
          <p:nvPr/>
        </p:nvSpPr>
        <p:spPr>
          <a:xfrm>
            <a:off x="6911625" y="4228850"/>
            <a:ext cx="2143200" cy="52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500"/>
              <a:buFont typeface="Arial"/>
              <a:buNone/>
            </a:pPr>
            <a:r>
              <a:rPr b="0" i="0" lang="es" sz="1500" u="none" cap="none" strike="noStrike">
                <a:solidFill>
                  <a:schemeClr val="dk2"/>
                </a:solidFill>
                <a:latin typeface="Archivo SemiBold"/>
                <a:ea typeface="Archivo SemiBold"/>
                <a:cs typeface="Archivo SemiBold"/>
                <a:sym typeface="Archivo SemiBold"/>
              </a:rPr>
              <a:t>NIVEL PRIMARIO Y NIVEL  SECUNDARIO</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4" name="Shape 1374"/>
        <p:cNvGrpSpPr/>
        <p:nvPr/>
      </p:nvGrpSpPr>
      <p:grpSpPr>
        <a:xfrm>
          <a:off x="0" y="0"/>
          <a:ext cx="0" cy="0"/>
          <a:chOff x="0" y="0"/>
          <a:chExt cx="0" cy="0"/>
        </a:xfrm>
      </p:grpSpPr>
      <p:pic>
        <p:nvPicPr>
          <p:cNvPr id="1375" name="Google Shape;1375;g3a116982fca_3_90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376" name="Google Shape;1376;g3a116982fca_3_906"/>
          <p:cNvSpPr txBox="1"/>
          <p:nvPr/>
        </p:nvSpPr>
        <p:spPr>
          <a:xfrm>
            <a:off x="1204400" y="1625275"/>
            <a:ext cx="6815400" cy="492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2000" u="none" cap="none" strike="noStrike">
              <a:solidFill>
                <a:srgbClr val="0000FF"/>
              </a:solidFill>
              <a:latin typeface="Archivo Light"/>
              <a:ea typeface="Archivo Light"/>
              <a:cs typeface="Archivo Light"/>
              <a:sym typeface="Archivo Light"/>
            </a:endParaRPr>
          </a:p>
        </p:txBody>
      </p:sp>
      <p:grpSp>
        <p:nvGrpSpPr>
          <p:cNvPr id="1377" name="Google Shape;1377;g3a116982fca_3_906"/>
          <p:cNvGrpSpPr/>
          <p:nvPr/>
        </p:nvGrpSpPr>
        <p:grpSpPr>
          <a:xfrm>
            <a:off x="1495723" y="2370927"/>
            <a:ext cx="119674" cy="125925"/>
            <a:chOff x="853100" y="2420550"/>
            <a:chExt cx="69000" cy="72600"/>
          </a:xfrm>
        </p:grpSpPr>
        <p:cxnSp>
          <p:nvCxnSpPr>
            <p:cNvPr id="1378" name="Google Shape;1378;g3a116982fca_3_90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79" name="Google Shape;1379;g3a116982fca_3_90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80" name="Google Shape;1380;g3a116982fca_3_906"/>
          <p:cNvGrpSpPr/>
          <p:nvPr/>
        </p:nvGrpSpPr>
        <p:grpSpPr>
          <a:xfrm>
            <a:off x="1495723" y="2899577"/>
            <a:ext cx="119674" cy="125925"/>
            <a:chOff x="853100" y="2420550"/>
            <a:chExt cx="69000" cy="72600"/>
          </a:xfrm>
        </p:grpSpPr>
        <p:cxnSp>
          <p:nvCxnSpPr>
            <p:cNvPr id="1381" name="Google Shape;1381;g3a116982fca_3_90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82" name="Google Shape;1382;g3a116982fca_3_90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83" name="Google Shape;1383;g3a116982fca_3_906"/>
          <p:cNvGrpSpPr/>
          <p:nvPr/>
        </p:nvGrpSpPr>
        <p:grpSpPr>
          <a:xfrm>
            <a:off x="1495723" y="3428227"/>
            <a:ext cx="119674" cy="125925"/>
            <a:chOff x="853100" y="2420550"/>
            <a:chExt cx="69000" cy="72600"/>
          </a:xfrm>
        </p:grpSpPr>
        <p:cxnSp>
          <p:nvCxnSpPr>
            <p:cNvPr id="1384" name="Google Shape;1384;g3a116982fca_3_90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85" name="Google Shape;1385;g3a116982fca_3_90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386" name="Google Shape;1386;g3a116982fca_3_906"/>
          <p:cNvSpPr txBox="1"/>
          <p:nvPr/>
        </p:nvSpPr>
        <p:spPr>
          <a:xfrm>
            <a:off x="646425" y="505025"/>
            <a:ext cx="45690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Nunito ExtraBold"/>
                <a:ea typeface="Nunito ExtraBold"/>
                <a:cs typeface="Nunito ExtraBold"/>
                <a:sym typeface="Nunito ExtraBold"/>
              </a:rPr>
              <a:t>Detrás de escena. </a:t>
            </a:r>
            <a:endParaRPr b="0" i="0" sz="2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387" name="Google Shape;1387;g3a116982fca_3_90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8" name="Google Shape;1388;g3a116982fca_3_906"/>
          <p:cNvGrpSpPr/>
          <p:nvPr/>
        </p:nvGrpSpPr>
        <p:grpSpPr>
          <a:xfrm>
            <a:off x="-302994" y="4317806"/>
            <a:ext cx="2799007" cy="584818"/>
            <a:chOff x="-302994" y="4101831"/>
            <a:chExt cx="2799007" cy="584818"/>
          </a:xfrm>
        </p:grpSpPr>
        <p:grpSp>
          <p:nvGrpSpPr>
            <p:cNvPr id="1389" name="Google Shape;1389;g3a116982fca_3_906"/>
            <p:cNvGrpSpPr/>
            <p:nvPr/>
          </p:nvGrpSpPr>
          <p:grpSpPr>
            <a:xfrm rot="5400000">
              <a:off x="1363570" y="3554206"/>
              <a:ext cx="584818" cy="1680068"/>
              <a:chOff x="2405075" y="2171775"/>
              <a:chExt cx="633400" cy="1900100"/>
            </a:xfrm>
          </p:grpSpPr>
          <p:cxnSp>
            <p:nvCxnSpPr>
              <p:cNvPr id="1390" name="Google Shape;1390;g3a116982fca_3_90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91" name="Google Shape;1391;g3a116982fca_3_90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92" name="Google Shape;1392;g3a116982fca_3_90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93" name="Google Shape;1393;g3a116982fca_3_90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94" name="Google Shape;1394;g3a116982fca_3_90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95" name="Google Shape;1395;g3a116982fca_3_90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96" name="Google Shape;1396;g3a116982fca_3_90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97" name="Google Shape;1397;g3a116982fca_3_90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98" name="Google Shape;1398;g3a116982fca_3_90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99" name="Google Shape;1399;g3a116982fca_3_9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00" name="Google Shape;1400;g3a116982fca_3_9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01" name="Google Shape;1401;g3a116982fca_3_90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02" name="Google Shape;1402;g3a116982fca_3_90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03" name="Google Shape;1403;g3a116982fca_3_90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04" name="Google Shape;1404;g3a116982fca_3_90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405" name="Google Shape;1405;g3a116982fca_3_906"/>
            <p:cNvGrpSpPr/>
            <p:nvPr/>
          </p:nvGrpSpPr>
          <p:grpSpPr>
            <a:xfrm rot="5400000">
              <a:off x="244631" y="3554206"/>
              <a:ext cx="584818" cy="1680068"/>
              <a:chOff x="2405075" y="2171775"/>
              <a:chExt cx="633400" cy="1900100"/>
            </a:xfrm>
          </p:grpSpPr>
          <p:cxnSp>
            <p:nvCxnSpPr>
              <p:cNvPr id="1406" name="Google Shape;1406;g3a116982fca_3_90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07" name="Google Shape;1407;g3a116982fca_3_90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08" name="Google Shape;1408;g3a116982fca_3_90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09" name="Google Shape;1409;g3a116982fca_3_90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10" name="Google Shape;1410;g3a116982fca_3_90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11" name="Google Shape;1411;g3a116982fca_3_90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12" name="Google Shape;1412;g3a116982fca_3_90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13" name="Google Shape;1413;g3a116982fca_3_90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14" name="Google Shape;1414;g3a116982fca_3_90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15" name="Google Shape;1415;g3a116982fca_3_9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16" name="Google Shape;1416;g3a116982fca_3_90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17" name="Google Shape;1417;g3a116982fca_3_90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18" name="Google Shape;1418;g3a116982fca_3_90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19" name="Google Shape;1419;g3a116982fca_3_90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20" name="Google Shape;1420;g3a116982fca_3_90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421" name="Google Shape;1421;g3a116982fca_3_90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1422" name="Google Shape;1422;g3a116982fca_3_906"/>
          <p:cNvPicPr preferRelativeResize="0"/>
          <p:nvPr/>
        </p:nvPicPr>
        <p:blipFill rotWithShape="1">
          <a:blip r:embed="rId5">
            <a:alphaModFix/>
          </a:blip>
          <a:srcRect b="4682" l="0" r="6802" t="3489"/>
          <a:stretch/>
        </p:blipFill>
        <p:spPr>
          <a:xfrm>
            <a:off x="708177" y="1622953"/>
            <a:ext cx="1694775" cy="2970274"/>
          </a:xfrm>
          <a:prstGeom prst="rect">
            <a:avLst/>
          </a:prstGeom>
          <a:noFill/>
          <a:ln>
            <a:noFill/>
          </a:ln>
        </p:spPr>
      </p:pic>
      <p:pic>
        <p:nvPicPr>
          <p:cNvPr id="1423" name="Google Shape;1423;g3a116982fca_3_906"/>
          <p:cNvPicPr preferRelativeResize="0"/>
          <p:nvPr/>
        </p:nvPicPr>
        <p:blipFill rotWithShape="1">
          <a:blip r:embed="rId6">
            <a:alphaModFix/>
          </a:blip>
          <a:srcRect b="0" l="0" r="0" t="0"/>
          <a:stretch/>
        </p:blipFill>
        <p:spPr>
          <a:xfrm>
            <a:off x="2590008" y="1391075"/>
            <a:ext cx="2799024" cy="1570952"/>
          </a:xfrm>
          <a:prstGeom prst="rect">
            <a:avLst/>
          </a:prstGeom>
          <a:noFill/>
          <a:ln>
            <a:noFill/>
          </a:ln>
        </p:spPr>
      </p:pic>
      <p:pic>
        <p:nvPicPr>
          <p:cNvPr id="1424" name="Google Shape;1424;g3a116982fca_3_906"/>
          <p:cNvPicPr preferRelativeResize="0"/>
          <p:nvPr/>
        </p:nvPicPr>
        <p:blipFill rotWithShape="1">
          <a:blip r:embed="rId7">
            <a:alphaModFix/>
          </a:blip>
          <a:srcRect b="0" l="710" r="16499" t="0"/>
          <a:stretch/>
        </p:blipFill>
        <p:spPr>
          <a:xfrm>
            <a:off x="4029440" y="3039575"/>
            <a:ext cx="2313449" cy="1570951"/>
          </a:xfrm>
          <a:prstGeom prst="rect">
            <a:avLst/>
          </a:prstGeom>
          <a:noFill/>
          <a:ln>
            <a:noFill/>
          </a:ln>
        </p:spPr>
      </p:pic>
      <p:pic>
        <p:nvPicPr>
          <p:cNvPr id="1425" name="Google Shape;1425;g3a116982fca_3_906"/>
          <p:cNvPicPr preferRelativeResize="0"/>
          <p:nvPr/>
        </p:nvPicPr>
        <p:blipFill rotWithShape="1">
          <a:blip r:embed="rId8">
            <a:alphaModFix/>
          </a:blip>
          <a:srcRect b="0" l="0" r="0" t="29037"/>
          <a:stretch/>
        </p:blipFill>
        <p:spPr>
          <a:xfrm>
            <a:off x="6459015" y="1731652"/>
            <a:ext cx="1694775" cy="21428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429" name="Shape 1429"/>
        <p:cNvGrpSpPr/>
        <p:nvPr/>
      </p:nvGrpSpPr>
      <p:grpSpPr>
        <a:xfrm>
          <a:off x="0" y="0"/>
          <a:ext cx="0" cy="0"/>
          <a:chOff x="0" y="0"/>
          <a:chExt cx="0" cy="0"/>
        </a:xfrm>
      </p:grpSpPr>
      <p:pic>
        <p:nvPicPr>
          <p:cNvPr id="1430" name="Google Shape;1430;g3a116982fca_3_96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431" name="Google Shape;1431;g3a116982fca_3_96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432" name="Google Shape;1432;g3a116982fca_3_960"/>
          <p:cNvPicPr preferRelativeResize="0"/>
          <p:nvPr/>
        </p:nvPicPr>
        <p:blipFill rotWithShape="1">
          <a:blip r:embed="rId4">
            <a:alphaModFix/>
          </a:blip>
          <a:srcRect b="0" l="0" r="0" t="0"/>
          <a:stretch/>
        </p:blipFill>
        <p:spPr>
          <a:xfrm rot="-811295">
            <a:off x="1372908" y="847383"/>
            <a:ext cx="782030" cy="643707"/>
          </a:xfrm>
          <a:prstGeom prst="rect">
            <a:avLst/>
          </a:prstGeom>
          <a:noFill/>
          <a:ln>
            <a:noFill/>
          </a:ln>
        </p:spPr>
      </p:pic>
      <p:grpSp>
        <p:nvGrpSpPr>
          <p:cNvPr id="1433" name="Google Shape;1433;g3a116982fca_3_960"/>
          <p:cNvGrpSpPr/>
          <p:nvPr/>
        </p:nvGrpSpPr>
        <p:grpSpPr>
          <a:xfrm>
            <a:off x="5593900" y="630953"/>
            <a:ext cx="3189350" cy="1336365"/>
            <a:chOff x="5974608" y="421181"/>
            <a:chExt cx="3189350" cy="1336365"/>
          </a:xfrm>
        </p:grpSpPr>
        <p:grpSp>
          <p:nvGrpSpPr>
            <p:cNvPr id="1434" name="Google Shape;1434;g3a116982fca_3_960"/>
            <p:cNvGrpSpPr/>
            <p:nvPr/>
          </p:nvGrpSpPr>
          <p:grpSpPr>
            <a:xfrm rot="5400000">
              <a:off x="7873551" y="-202763"/>
              <a:ext cx="666463" cy="1914351"/>
              <a:chOff x="2405075" y="2171775"/>
              <a:chExt cx="633400" cy="1900100"/>
            </a:xfrm>
          </p:grpSpPr>
          <p:cxnSp>
            <p:nvCxnSpPr>
              <p:cNvPr id="1435" name="Google Shape;1435;g3a116982fca_3_9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6" name="Google Shape;1436;g3a116982fca_3_9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7" name="Google Shape;1437;g3a116982fca_3_9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8" name="Google Shape;1438;g3a116982fca_3_9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39" name="Google Shape;1439;g3a116982fca_3_9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40" name="Google Shape;1440;g3a116982fca_3_9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1" name="Google Shape;1441;g3a116982fca_3_9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2" name="Google Shape;1442;g3a116982fca_3_9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3" name="Google Shape;1443;g3a116982fca_3_9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4" name="Google Shape;1444;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5" name="Google Shape;1445;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6" name="Google Shape;1446;g3a116982fca_3_9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7" name="Google Shape;1447;g3a116982fca_3_9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48" name="Google Shape;1448;g3a116982fca_3_9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49" name="Google Shape;1449;g3a116982fca_3_9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50" name="Google Shape;1450;g3a116982fca_3_960"/>
            <p:cNvGrpSpPr/>
            <p:nvPr/>
          </p:nvGrpSpPr>
          <p:grpSpPr>
            <a:xfrm rot="5400000">
              <a:off x="7873551" y="467139"/>
              <a:ext cx="666463" cy="1914351"/>
              <a:chOff x="2405075" y="2171775"/>
              <a:chExt cx="633400" cy="1900100"/>
            </a:xfrm>
          </p:grpSpPr>
          <p:cxnSp>
            <p:nvCxnSpPr>
              <p:cNvPr id="1451" name="Google Shape;1451;g3a116982fca_3_9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2" name="Google Shape;1452;g3a116982fca_3_9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3" name="Google Shape;1453;g3a116982fca_3_9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4" name="Google Shape;1454;g3a116982fca_3_9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5" name="Google Shape;1455;g3a116982fca_3_9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56" name="Google Shape;1456;g3a116982fca_3_9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57" name="Google Shape;1457;g3a116982fca_3_9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58" name="Google Shape;1458;g3a116982fca_3_9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59" name="Google Shape;1459;g3a116982fca_3_9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0" name="Google Shape;1460;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1" name="Google Shape;1461;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2" name="Google Shape;1462;g3a116982fca_3_9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3" name="Google Shape;1463;g3a116982fca_3_9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64" name="Google Shape;1464;g3a116982fca_3_9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65" name="Google Shape;1465;g3a116982fca_3_9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66" name="Google Shape;1466;g3a116982fca_3_960"/>
            <p:cNvGrpSpPr/>
            <p:nvPr/>
          </p:nvGrpSpPr>
          <p:grpSpPr>
            <a:xfrm rot="5400000">
              <a:off x="6598552" y="-202763"/>
              <a:ext cx="666463" cy="1914351"/>
              <a:chOff x="2405075" y="2171775"/>
              <a:chExt cx="633400" cy="1900100"/>
            </a:xfrm>
          </p:grpSpPr>
          <p:cxnSp>
            <p:nvCxnSpPr>
              <p:cNvPr id="1467" name="Google Shape;1467;g3a116982fca_3_9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68" name="Google Shape;1468;g3a116982fca_3_9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69" name="Google Shape;1469;g3a116982fca_3_9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0" name="Google Shape;1470;g3a116982fca_3_9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1" name="Google Shape;1471;g3a116982fca_3_9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72" name="Google Shape;1472;g3a116982fca_3_9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3" name="Google Shape;1473;g3a116982fca_3_9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74" name="Google Shape;1474;g3a116982fca_3_9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75" name="Google Shape;1475;g3a116982fca_3_9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6" name="Google Shape;1476;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7" name="Google Shape;1477;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78" name="Google Shape;1478;g3a116982fca_3_9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79" name="Google Shape;1479;g3a116982fca_3_9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80" name="Google Shape;1480;g3a116982fca_3_9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81" name="Google Shape;1481;g3a116982fca_3_9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482" name="Google Shape;1482;g3a116982fca_3_960"/>
            <p:cNvGrpSpPr/>
            <p:nvPr/>
          </p:nvGrpSpPr>
          <p:grpSpPr>
            <a:xfrm rot="5400000">
              <a:off x="6598552" y="467139"/>
              <a:ext cx="666463" cy="1914351"/>
              <a:chOff x="2405075" y="2171775"/>
              <a:chExt cx="633400" cy="1900100"/>
            </a:xfrm>
          </p:grpSpPr>
          <p:cxnSp>
            <p:nvCxnSpPr>
              <p:cNvPr id="1483" name="Google Shape;1483;g3a116982fca_3_9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84" name="Google Shape;1484;g3a116982fca_3_9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85" name="Google Shape;1485;g3a116982fca_3_9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86" name="Google Shape;1486;g3a116982fca_3_9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87" name="Google Shape;1487;g3a116982fca_3_9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488" name="Google Shape;1488;g3a116982fca_3_9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489" name="Google Shape;1489;g3a116982fca_3_9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490" name="Google Shape;1490;g3a116982fca_3_9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91" name="Google Shape;1491;g3a116982fca_3_9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492" name="Google Shape;1492;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93" name="Google Shape;1493;g3a116982fca_3_9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494" name="Google Shape;1494;g3a116982fca_3_9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495" name="Google Shape;1495;g3a116982fca_3_9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496" name="Google Shape;1496;g3a116982fca_3_9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497" name="Google Shape;1497;g3a116982fca_3_9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498" name="Google Shape;1498;g3a116982fca_3_960"/>
          <p:cNvSpPr/>
          <p:nvPr/>
        </p:nvSpPr>
        <p:spPr>
          <a:xfrm rot="10662514">
            <a:off x="1752717" y="1397489"/>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g3a116982fca_3_960"/>
          <p:cNvSpPr/>
          <p:nvPr/>
        </p:nvSpPr>
        <p:spPr>
          <a:xfrm rot="10662514">
            <a:off x="1887736" y="1241212"/>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g3a116982fca_3_960"/>
          <p:cNvSpPr txBox="1"/>
          <p:nvPr/>
        </p:nvSpPr>
        <p:spPr>
          <a:xfrm rot="-152977">
            <a:off x="2363004" y="1757516"/>
            <a:ext cx="4997247" cy="1084376"/>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23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¡Muchas gracias!</a:t>
            </a:r>
            <a:endParaRPr b="0" i="0" sz="4000" u="none" cap="none" strike="noStrike">
              <a:solidFill>
                <a:srgbClr val="333333"/>
              </a:solidFill>
              <a:latin typeface="Archivo ExtraBold"/>
              <a:ea typeface="Archivo ExtraBold"/>
              <a:cs typeface="Archivo ExtraBold"/>
              <a:sym typeface="Archivo ExtraBold"/>
            </a:endParaRPr>
          </a:p>
        </p:txBody>
      </p:sp>
      <p:cxnSp>
        <p:nvCxnSpPr>
          <p:cNvPr id="1501" name="Google Shape;1501;g3a116982fca_3_960"/>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505" name="Shape 1505"/>
        <p:cNvGrpSpPr/>
        <p:nvPr/>
      </p:nvGrpSpPr>
      <p:grpSpPr>
        <a:xfrm>
          <a:off x="0" y="0"/>
          <a:ext cx="0" cy="0"/>
          <a:chOff x="0" y="0"/>
          <a:chExt cx="0" cy="0"/>
        </a:xfrm>
      </p:grpSpPr>
      <p:pic>
        <p:nvPicPr>
          <p:cNvPr id="1506" name="Google Shape;1506;g3a116982fca_3_108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507" name="Google Shape;1507;g3a116982fca_3_108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508" name="Google Shape;1508;g3a116982fca_3_108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1509" name="Google Shape;1509;g3a116982fca_3_1080"/>
          <p:cNvGrpSpPr/>
          <p:nvPr/>
        </p:nvGrpSpPr>
        <p:grpSpPr>
          <a:xfrm>
            <a:off x="5593900" y="630951"/>
            <a:ext cx="3189350" cy="1336365"/>
            <a:chOff x="5974608" y="421179"/>
            <a:chExt cx="3189350" cy="1336365"/>
          </a:xfrm>
        </p:grpSpPr>
        <p:grpSp>
          <p:nvGrpSpPr>
            <p:cNvPr id="1510" name="Google Shape;1510;g3a116982fca_3_1080"/>
            <p:cNvGrpSpPr/>
            <p:nvPr/>
          </p:nvGrpSpPr>
          <p:grpSpPr>
            <a:xfrm rot="5400000">
              <a:off x="7873551" y="-202765"/>
              <a:ext cx="666463" cy="1914351"/>
              <a:chOff x="2405075" y="2171775"/>
              <a:chExt cx="633400" cy="1900100"/>
            </a:xfrm>
          </p:grpSpPr>
          <p:cxnSp>
            <p:nvCxnSpPr>
              <p:cNvPr id="1511" name="Google Shape;1511;g3a116982fca_3_108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12" name="Google Shape;1512;g3a116982fca_3_108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13" name="Google Shape;1513;g3a116982fca_3_108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14" name="Google Shape;1514;g3a116982fca_3_108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15" name="Google Shape;1515;g3a116982fca_3_108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16" name="Google Shape;1516;g3a116982fca_3_108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517" name="Google Shape;1517;g3a116982fca_3_108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518" name="Google Shape;1518;g3a116982fca_3_108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19" name="Google Shape;1519;g3a116982fca_3_108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520" name="Google Shape;1520;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21" name="Google Shape;1521;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22" name="Google Shape;1522;g3a116982fca_3_108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23" name="Google Shape;1523;g3a116982fca_3_108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524" name="Google Shape;1524;g3a116982fca_3_108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525" name="Google Shape;1525;g3a116982fca_3_108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526" name="Google Shape;1526;g3a116982fca_3_1080"/>
            <p:cNvGrpSpPr/>
            <p:nvPr/>
          </p:nvGrpSpPr>
          <p:grpSpPr>
            <a:xfrm rot="5400000">
              <a:off x="7873551" y="467137"/>
              <a:ext cx="666463" cy="1914351"/>
              <a:chOff x="2405075" y="2171775"/>
              <a:chExt cx="633400" cy="1900100"/>
            </a:xfrm>
          </p:grpSpPr>
          <p:cxnSp>
            <p:nvCxnSpPr>
              <p:cNvPr id="1527" name="Google Shape;1527;g3a116982fca_3_108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28" name="Google Shape;1528;g3a116982fca_3_108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29" name="Google Shape;1529;g3a116982fca_3_108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30" name="Google Shape;1530;g3a116982fca_3_108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31" name="Google Shape;1531;g3a116982fca_3_108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32" name="Google Shape;1532;g3a116982fca_3_108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533" name="Google Shape;1533;g3a116982fca_3_108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534" name="Google Shape;1534;g3a116982fca_3_108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35" name="Google Shape;1535;g3a116982fca_3_108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536" name="Google Shape;1536;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37" name="Google Shape;1537;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38" name="Google Shape;1538;g3a116982fca_3_108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39" name="Google Shape;1539;g3a116982fca_3_108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540" name="Google Shape;1540;g3a116982fca_3_108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541" name="Google Shape;1541;g3a116982fca_3_108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542" name="Google Shape;1542;g3a116982fca_3_1080"/>
            <p:cNvGrpSpPr/>
            <p:nvPr/>
          </p:nvGrpSpPr>
          <p:grpSpPr>
            <a:xfrm rot="5400000">
              <a:off x="6598552" y="-202765"/>
              <a:ext cx="666463" cy="1914351"/>
              <a:chOff x="2405075" y="2171775"/>
              <a:chExt cx="633400" cy="1900100"/>
            </a:xfrm>
          </p:grpSpPr>
          <p:cxnSp>
            <p:nvCxnSpPr>
              <p:cNvPr id="1543" name="Google Shape;1543;g3a116982fca_3_108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44" name="Google Shape;1544;g3a116982fca_3_108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45" name="Google Shape;1545;g3a116982fca_3_108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46" name="Google Shape;1546;g3a116982fca_3_108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47" name="Google Shape;1547;g3a116982fca_3_108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48" name="Google Shape;1548;g3a116982fca_3_108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549" name="Google Shape;1549;g3a116982fca_3_108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550" name="Google Shape;1550;g3a116982fca_3_108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51" name="Google Shape;1551;g3a116982fca_3_108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552" name="Google Shape;1552;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53" name="Google Shape;1553;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54" name="Google Shape;1554;g3a116982fca_3_108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55" name="Google Shape;1555;g3a116982fca_3_108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556" name="Google Shape;1556;g3a116982fca_3_108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557" name="Google Shape;1557;g3a116982fca_3_108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558" name="Google Shape;1558;g3a116982fca_3_1080"/>
            <p:cNvGrpSpPr/>
            <p:nvPr/>
          </p:nvGrpSpPr>
          <p:grpSpPr>
            <a:xfrm rot="5400000">
              <a:off x="6598552" y="467137"/>
              <a:ext cx="666463" cy="1914351"/>
              <a:chOff x="2405075" y="2171775"/>
              <a:chExt cx="633400" cy="1900100"/>
            </a:xfrm>
          </p:grpSpPr>
          <p:cxnSp>
            <p:nvCxnSpPr>
              <p:cNvPr id="1559" name="Google Shape;1559;g3a116982fca_3_108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60" name="Google Shape;1560;g3a116982fca_3_108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61" name="Google Shape;1561;g3a116982fca_3_108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62" name="Google Shape;1562;g3a116982fca_3_108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63" name="Google Shape;1563;g3a116982fca_3_108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564" name="Google Shape;1564;g3a116982fca_3_108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565" name="Google Shape;1565;g3a116982fca_3_108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566" name="Google Shape;1566;g3a116982fca_3_108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67" name="Google Shape;1567;g3a116982fca_3_108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568" name="Google Shape;1568;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69" name="Google Shape;1569;g3a116982fca_3_108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570" name="Google Shape;1570;g3a116982fca_3_108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571" name="Google Shape;1571;g3a116982fca_3_108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572" name="Google Shape;1572;g3a116982fca_3_108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573" name="Google Shape;1573;g3a116982fca_3_108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574" name="Google Shape;1574;g3a116982fca_3_108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g3a116982fca_3_108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g3a116982fca_3_1080"/>
          <p:cNvSpPr txBox="1"/>
          <p:nvPr/>
        </p:nvSpPr>
        <p:spPr>
          <a:xfrm rot="-152977">
            <a:off x="2364644" y="1757476"/>
            <a:ext cx="4997247" cy="115134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1600" u="none" cap="none" strike="noStrike">
                <a:solidFill>
                  <a:schemeClr val="dk1"/>
                </a:solidFill>
                <a:latin typeface="Arial"/>
                <a:ea typeface="Arial"/>
                <a:cs typeface="Arial"/>
                <a:sym typeface="Arial"/>
              </a:rPr>
              <a:t>Ni Sherlock lo haría mejor: enseñar a escribir reseñas policiales, sin morir en el intento</a:t>
            </a:r>
            <a:endParaRPr b="1" i="0" sz="1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0" lang="es" sz="1600" u="none" cap="none" strike="noStrike">
                <a:solidFill>
                  <a:schemeClr val="dk1"/>
                </a:solidFill>
                <a:latin typeface="Arial"/>
                <a:ea typeface="Arial"/>
                <a:cs typeface="Arial"/>
                <a:sym typeface="Arial"/>
              </a:rPr>
              <a:t>La entrega secreta: </a:t>
            </a:r>
            <a:endParaRPr b="1" i="0" sz="1600" u="none" cap="none" strike="noStrike">
              <a:solidFill>
                <a:schemeClr val="dk1"/>
              </a:solidFill>
              <a:latin typeface="Arial"/>
              <a:ea typeface="Arial"/>
              <a:cs typeface="Arial"/>
              <a:sym typeface="Arial"/>
            </a:endParaRPr>
          </a:p>
        </p:txBody>
      </p:sp>
      <p:sp>
        <p:nvSpPr>
          <p:cNvPr id="1577" name="Google Shape;1577;g3a116982fca_3_1080"/>
          <p:cNvSpPr txBox="1"/>
          <p:nvPr/>
        </p:nvSpPr>
        <p:spPr>
          <a:xfrm rot="-129172">
            <a:off x="2413526" y="2718212"/>
            <a:ext cx="5007234" cy="10465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Escuela: Instituto Monseñor Aneiros de San José (DE 12)</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Séptimo grado</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Prof: 	Daniela D´ Addario</a:t>
            </a:r>
            <a:endParaRPr b="0" i="0" sz="1400" u="none" cap="none" strike="noStrike">
              <a:solidFill>
                <a:srgbClr val="000000"/>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Juan García Dao</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1" name="Shape 1581"/>
        <p:cNvGrpSpPr/>
        <p:nvPr/>
      </p:nvGrpSpPr>
      <p:grpSpPr>
        <a:xfrm>
          <a:off x="0" y="0"/>
          <a:ext cx="0" cy="0"/>
          <a:chOff x="0" y="0"/>
          <a:chExt cx="0" cy="0"/>
        </a:xfrm>
      </p:grpSpPr>
      <p:sp>
        <p:nvSpPr>
          <p:cNvPr id="1582" name="Google Shape;1582;g3a116982fca_3_115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g3a116982fca_3_1155"/>
          <p:cNvSpPr txBox="1"/>
          <p:nvPr/>
        </p:nvSpPr>
        <p:spPr>
          <a:xfrm>
            <a:off x="346600" y="398075"/>
            <a:ext cx="4483800" cy="831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Sospechoso a la vista:</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90000"/>
              </a:lnSpc>
              <a:spcBef>
                <a:spcPts val="0"/>
              </a:spcBef>
              <a:spcAft>
                <a:spcPts val="0"/>
              </a:spcAft>
              <a:buClr>
                <a:srgbClr val="000000"/>
              </a:buClr>
              <a:buSzPts val="17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 ¿Qué es un cuento policial?</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584" name="Google Shape;1584;g3a116982fca_3_1155"/>
          <p:cNvPicPr preferRelativeResize="0"/>
          <p:nvPr/>
        </p:nvPicPr>
        <p:blipFill rotWithShape="1">
          <a:blip r:embed="rId3">
            <a:alphaModFix/>
          </a:blip>
          <a:srcRect b="0" l="0" r="0" t="0"/>
          <a:stretch/>
        </p:blipFill>
        <p:spPr>
          <a:xfrm>
            <a:off x="7920875" y="220600"/>
            <a:ext cx="1230802" cy="304100"/>
          </a:xfrm>
          <a:prstGeom prst="rect">
            <a:avLst/>
          </a:prstGeom>
          <a:noFill/>
          <a:ln>
            <a:noFill/>
          </a:ln>
        </p:spPr>
      </p:pic>
      <p:cxnSp>
        <p:nvCxnSpPr>
          <p:cNvPr id="1585" name="Google Shape;1585;g3a116982fca_3_1155"/>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1586" name="Google Shape;1586;g3a116982fca_3_1155"/>
          <p:cNvSpPr txBox="1"/>
          <p:nvPr/>
        </p:nvSpPr>
        <p:spPr>
          <a:xfrm>
            <a:off x="179650" y="4004875"/>
            <a:ext cx="4198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1" lang="es" sz="1400" u="none" cap="none" strike="noStrike">
                <a:solidFill>
                  <a:srgbClr val="424242"/>
                </a:solidFill>
                <a:latin typeface="Archivo"/>
                <a:ea typeface="Archivo"/>
                <a:cs typeface="Archivo"/>
                <a:sym typeface="Archivo"/>
              </a:rPr>
              <a:t>"Llega un momento en el que los coleccionistas ya no vemos las piezas. Jugamos en realidad con huecos, con espacios vacíos"</a:t>
            </a:r>
            <a:endParaRPr b="0" i="1" sz="1400" u="none" cap="none" strike="noStrike">
              <a:solidFill>
                <a:srgbClr val="424242"/>
              </a:solidFill>
              <a:latin typeface="Archivo"/>
              <a:ea typeface="Archivo"/>
              <a:cs typeface="Archivo"/>
              <a:sym typeface="Archivo"/>
            </a:endParaRPr>
          </a:p>
        </p:txBody>
      </p:sp>
      <p:sp>
        <p:nvSpPr>
          <p:cNvPr id="1587" name="Google Shape;1587;g3a116982fca_3_1155"/>
          <p:cNvSpPr/>
          <p:nvPr/>
        </p:nvSpPr>
        <p:spPr>
          <a:xfrm>
            <a:off x="5279200" y="2327950"/>
            <a:ext cx="3294300" cy="11745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3a116982fca_3_1155"/>
          <p:cNvSpPr txBox="1"/>
          <p:nvPr/>
        </p:nvSpPr>
        <p:spPr>
          <a:xfrm>
            <a:off x="4830400" y="398063"/>
            <a:ext cx="32943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rPr b="1" i="0" lang="es" sz="2000" u="none" cap="none" strike="noStrike">
                <a:solidFill>
                  <a:srgbClr val="424242"/>
                </a:solidFill>
                <a:latin typeface="Archivo"/>
                <a:ea typeface="Archivo"/>
                <a:cs typeface="Archivo"/>
                <a:sym typeface="Archivo"/>
              </a:rPr>
              <a:t>AGENDA DE TRABAJO</a:t>
            </a:r>
            <a:endParaRPr b="0" i="0" sz="2000" u="none" cap="none" strike="noStrike">
              <a:solidFill>
                <a:srgbClr val="424242"/>
              </a:solidFill>
              <a:latin typeface="Archivo"/>
              <a:ea typeface="Archivo"/>
              <a:cs typeface="Archivo"/>
              <a:sym typeface="Archivo"/>
            </a:endParaRPr>
          </a:p>
        </p:txBody>
      </p:sp>
      <p:sp>
        <p:nvSpPr>
          <p:cNvPr id="1589" name="Google Shape;1589;g3a116982fca_3_1155"/>
          <p:cNvSpPr txBox="1"/>
          <p:nvPr/>
        </p:nvSpPr>
        <p:spPr>
          <a:xfrm>
            <a:off x="4905550" y="1005181"/>
            <a:ext cx="3449700" cy="3417000"/>
          </a:xfrm>
          <a:prstGeom prst="rect">
            <a:avLst/>
          </a:prstGeom>
          <a:solidFill>
            <a:schemeClr val="lt1"/>
          </a:solidFill>
          <a:ln cap="flat" cmpd="sng" w="9525">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B7DB20"/>
              </a:buClr>
              <a:buSzPts val="1400"/>
              <a:buFont typeface="Archivo"/>
              <a:buChar char="❏"/>
            </a:pPr>
            <a:r>
              <a:rPr b="1" i="0" lang="es" sz="1400" u="none" cap="none" strike="noStrike">
                <a:solidFill>
                  <a:srgbClr val="424242"/>
                </a:solidFill>
                <a:highlight>
                  <a:srgbClr val="B7DB20"/>
                </a:highlight>
                <a:latin typeface="Archivo"/>
                <a:ea typeface="Archivo"/>
                <a:cs typeface="Archivo"/>
                <a:sym typeface="Archivo"/>
              </a:rPr>
              <a:t>Lectura de cuentos policiales:</a:t>
            </a:r>
            <a:endParaRPr b="1" i="0" sz="1400" u="none" cap="none" strike="noStrike">
              <a:solidFill>
                <a:srgbClr val="424242"/>
              </a:solidFill>
              <a:highlight>
                <a:srgbClr val="B7DB20"/>
              </a:highlight>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extLst>
                  <a:ext uri="http://customooxmlschemas.google.com/">
                    <go:slidesCustomData xmlns:go="http://customooxmlschemas.google.com/" textRoundtripDataId="0"/>
                  </a:ext>
                </a:extLst>
              </a:rPr>
              <a:t>“La inspiración”</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rPr>
              <a:t>“La pieza ausente”</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rPr>
              <a:t>“Tres portugueses bajo un paraguas”</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rPr>
              <a:t>“El crimen casi perfecto”</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rPr>
              <a:t>“El carbunclo azul”</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latin typeface="Archivo"/>
                <a:ea typeface="Archivo"/>
                <a:cs typeface="Archivo"/>
                <a:sym typeface="Archivo"/>
              </a:rPr>
              <a:t>“La liga de los pelirrojos”</a:t>
            </a:r>
            <a:endParaRPr b="1" i="0" sz="1400" u="none" cap="none" strike="noStrike">
              <a:solidFill>
                <a:srgbClr val="424242"/>
              </a:solidFill>
              <a:latin typeface="Archivo"/>
              <a:ea typeface="Archivo"/>
              <a:cs typeface="Archivo"/>
              <a:sym typeface="Archivo"/>
            </a:endParaRPr>
          </a:p>
          <a:p>
            <a:pPr indent="0" lvl="0" marL="9144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B7DB20"/>
              </a:buClr>
              <a:buSzPts val="1400"/>
              <a:buFont typeface="Archivo"/>
              <a:buChar char="❏"/>
            </a:pPr>
            <a:r>
              <a:rPr b="1" i="0" lang="es" sz="1400" u="none" cap="none" strike="noStrike">
                <a:solidFill>
                  <a:srgbClr val="424242"/>
                </a:solidFill>
                <a:highlight>
                  <a:srgbClr val="B7DB20"/>
                </a:highlight>
                <a:latin typeface="Archivo"/>
                <a:ea typeface="Archivo"/>
                <a:cs typeface="Archivo"/>
                <a:sym typeface="Archivo"/>
              </a:rPr>
              <a:t>Lectura de textos no literarios:</a:t>
            </a:r>
            <a:endParaRPr b="1" i="0" sz="1400" u="none" cap="none" strike="noStrike">
              <a:solidFill>
                <a:srgbClr val="424242"/>
              </a:solidFill>
              <a:highlight>
                <a:srgbClr val="B7DB20"/>
              </a:highlight>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highlight>
                  <a:schemeClr val="lt1"/>
                </a:highlight>
                <a:latin typeface="Archivo"/>
                <a:ea typeface="Archivo"/>
                <a:cs typeface="Archivo"/>
                <a:sym typeface="Archivo"/>
              </a:rPr>
              <a:t>En torno al género</a:t>
            </a:r>
            <a:endParaRPr b="1" i="0" sz="1400" u="none" cap="none" strike="noStrike">
              <a:solidFill>
                <a:srgbClr val="424242"/>
              </a:solidFill>
              <a:highlight>
                <a:schemeClr val="lt1"/>
              </a:highlight>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highlight>
                  <a:schemeClr val="lt1"/>
                </a:highlight>
                <a:latin typeface="Archivo"/>
                <a:ea typeface="Archivo"/>
                <a:cs typeface="Archivo"/>
                <a:sym typeface="Archivo"/>
              </a:rPr>
              <a:t>Biografía</a:t>
            </a:r>
            <a:endParaRPr b="1" i="0" sz="1400" u="none" cap="none" strike="noStrike">
              <a:solidFill>
                <a:srgbClr val="424242"/>
              </a:solidFill>
              <a:highlight>
                <a:schemeClr val="lt1"/>
              </a:highlight>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i="0" lang="es" sz="1400" u="none" cap="none" strike="noStrike">
                <a:solidFill>
                  <a:srgbClr val="424242"/>
                </a:solidFill>
                <a:highlight>
                  <a:schemeClr val="lt1"/>
                </a:highlight>
                <a:latin typeface="Archivo"/>
                <a:ea typeface="Archivo"/>
                <a:cs typeface="Archivo"/>
                <a:sym typeface="Archivo"/>
              </a:rPr>
              <a:t>Reseña</a:t>
            </a:r>
            <a:endParaRPr b="1" i="0" sz="1400" u="none" cap="none" strike="noStrike">
              <a:solidFill>
                <a:srgbClr val="424242"/>
              </a:solidFill>
              <a:highlight>
                <a:schemeClr val="lt1"/>
              </a:highlight>
              <a:latin typeface="Archivo"/>
              <a:ea typeface="Archivo"/>
              <a:cs typeface="Archivo"/>
              <a:sym typeface="Archivo"/>
            </a:endParaRPr>
          </a:p>
          <a:p>
            <a:pPr indent="0" lvl="0" marL="13716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pic>
        <p:nvPicPr>
          <p:cNvPr id="1590" name="Google Shape;1590;g3a116982fca_3_1155"/>
          <p:cNvPicPr preferRelativeResize="0"/>
          <p:nvPr/>
        </p:nvPicPr>
        <p:blipFill rotWithShape="1">
          <a:blip r:embed="rId4">
            <a:alphaModFix/>
          </a:blip>
          <a:srcRect b="0" l="0" r="0" t="0"/>
          <a:stretch/>
        </p:blipFill>
        <p:spPr>
          <a:xfrm>
            <a:off x="446350" y="1476226"/>
            <a:ext cx="3665400" cy="2326634"/>
          </a:xfrm>
          <a:prstGeom prst="rect">
            <a:avLst/>
          </a:prstGeom>
          <a:solidFill>
            <a:srgbClr val="EEEEEE"/>
          </a:solidFill>
          <a:ln cap="flat" cmpd="sng" w="9525">
            <a:solidFill>
              <a:srgbClr val="595959"/>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594" name="Shape 1594"/>
        <p:cNvGrpSpPr/>
        <p:nvPr/>
      </p:nvGrpSpPr>
      <p:grpSpPr>
        <a:xfrm>
          <a:off x="0" y="0"/>
          <a:ext cx="0" cy="0"/>
          <a:chOff x="0" y="0"/>
          <a:chExt cx="0" cy="0"/>
        </a:xfrm>
      </p:grpSpPr>
      <p:pic>
        <p:nvPicPr>
          <p:cNvPr id="1595" name="Google Shape;1595;g3a116982fca_3_1167"/>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596" name="Google Shape;1596;g3a116982fca_3_1167"/>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597" name="Google Shape;1597;g3a116982fca_3_1167"/>
          <p:cNvPicPr preferRelativeResize="0"/>
          <p:nvPr/>
        </p:nvPicPr>
        <p:blipFill rotWithShape="1">
          <a:blip r:embed="rId4">
            <a:alphaModFix/>
          </a:blip>
          <a:srcRect b="0" l="0" r="0" t="0"/>
          <a:stretch/>
        </p:blipFill>
        <p:spPr>
          <a:xfrm rot="-811295">
            <a:off x="64409" y="132533"/>
            <a:ext cx="782030" cy="643707"/>
          </a:xfrm>
          <a:prstGeom prst="rect">
            <a:avLst/>
          </a:prstGeom>
          <a:noFill/>
          <a:ln>
            <a:noFill/>
          </a:ln>
        </p:spPr>
      </p:pic>
      <p:grpSp>
        <p:nvGrpSpPr>
          <p:cNvPr id="1598" name="Google Shape;1598;g3a116982fca_3_1167"/>
          <p:cNvGrpSpPr/>
          <p:nvPr/>
        </p:nvGrpSpPr>
        <p:grpSpPr>
          <a:xfrm>
            <a:off x="5593900" y="630951"/>
            <a:ext cx="3189350" cy="1336365"/>
            <a:chOff x="5974608" y="421179"/>
            <a:chExt cx="3189350" cy="1336365"/>
          </a:xfrm>
        </p:grpSpPr>
        <p:grpSp>
          <p:nvGrpSpPr>
            <p:cNvPr id="1599" name="Google Shape;1599;g3a116982fca_3_1167"/>
            <p:cNvGrpSpPr/>
            <p:nvPr/>
          </p:nvGrpSpPr>
          <p:grpSpPr>
            <a:xfrm rot="5400000">
              <a:off x="7873551" y="-202765"/>
              <a:ext cx="666463" cy="1914351"/>
              <a:chOff x="2405075" y="2171775"/>
              <a:chExt cx="633400" cy="1900100"/>
            </a:xfrm>
          </p:grpSpPr>
          <p:cxnSp>
            <p:nvCxnSpPr>
              <p:cNvPr id="1600" name="Google Shape;1600;g3a116982fca_3_116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01" name="Google Shape;1601;g3a116982fca_3_116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02" name="Google Shape;1602;g3a116982fca_3_116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03" name="Google Shape;1603;g3a116982fca_3_116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04" name="Google Shape;1604;g3a116982fca_3_116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05" name="Google Shape;1605;g3a116982fca_3_116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606" name="Google Shape;1606;g3a116982fca_3_116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607" name="Google Shape;1607;g3a116982fca_3_116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08" name="Google Shape;1608;g3a116982fca_3_116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609" name="Google Shape;1609;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10" name="Google Shape;1610;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11" name="Google Shape;1611;g3a116982fca_3_116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12" name="Google Shape;1612;g3a116982fca_3_116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613" name="Google Shape;1613;g3a116982fca_3_116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614" name="Google Shape;1614;g3a116982fca_3_116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615" name="Google Shape;1615;g3a116982fca_3_1167"/>
            <p:cNvGrpSpPr/>
            <p:nvPr/>
          </p:nvGrpSpPr>
          <p:grpSpPr>
            <a:xfrm rot="5400000">
              <a:off x="7873551" y="467137"/>
              <a:ext cx="666463" cy="1914351"/>
              <a:chOff x="2405075" y="2171775"/>
              <a:chExt cx="633400" cy="1900100"/>
            </a:xfrm>
          </p:grpSpPr>
          <p:cxnSp>
            <p:nvCxnSpPr>
              <p:cNvPr id="1616" name="Google Shape;1616;g3a116982fca_3_116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17" name="Google Shape;1617;g3a116982fca_3_116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18" name="Google Shape;1618;g3a116982fca_3_116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19" name="Google Shape;1619;g3a116982fca_3_116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20" name="Google Shape;1620;g3a116982fca_3_116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21" name="Google Shape;1621;g3a116982fca_3_116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622" name="Google Shape;1622;g3a116982fca_3_116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623" name="Google Shape;1623;g3a116982fca_3_116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24" name="Google Shape;1624;g3a116982fca_3_116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625" name="Google Shape;1625;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26" name="Google Shape;1626;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27" name="Google Shape;1627;g3a116982fca_3_116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28" name="Google Shape;1628;g3a116982fca_3_116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629" name="Google Shape;1629;g3a116982fca_3_116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630" name="Google Shape;1630;g3a116982fca_3_116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631" name="Google Shape;1631;g3a116982fca_3_1167"/>
            <p:cNvGrpSpPr/>
            <p:nvPr/>
          </p:nvGrpSpPr>
          <p:grpSpPr>
            <a:xfrm rot="5400000">
              <a:off x="6598552" y="-202765"/>
              <a:ext cx="666463" cy="1914351"/>
              <a:chOff x="2405075" y="2171775"/>
              <a:chExt cx="633400" cy="1900100"/>
            </a:xfrm>
          </p:grpSpPr>
          <p:cxnSp>
            <p:nvCxnSpPr>
              <p:cNvPr id="1632" name="Google Shape;1632;g3a116982fca_3_116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33" name="Google Shape;1633;g3a116982fca_3_116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34" name="Google Shape;1634;g3a116982fca_3_116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35" name="Google Shape;1635;g3a116982fca_3_116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36" name="Google Shape;1636;g3a116982fca_3_116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37" name="Google Shape;1637;g3a116982fca_3_116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638" name="Google Shape;1638;g3a116982fca_3_116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639" name="Google Shape;1639;g3a116982fca_3_116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40" name="Google Shape;1640;g3a116982fca_3_116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641" name="Google Shape;1641;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42" name="Google Shape;1642;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43" name="Google Shape;1643;g3a116982fca_3_116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44" name="Google Shape;1644;g3a116982fca_3_116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645" name="Google Shape;1645;g3a116982fca_3_116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646" name="Google Shape;1646;g3a116982fca_3_116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647" name="Google Shape;1647;g3a116982fca_3_1167"/>
            <p:cNvGrpSpPr/>
            <p:nvPr/>
          </p:nvGrpSpPr>
          <p:grpSpPr>
            <a:xfrm rot="5400000">
              <a:off x="6598552" y="467137"/>
              <a:ext cx="666463" cy="1914351"/>
              <a:chOff x="2405075" y="2171775"/>
              <a:chExt cx="633400" cy="1900100"/>
            </a:xfrm>
          </p:grpSpPr>
          <p:cxnSp>
            <p:nvCxnSpPr>
              <p:cNvPr id="1648" name="Google Shape;1648;g3a116982fca_3_1167"/>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49" name="Google Shape;1649;g3a116982fca_3_1167"/>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50" name="Google Shape;1650;g3a116982fca_3_1167"/>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51" name="Google Shape;1651;g3a116982fca_3_1167"/>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52" name="Google Shape;1652;g3a116982fca_3_1167"/>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653" name="Google Shape;1653;g3a116982fca_3_1167"/>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654" name="Google Shape;1654;g3a116982fca_3_1167"/>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655" name="Google Shape;1655;g3a116982fca_3_1167"/>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56" name="Google Shape;1656;g3a116982fca_3_1167"/>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657" name="Google Shape;1657;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58" name="Google Shape;1658;g3a116982fca_3_1167"/>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659" name="Google Shape;1659;g3a116982fca_3_1167"/>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660" name="Google Shape;1660;g3a116982fca_3_1167"/>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661" name="Google Shape;1661;g3a116982fca_3_1167"/>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662" name="Google Shape;1662;g3a116982fca_3_1167"/>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663" name="Google Shape;1663;g3a116982fca_3_1167"/>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g3a116982fca_3_1167"/>
          <p:cNvSpPr/>
          <p:nvPr/>
        </p:nvSpPr>
        <p:spPr>
          <a:xfrm rot="10662629">
            <a:off x="357559" y="428031"/>
            <a:ext cx="8117880" cy="4089570"/>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5" name="Google Shape;1665;g3a116982fca_3_1167"/>
          <p:cNvPicPr preferRelativeResize="0"/>
          <p:nvPr/>
        </p:nvPicPr>
        <p:blipFill rotWithShape="1">
          <a:blip r:embed="rId5">
            <a:alphaModFix/>
          </a:blip>
          <a:srcRect b="0" l="0" r="0" t="0"/>
          <a:stretch/>
        </p:blipFill>
        <p:spPr>
          <a:xfrm rot="546371">
            <a:off x="5816182" y="679235"/>
            <a:ext cx="2312235" cy="2993153"/>
          </a:xfrm>
          <a:prstGeom prst="rect">
            <a:avLst/>
          </a:prstGeom>
          <a:solidFill>
            <a:schemeClr val="lt2"/>
          </a:solidFill>
          <a:ln cap="flat" cmpd="sng" w="9525">
            <a:solidFill>
              <a:schemeClr val="dk2"/>
            </a:solidFill>
            <a:prstDash val="solid"/>
            <a:round/>
            <a:headEnd len="sm" w="sm" type="none"/>
            <a:tailEnd len="sm" w="sm" type="none"/>
          </a:ln>
        </p:spPr>
      </p:pic>
      <p:pic>
        <p:nvPicPr>
          <p:cNvPr id="1666" name="Google Shape;1666;g3a116982fca_3_1167"/>
          <p:cNvPicPr preferRelativeResize="0"/>
          <p:nvPr/>
        </p:nvPicPr>
        <p:blipFill rotWithShape="1">
          <a:blip r:embed="rId6">
            <a:alphaModFix/>
          </a:blip>
          <a:srcRect b="0" l="0" r="0" t="0"/>
          <a:stretch/>
        </p:blipFill>
        <p:spPr>
          <a:xfrm>
            <a:off x="746700" y="630950"/>
            <a:ext cx="3993224" cy="2174850"/>
          </a:xfrm>
          <a:prstGeom prst="rect">
            <a:avLst/>
          </a:prstGeom>
          <a:solidFill>
            <a:schemeClr val="lt1"/>
          </a:solidFill>
          <a:ln>
            <a:noFill/>
          </a:ln>
        </p:spPr>
      </p:pic>
      <p:sp>
        <p:nvSpPr>
          <p:cNvPr id="1667" name="Google Shape;1667;g3a116982fca_3_1167"/>
          <p:cNvSpPr/>
          <p:nvPr/>
        </p:nvSpPr>
        <p:spPr>
          <a:xfrm>
            <a:off x="850613" y="3270350"/>
            <a:ext cx="2413800" cy="250200"/>
          </a:xfrm>
          <a:prstGeom prst="rect">
            <a:avLst/>
          </a:prstGeom>
          <a:solidFill>
            <a:srgbClr val="B7DB20"/>
          </a:solidFill>
          <a:ln cap="flat" cmpd="sng" w="9525">
            <a:solidFill>
              <a:srgbClr val="B7DB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s" sz="1500" u="none" cap="none" strike="noStrike">
                <a:solidFill>
                  <a:srgbClr val="424242"/>
                </a:solidFill>
                <a:latin typeface="Archivo"/>
                <a:ea typeface="Archivo"/>
                <a:cs typeface="Archivo"/>
                <a:sym typeface="Archivo"/>
              </a:rPr>
              <a:t>Selección de citas</a:t>
            </a:r>
            <a:endParaRPr b="1" i="0" sz="1500" u="none" cap="none" strike="noStrike">
              <a:solidFill>
                <a:srgbClr val="424242"/>
              </a:solidFill>
              <a:latin typeface="Archivo"/>
              <a:ea typeface="Archivo"/>
              <a:cs typeface="Archivo"/>
              <a:sym typeface="Archivo"/>
            </a:endParaRPr>
          </a:p>
        </p:txBody>
      </p:sp>
      <p:pic>
        <p:nvPicPr>
          <p:cNvPr descr="a hand drawn orange arrow pointing up on a white background (proporcionado por Tenor)" id="1668" name="Google Shape;1668;g3a116982fca_3_1167"/>
          <p:cNvPicPr preferRelativeResize="0"/>
          <p:nvPr/>
        </p:nvPicPr>
        <p:blipFill rotWithShape="1">
          <a:blip r:embed="rId7">
            <a:alphaModFix/>
          </a:blip>
          <a:srcRect b="0" l="0" r="0" t="0"/>
          <a:stretch/>
        </p:blipFill>
        <p:spPr>
          <a:xfrm rot="1527014">
            <a:off x="3266140" y="2777461"/>
            <a:ext cx="593126" cy="593126"/>
          </a:xfrm>
          <a:prstGeom prst="rect">
            <a:avLst/>
          </a:prstGeom>
          <a:noFill/>
          <a:ln>
            <a:noFill/>
          </a:ln>
        </p:spPr>
      </p:pic>
      <p:pic>
        <p:nvPicPr>
          <p:cNvPr id="1669" name="Google Shape;1669;g3a116982fca_3_1167" title="Diseño sin título (4).png"/>
          <p:cNvPicPr preferRelativeResize="0"/>
          <p:nvPr/>
        </p:nvPicPr>
        <p:blipFill rotWithShape="1">
          <a:blip r:embed="rId8">
            <a:alphaModFix/>
          </a:blip>
          <a:srcRect b="0" l="18445" r="3689" t="0"/>
          <a:stretch/>
        </p:blipFill>
        <p:spPr>
          <a:xfrm rot="-747158">
            <a:off x="3917504" y="3085474"/>
            <a:ext cx="1625834" cy="1174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3" name="Shape 1673"/>
        <p:cNvGrpSpPr/>
        <p:nvPr/>
      </p:nvGrpSpPr>
      <p:grpSpPr>
        <a:xfrm>
          <a:off x="0" y="0"/>
          <a:ext cx="0" cy="0"/>
          <a:chOff x="0" y="0"/>
          <a:chExt cx="0" cy="0"/>
        </a:xfrm>
      </p:grpSpPr>
      <p:grpSp>
        <p:nvGrpSpPr>
          <p:cNvPr id="1674" name="Google Shape;1674;g3a116982fca_3_1245"/>
          <p:cNvGrpSpPr/>
          <p:nvPr/>
        </p:nvGrpSpPr>
        <p:grpSpPr>
          <a:xfrm rot="5400000">
            <a:off x="4746823" y="1034147"/>
            <a:ext cx="3189350" cy="1336365"/>
            <a:chOff x="5974608" y="421177"/>
            <a:chExt cx="3189350" cy="1336365"/>
          </a:xfrm>
        </p:grpSpPr>
        <p:grpSp>
          <p:nvGrpSpPr>
            <p:cNvPr id="1675" name="Google Shape;1675;g3a116982fca_3_1245"/>
            <p:cNvGrpSpPr/>
            <p:nvPr/>
          </p:nvGrpSpPr>
          <p:grpSpPr>
            <a:xfrm rot="5400000">
              <a:off x="7873551" y="-202767"/>
              <a:ext cx="666463" cy="1914351"/>
              <a:chOff x="2405075" y="2171775"/>
              <a:chExt cx="633400" cy="1900100"/>
            </a:xfrm>
          </p:grpSpPr>
          <p:cxnSp>
            <p:nvCxnSpPr>
              <p:cNvPr id="1676" name="Google Shape;1676;g3a116982fca_3_12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7" name="Google Shape;1677;g3a116982fca_3_12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8" name="Google Shape;1678;g3a116982fca_3_12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9" name="Google Shape;1679;g3a116982fca_3_12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80" name="Google Shape;1680;g3a116982fca_3_12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81" name="Google Shape;1681;g3a116982fca_3_12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2" name="Google Shape;1682;g3a116982fca_3_12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3" name="Google Shape;1683;g3a116982fca_3_12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4" name="Google Shape;1684;g3a116982fca_3_12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5" name="Google Shape;1685;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6" name="Google Shape;1686;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87" name="Google Shape;1687;g3a116982fca_3_12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8" name="Google Shape;1688;g3a116982fca_3_12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89" name="Google Shape;1689;g3a116982fca_3_12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90" name="Google Shape;1690;g3a116982fca_3_12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91" name="Google Shape;1691;g3a116982fca_3_1245"/>
            <p:cNvGrpSpPr/>
            <p:nvPr/>
          </p:nvGrpSpPr>
          <p:grpSpPr>
            <a:xfrm rot="5400000">
              <a:off x="7873551" y="467135"/>
              <a:ext cx="666463" cy="1914351"/>
              <a:chOff x="2405075" y="2171775"/>
              <a:chExt cx="633400" cy="1900100"/>
            </a:xfrm>
          </p:grpSpPr>
          <p:cxnSp>
            <p:nvCxnSpPr>
              <p:cNvPr id="1692" name="Google Shape;1692;g3a116982fca_3_12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93" name="Google Shape;1693;g3a116982fca_3_12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94" name="Google Shape;1694;g3a116982fca_3_12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95" name="Google Shape;1695;g3a116982fca_3_12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96" name="Google Shape;1696;g3a116982fca_3_12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97" name="Google Shape;1697;g3a116982fca_3_12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98" name="Google Shape;1698;g3a116982fca_3_12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99" name="Google Shape;1699;g3a116982fca_3_12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0" name="Google Shape;1700;g3a116982fca_3_12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01" name="Google Shape;1701;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02" name="Google Shape;1702;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03" name="Google Shape;1703;g3a116982fca_3_12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4" name="Google Shape;1704;g3a116982fca_3_12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5" name="Google Shape;1705;g3a116982fca_3_12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06" name="Google Shape;1706;g3a116982fca_3_12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07" name="Google Shape;1707;g3a116982fca_3_1245"/>
            <p:cNvGrpSpPr/>
            <p:nvPr/>
          </p:nvGrpSpPr>
          <p:grpSpPr>
            <a:xfrm rot="5400000">
              <a:off x="6598552" y="-202767"/>
              <a:ext cx="666463" cy="1914351"/>
              <a:chOff x="2405075" y="2171775"/>
              <a:chExt cx="633400" cy="1900100"/>
            </a:xfrm>
          </p:grpSpPr>
          <p:cxnSp>
            <p:nvCxnSpPr>
              <p:cNvPr id="1708" name="Google Shape;1708;g3a116982fca_3_12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09" name="Google Shape;1709;g3a116982fca_3_12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0" name="Google Shape;1710;g3a116982fca_3_12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1" name="Google Shape;1711;g3a116982fca_3_12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2" name="Google Shape;1712;g3a116982fca_3_12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13" name="Google Shape;1713;g3a116982fca_3_12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4" name="Google Shape;1714;g3a116982fca_3_12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5" name="Google Shape;1715;g3a116982fca_3_12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6" name="Google Shape;1716;g3a116982fca_3_12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7" name="Google Shape;1717;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8" name="Google Shape;1718;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19" name="Google Shape;1719;g3a116982fca_3_12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20" name="Google Shape;1720;g3a116982fca_3_12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21" name="Google Shape;1721;g3a116982fca_3_12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2" name="Google Shape;1722;g3a116982fca_3_12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23" name="Google Shape;1723;g3a116982fca_3_1245"/>
            <p:cNvGrpSpPr/>
            <p:nvPr/>
          </p:nvGrpSpPr>
          <p:grpSpPr>
            <a:xfrm rot="5400000">
              <a:off x="6598552" y="467135"/>
              <a:ext cx="666463" cy="1914351"/>
              <a:chOff x="2405075" y="2171775"/>
              <a:chExt cx="633400" cy="1900100"/>
            </a:xfrm>
          </p:grpSpPr>
          <p:cxnSp>
            <p:nvCxnSpPr>
              <p:cNvPr id="1724" name="Google Shape;1724;g3a116982fca_3_12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5" name="Google Shape;1725;g3a116982fca_3_12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6" name="Google Shape;1726;g3a116982fca_3_12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7" name="Google Shape;1727;g3a116982fca_3_12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8" name="Google Shape;1728;g3a116982fca_3_12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29" name="Google Shape;1729;g3a116982fca_3_12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0" name="Google Shape;1730;g3a116982fca_3_12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1" name="Google Shape;1731;g3a116982fca_3_12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2" name="Google Shape;1732;g3a116982fca_3_12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3" name="Google Shape;1733;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4" name="Google Shape;1734;g3a116982fca_3_12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5" name="Google Shape;1735;g3a116982fca_3_12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6" name="Google Shape;1736;g3a116982fca_3_12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37" name="Google Shape;1737;g3a116982fca_3_12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8" name="Google Shape;1738;g3a116982fca_3_12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739" name="Google Shape;1739;g3a116982fca_3_1245"/>
          <p:cNvPicPr preferRelativeResize="0"/>
          <p:nvPr/>
        </p:nvPicPr>
        <p:blipFill rotWithShape="1">
          <a:blip r:embed="rId3">
            <a:alphaModFix/>
          </a:blip>
          <a:srcRect b="0" l="0" r="0" t="0"/>
          <a:stretch/>
        </p:blipFill>
        <p:spPr>
          <a:xfrm>
            <a:off x="421050" y="4554000"/>
            <a:ext cx="1261814" cy="311763"/>
          </a:xfrm>
          <a:prstGeom prst="rect">
            <a:avLst/>
          </a:prstGeom>
          <a:noFill/>
          <a:ln>
            <a:noFill/>
          </a:ln>
        </p:spPr>
      </p:pic>
      <p:sp>
        <p:nvSpPr>
          <p:cNvPr id="1740" name="Google Shape;1740;g3a116982fca_3_1245"/>
          <p:cNvSpPr txBox="1"/>
          <p:nvPr/>
        </p:nvSpPr>
        <p:spPr>
          <a:xfrm>
            <a:off x="962675" y="1743425"/>
            <a:ext cx="44667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pic>
        <p:nvPicPr>
          <p:cNvPr id="1741" name="Google Shape;1741;g3a116982fca_3_1245"/>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1742" name="Google Shape;1742;g3a116982fca_3_1245"/>
          <p:cNvSpPr txBox="1"/>
          <p:nvPr/>
        </p:nvSpPr>
        <p:spPr>
          <a:xfrm>
            <a:off x="2785950" y="159350"/>
            <a:ext cx="4762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434343"/>
                </a:solidFill>
                <a:highlight>
                  <a:srgbClr val="B7DB20"/>
                </a:highlight>
                <a:latin typeface="Archivo ExtraBold"/>
                <a:ea typeface="Archivo ExtraBold"/>
                <a:cs typeface="Archivo ExtraBold"/>
                <a:sym typeface="Archivo ExtraBold"/>
              </a:rPr>
              <a:t>Análisis de reseñas</a:t>
            </a:r>
            <a:endParaRPr b="0" i="0" sz="2400" u="none" cap="none" strike="noStrike">
              <a:solidFill>
                <a:srgbClr val="434343"/>
              </a:solidFill>
              <a:highlight>
                <a:srgbClr val="B7DB20"/>
              </a:highlight>
              <a:latin typeface="Archivo ExtraBold"/>
              <a:ea typeface="Archivo ExtraBold"/>
              <a:cs typeface="Archivo ExtraBold"/>
              <a:sym typeface="Archivo ExtraBold"/>
            </a:endParaRPr>
          </a:p>
        </p:txBody>
      </p:sp>
      <p:pic>
        <p:nvPicPr>
          <p:cNvPr id="1743" name="Google Shape;1743;g3a116982fca_3_1245"/>
          <p:cNvPicPr preferRelativeResize="0"/>
          <p:nvPr/>
        </p:nvPicPr>
        <p:blipFill rotWithShape="1">
          <a:blip r:embed="rId5">
            <a:alphaModFix/>
          </a:blip>
          <a:srcRect b="0" l="0" r="0" t="0"/>
          <a:stretch/>
        </p:blipFill>
        <p:spPr>
          <a:xfrm rot="-1492995">
            <a:off x="120704" y="139370"/>
            <a:ext cx="554539" cy="696021"/>
          </a:xfrm>
          <a:prstGeom prst="rect">
            <a:avLst/>
          </a:prstGeom>
          <a:noFill/>
          <a:ln>
            <a:noFill/>
          </a:ln>
        </p:spPr>
      </p:pic>
      <p:pic>
        <p:nvPicPr>
          <p:cNvPr id="1744" name="Google Shape;1744;g3a116982fca_3_1245"/>
          <p:cNvPicPr preferRelativeResize="0"/>
          <p:nvPr/>
        </p:nvPicPr>
        <p:blipFill rotWithShape="1">
          <a:blip r:embed="rId6">
            <a:alphaModFix/>
          </a:blip>
          <a:srcRect b="0" l="-1853" r="0" t="0"/>
          <a:stretch/>
        </p:blipFill>
        <p:spPr>
          <a:xfrm>
            <a:off x="4059538" y="780053"/>
            <a:ext cx="4563925" cy="2413447"/>
          </a:xfrm>
          <a:prstGeom prst="rect">
            <a:avLst/>
          </a:prstGeom>
          <a:noFill/>
          <a:ln>
            <a:noFill/>
          </a:ln>
        </p:spPr>
      </p:pic>
      <p:pic>
        <p:nvPicPr>
          <p:cNvPr id="1745" name="Google Shape;1745;g3a116982fca_3_1245"/>
          <p:cNvPicPr preferRelativeResize="0"/>
          <p:nvPr/>
        </p:nvPicPr>
        <p:blipFill rotWithShape="1">
          <a:blip r:embed="rId7">
            <a:alphaModFix/>
          </a:blip>
          <a:srcRect b="0" l="0" r="0" t="0"/>
          <a:stretch/>
        </p:blipFill>
        <p:spPr>
          <a:xfrm rot="-1001666">
            <a:off x="1163728" y="627275"/>
            <a:ext cx="1515550" cy="3788901"/>
          </a:xfrm>
          <a:prstGeom prst="rect">
            <a:avLst/>
          </a:prstGeom>
          <a:solidFill>
            <a:schemeClr val="lt1"/>
          </a:solidFill>
          <a:ln>
            <a:noFill/>
          </a:ln>
        </p:spPr>
      </p:pic>
      <p:pic>
        <p:nvPicPr>
          <p:cNvPr id="1746" name="Google Shape;1746;g3a116982fca_3_1245"/>
          <p:cNvPicPr preferRelativeResize="0"/>
          <p:nvPr/>
        </p:nvPicPr>
        <p:blipFill rotWithShape="1">
          <a:blip r:embed="rId8">
            <a:alphaModFix/>
          </a:blip>
          <a:srcRect b="5351" l="0" r="0" t="-1950"/>
          <a:stretch/>
        </p:blipFill>
        <p:spPr>
          <a:xfrm>
            <a:off x="3275125" y="2898600"/>
            <a:ext cx="3022052" cy="2143790"/>
          </a:xfrm>
          <a:prstGeom prst="rect">
            <a:avLst/>
          </a:prstGeom>
          <a:solidFill>
            <a:schemeClr val="lt1"/>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0" name="Shape 1750"/>
        <p:cNvGrpSpPr/>
        <p:nvPr/>
      </p:nvGrpSpPr>
      <p:grpSpPr>
        <a:xfrm>
          <a:off x="0" y="0"/>
          <a:ext cx="0" cy="0"/>
          <a:chOff x="0" y="0"/>
          <a:chExt cx="0" cy="0"/>
        </a:xfrm>
      </p:grpSpPr>
      <p:grpSp>
        <p:nvGrpSpPr>
          <p:cNvPr id="1751" name="Google Shape;1751;g3a116982fca_3_1321"/>
          <p:cNvGrpSpPr/>
          <p:nvPr/>
        </p:nvGrpSpPr>
        <p:grpSpPr>
          <a:xfrm rot="5400000">
            <a:off x="4746821" y="1034146"/>
            <a:ext cx="3189350" cy="1336365"/>
            <a:chOff x="5974608" y="421179"/>
            <a:chExt cx="3189350" cy="1336365"/>
          </a:xfrm>
        </p:grpSpPr>
        <p:grpSp>
          <p:nvGrpSpPr>
            <p:cNvPr id="1752" name="Google Shape;1752;g3a116982fca_3_1321"/>
            <p:cNvGrpSpPr/>
            <p:nvPr/>
          </p:nvGrpSpPr>
          <p:grpSpPr>
            <a:xfrm rot="5400000">
              <a:off x="7873551" y="-202765"/>
              <a:ext cx="666463" cy="1914351"/>
              <a:chOff x="2405075" y="2171775"/>
              <a:chExt cx="633400" cy="1900100"/>
            </a:xfrm>
          </p:grpSpPr>
          <p:cxnSp>
            <p:nvCxnSpPr>
              <p:cNvPr id="1753" name="Google Shape;1753;g3a116982fca_3_13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54" name="Google Shape;1754;g3a116982fca_3_13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55" name="Google Shape;1755;g3a116982fca_3_13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56" name="Google Shape;1756;g3a116982fca_3_13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57" name="Google Shape;1757;g3a116982fca_3_13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58" name="Google Shape;1758;g3a116982fca_3_13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59" name="Google Shape;1759;g3a116982fca_3_13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0" name="Google Shape;1760;g3a116982fca_3_13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1" name="Google Shape;1761;g3a116982fca_3_13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62" name="Google Shape;1762;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63" name="Google Shape;1763;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64" name="Google Shape;1764;g3a116982fca_3_13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5" name="Google Shape;1765;g3a116982fca_3_13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6" name="Google Shape;1766;g3a116982fca_3_13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67" name="Google Shape;1767;g3a116982fca_3_13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68" name="Google Shape;1768;g3a116982fca_3_1321"/>
            <p:cNvGrpSpPr/>
            <p:nvPr/>
          </p:nvGrpSpPr>
          <p:grpSpPr>
            <a:xfrm rot="5400000">
              <a:off x="7873551" y="467137"/>
              <a:ext cx="666463" cy="1914351"/>
              <a:chOff x="2405075" y="2171775"/>
              <a:chExt cx="633400" cy="1900100"/>
            </a:xfrm>
          </p:grpSpPr>
          <p:cxnSp>
            <p:nvCxnSpPr>
              <p:cNvPr id="1769" name="Google Shape;1769;g3a116982fca_3_13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70" name="Google Shape;1770;g3a116982fca_3_13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71" name="Google Shape;1771;g3a116982fca_3_13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72" name="Google Shape;1772;g3a116982fca_3_13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73" name="Google Shape;1773;g3a116982fca_3_13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74" name="Google Shape;1774;g3a116982fca_3_13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5" name="Google Shape;1775;g3a116982fca_3_13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76" name="Google Shape;1776;g3a116982fca_3_13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77" name="Google Shape;1777;g3a116982fca_3_13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8" name="Google Shape;1778;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9" name="Google Shape;1779;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80" name="Google Shape;1780;g3a116982fca_3_13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81" name="Google Shape;1781;g3a116982fca_3_13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82" name="Google Shape;1782;g3a116982fca_3_13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83" name="Google Shape;1783;g3a116982fca_3_13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84" name="Google Shape;1784;g3a116982fca_3_1321"/>
            <p:cNvGrpSpPr/>
            <p:nvPr/>
          </p:nvGrpSpPr>
          <p:grpSpPr>
            <a:xfrm rot="5400000">
              <a:off x="6598552" y="-202765"/>
              <a:ext cx="666463" cy="1914351"/>
              <a:chOff x="2405075" y="2171775"/>
              <a:chExt cx="633400" cy="1900100"/>
            </a:xfrm>
          </p:grpSpPr>
          <p:cxnSp>
            <p:nvCxnSpPr>
              <p:cNvPr id="1785" name="Google Shape;1785;g3a116982fca_3_13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86" name="Google Shape;1786;g3a116982fca_3_13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87" name="Google Shape;1787;g3a116982fca_3_13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88" name="Google Shape;1788;g3a116982fca_3_13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89" name="Google Shape;1789;g3a116982fca_3_13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790" name="Google Shape;1790;g3a116982fca_3_13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91" name="Google Shape;1791;g3a116982fca_3_13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92" name="Google Shape;1792;g3a116982fca_3_13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93" name="Google Shape;1793;g3a116982fca_3_13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94" name="Google Shape;1794;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95" name="Google Shape;1795;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96" name="Google Shape;1796;g3a116982fca_3_13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97" name="Google Shape;1797;g3a116982fca_3_13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98" name="Google Shape;1798;g3a116982fca_3_13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99" name="Google Shape;1799;g3a116982fca_3_13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800" name="Google Shape;1800;g3a116982fca_3_1321"/>
            <p:cNvGrpSpPr/>
            <p:nvPr/>
          </p:nvGrpSpPr>
          <p:grpSpPr>
            <a:xfrm rot="5400000">
              <a:off x="6598552" y="467137"/>
              <a:ext cx="666463" cy="1914351"/>
              <a:chOff x="2405075" y="2171775"/>
              <a:chExt cx="633400" cy="1900100"/>
            </a:xfrm>
          </p:grpSpPr>
          <p:cxnSp>
            <p:nvCxnSpPr>
              <p:cNvPr id="1801" name="Google Shape;1801;g3a116982fca_3_13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2" name="Google Shape;1802;g3a116982fca_3_13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3" name="Google Shape;1803;g3a116982fca_3_13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4" name="Google Shape;1804;g3a116982fca_3_13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5" name="Google Shape;1805;g3a116982fca_3_13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6" name="Google Shape;1806;g3a116982fca_3_13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07" name="Google Shape;1807;g3a116982fca_3_13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08" name="Google Shape;1808;g3a116982fca_3_13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09" name="Google Shape;1809;g3a116982fca_3_13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10" name="Google Shape;1810;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11" name="Google Shape;1811;g3a116982fca_3_13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12" name="Google Shape;1812;g3a116982fca_3_13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13" name="Google Shape;1813;g3a116982fca_3_13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14" name="Google Shape;1814;g3a116982fca_3_13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15" name="Google Shape;1815;g3a116982fca_3_13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816" name="Google Shape;1816;g3a116982fca_3_1321"/>
          <p:cNvPicPr preferRelativeResize="0"/>
          <p:nvPr/>
        </p:nvPicPr>
        <p:blipFill rotWithShape="1">
          <a:blip r:embed="rId3">
            <a:alphaModFix/>
          </a:blip>
          <a:srcRect b="0" l="0" r="0" t="0"/>
          <a:stretch/>
        </p:blipFill>
        <p:spPr>
          <a:xfrm>
            <a:off x="330500" y="4465325"/>
            <a:ext cx="1261814" cy="311763"/>
          </a:xfrm>
          <a:prstGeom prst="rect">
            <a:avLst/>
          </a:prstGeom>
          <a:noFill/>
          <a:ln>
            <a:noFill/>
          </a:ln>
        </p:spPr>
      </p:pic>
      <p:sp>
        <p:nvSpPr>
          <p:cNvPr id="1817" name="Google Shape;1817;g3a116982fca_3_1321"/>
          <p:cNvSpPr txBox="1"/>
          <p:nvPr/>
        </p:nvSpPr>
        <p:spPr>
          <a:xfrm>
            <a:off x="962675" y="1743425"/>
            <a:ext cx="44667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pic>
        <p:nvPicPr>
          <p:cNvPr id="1818" name="Google Shape;1818;g3a116982fca_3_1321"/>
          <p:cNvPicPr preferRelativeResize="0"/>
          <p:nvPr/>
        </p:nvPicPr>
        <p:blipFill rotWithShape="1">
          <a:blip r:embed="rId4">
            <a:alphaModFix/>
          </a:blip>
          <a:srcRect b="0" l="0" r="0" t="0"/>
          <a:stretch/>
        </p:blipFill>
        <p:spPr>
          <a:xfrm rot="9900001">
            <a:off x="6717778" y="3257113"/>
            <a:ext cx="3672048" cy="3087523"/>
          </a:xfrm>
          <a:prstGeom prst="rect">
            <a:avLst/>
          </a:prstGeom>
          <a:noFill/>
          <a:ln>
            <a:noFill/>
          </a:ln>
        </p:spPr>
      </p:pic>
      <p:grpSp>
        <p:nvGrpSpPr>
          <p:cNvPr id="1819" name="Google Shape;1819;g3a116982fca_3_1321"/>
          <p:cNvGrpSpPr/>
          <p:nvPr/>
        </p:nvGrpSpPr>
        <p:grpSpPr>
          <a:xfrm>
            <a:off x="773073" y="2420520"/>
            <a:ext cx="119674" cy="125925"/>
            <a:chOff x="853100" y="2420550"/>
            <a:chExt cx="69000" cy="72600"/>
          </a:xfrm>
        </p:grpSpPr>
        <p:cxnSp>
          <p:nvCxnSpPr>
            <p:cNvPr id="1820" name="Google Shape;1820;g3a116982fca_3_13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821" name="Google Shape;1821;g3a116982fca_3_13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822" name="Google Shape;1822;g3a116982fca_3_1321"/>
          <p:cNvGrpSpPr/>
          <p:nvPr/>
        </p:nvGrpSpPr>
        <p:grpSpPr>
          <a:xfrm>
            <a:off x="773073" y="1876245"/>
            <a:ext cx="119674" cy="125925"/>
            <a:chOff x="853100" y="2420550"/>
            <a:chExt cx="69000" cy="72600"/>
          </a:xfrm>
        </p:grpSpPr>
        <p:cxnSp>
          <p:nvCxnSpPr>
            <p:cNvPr id="1823" name="Google Shape;1823;g3a116982fca_3_13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824" name="Google Shape;1824;g3a116982fca_3_13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825" name="Google Shape;1825;g3a116982fca_3_1321"/>
          <p:cNvSpPr txBox="1"/>
          <p:nvPr/>
        </p:nvSpPr>
        <p:spPr>
          <a:xfrm>
            <a:off x="621725" y="159350"/>
            <a:ext cx="7786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434343"/>
                </a:solidFill>
                <a:highlight>
                  <a:srgbClr val="B7DB20"/>
                </a:highlight>
                <a:latin typeface="Archivo ExtraBold"/>
                <a:ea typeface="Archivo ExtraBold"/>
                <a:cs typeface="Archivo ExtraBold"/>
                <a:sym typeface="Archivo ExtraBold"/>
              </a:rPr>
              <a:t>Pautas para la escritura de una RESEÑA</a:t>
            </a:r>
            <a:endParaRPr b="0" i="0" sz="2400" u="none" cap="none" strike="noStrike">
              <a:solidFill>
                <a:srgbClr val="434343"/>
              </a:solidFill>
              <a:highlight>
                <a:srgbClr val="B7DB20"/>
              </a:highlight>
              <a:latin typeface="Archivo ExtraBold"/>
              <a:ea typeface="Archivo ExtraBold"/>
              <a:cs typeface="Archivo ExtraBold"/>
              <a:sym typeface="Archivo ExtraBold"/>
            </a:endParaRPr>
          </a:p>
        </p:txBody>
      </p:sp>
      <p:pic>
        <p:nvPicPr>
          <p:cNvPr id="1826" name="Google Shape;1826;g3a116982fca_3_1321"/>
          <p:cNvPicPr preferRelativeResize="0"/>
          <p:nvPr/>
        </p:nvPicPr>
        <p:blipFill rotWithShape="1">
          <a:blip r:embed="rId5">
            <a:alphaModFix/>
          </a:blip>
          <a:srcRect b="0" l="0" r="0" t="0"/>
          <a:stretch/>
        </p:blipFill>
        <p:spPr>
          <a:xfrm rot="-1492995">
            <a:off x="120704" y="139370"/>
            <a:ext cx="554539" cy="696021"/>
          </a:xfrm>
          <a:prstGeom prst="rect">
            <a:avLst/>
          </a:prstGeom>
          <a:noFill/>
          <a:ln>
            <a:noFill/>
          </a:ln>
        </p:spPr>
      </p:pic>
      <p:pic>
        <p:nvPicPr>
          <p:cNvPr id="1827" name="Google Shape;1827;g3a116982fca_3_1321"/>
          <p:cNvPicPr preferRelativeResize="0"/>
          <p:nvPr/>
        </p:nvPicPr>
        <p:blipFill rotWithShape="1">
          <a:blip r:embed="rId6">
            <a:alphaModFix/>
          </a:blip>
          <a:srcRect b="0" l="0" r="0" t="0"/>
          <a:stretch/>
        </p:blipFill>
        <p:spPr>
          <a:xfrm>
            <a:off x="0" y="1160199"/>
            <a:ext cx="4572000" cy="2112474"/>
          </a:xfrm>
          <a:prstGeom prst="rect">
            <a:avLst/>
          </a:prstGeom>
          <a:noFill/>
          <a:ln>
            <a:noFill/>
          </a:ln>
        </p:spPr>
      </p:pic>
      <p:pic>
        <p:nvPicPr>
          <p:cNvPr id="1828" name="Google Shape;1828;g3a116982fca_3_1321"/>
          <p:cNvPicPr preferRelativeResize="0"/>
          <p:nvPr/>
        </p:nvPicPr>
        <p:blipFill rotWithShape="1">
          <a:blip r:embed="rId7">
            <a:alphaModFix/>
          </a:blip>
          <a:srcRect b="0" l="0" r="0" t="0"/>
          <a:stretch/>
        </p:blipFill>
        <p:spPr>
          <a:xfrm>
            <a:off x="4790300" y="919750"/>
            <a:ext cx="3889758" cy="23286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2" name="Shape 1832"/>
        <p:cNvGrpSpPr/>
        <p:nvPr/>
      </p:nvGrpSpPr>
      <p:grpSpPr>
        <a:xfrm>
          <a:off x="0" y="0"/>
          <a:ext cx="0" cy="0"/>
          <a:chOff x="0" y="0"/>
          <a:chExt cx="0" cy="0"/>
        </a:xfrm>
      </p:grpSpPr>
      <p:sp>
        <p:nvSpPr>
          <p:cNvPr id="1833" name="Google Shape;1833;g3a116982fca_3_1402"/>
          <p:cNvSpPr txBox="1"/>
          <p:nvPr/>
        </p:nvSpPr>
        <p:spPr>
          <a:xfrm>
            <a:off x="143500" y="198775"/>
            <a:ext cx="5711100" cy="88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424242"/>
                </a:solidFill>
                <a:highlight>
                  <a:srgbClr val="B7DB20"/>
                </a:highlight>
                <a:latin typeface="Archivo ExtraBold"/>
                <a:ea typeface="Archivo ExtraBold"/>
                <a:cs typeface="Archivo ExtraBold"/>
                <a:sym typeface="Archivo ExtraBold"/>
              </a:rPr>
              <a:t>Algunos portadores del aula para acompañar el proceso de escritura</a:t>
            </a:r>
            <a:endParaRPr b="0" i="0" sz="2400" u="none" cap="none" strike="noStrike">
              <a:solidFill>
                <a:srgbClr val="424242"/>
              </a:solidFill>
              <a:highlight>
                <a:srgbClr val="B7DB20"/>
              </a:highlight>
              <a:latin typeface="Archivo ExtraBold"/>
              <a:ea typeface="Archivo ExtraBold"/>
              <a:cs typeface="Archivo ExtraBold"/>
              <a:sym typeface="Archivo ExtraBold"/>
            </a:endParaRPr>
          </a:p>
        </p:txBody>
      </p:sp>
      <p:sp>
        <p:nvSpPr>
          <p:cNvPr id="1834" name="Google Shape;1834;g3a116982fca_3_1402"/>
          <p:cNvSpPr txBox="1"/>
          <p:nvPr/>
        </p:nvSpPr>
        <p:spPr>
          <a:xfrm>
            <a:off x="690925" y="1826375"/>
            <a:ext cx="310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1835" name="Google Shape;1835;g3a116982fca_3_1402"/>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cxnSp>
        <p:nvCxnSpPr>
          <p:cNvPr id="1836" name="Google Shape;1836;g3a116982fca_3_1402"/>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1837" name="Google Shape;1837;g3a116982fca_3_1402"/>
          <p:cNvPicPr preferRelativeResize="0"/>
          <p:nvPr/>
        </p:nvPicPr>
        <p:blipFill rotWithShape="1">
          <a:blip r:embed="rId3">
            <a:alphaModFix/>
          </a:blip>
          <a:srcRect b="0" l="0" r="0" t="0"/>
          <a:stretch/>
        </p:blipFill>
        <p:spPr>
          <a:xfrm>
            <a:off x="143500" y="4640000"/>
            <a:ext cx="1230802" cy="304100"/>
          </a:xfrm>
          <a:prstGeom prst="rect">
            <a:avLst/>
          </a:prstGeom>
          <a:noFill/>
          <a:ln>
            <a:noFill/>
          </a:ln>
        </p:spPr>
      </p:pic>
      <p:pic>
        <p:nvPicPr>
          <p:cNvPr id="1838" name="Google Shape;1838;g3a116982fca_3_1402"/>
          <p:cNvPicPr preferRelativeResize="0"/>
          <p:nvPr/>
        </p:nvPicPr>
        <p:blipFill rotWithShape="1">
          <a:blip r:embed="rId4">
            <a:alphaModFix/>
          </a:blip>
          <a:srcRect b="0" l="0" r="0" t="0"/>
          <a:stretch/>
        </p:blipFill>
        <p:spPr>
          <a:xfrm>
            <a:off x="1669425" y="1087750"/>
            <a:ext cx="3643650" cy="3856345"/>
          </a:xfrm>
          <a:prstGeom prst="rect">
            <a:avLst/>
          </a:prstGeom>
          <a:noFill/>
          <a:ln>
            <a:noFill/>
          </a:ln>
        </p:spPr>
      </p:pic>
      <p:pic>
        <p:nvPicPr>
          <p:cNvPr id="1839" name="Google Shape;1839;g3a116982fca_3_1402"/>
          <p:cNvPicPr preferRelativeResize="0"/>
          <p:nvPr/>
        </p:nvPicPr>
        <p:blipFill rotWithShape="1">
          <a:blip r:embed="rId5">
            <a:alphaModFix/>
          </a:blip>
          <a:srcRect b="0" l="0" r="0" t="0"/>
          <a:stretch/>
        </p:blipFill>
        <p:spPr>
          <a:xfrm>
            <a:off x="6244400" y="89325"/>
            <a:ext cx="2057400" cy="4951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3" name="Shape 1843"/>
        <p:cNvGrpSpPr/>
        <p:nvPr/>
      </p:nvGrpSpPr>
      <p:grpSpPr>
        <a:xfrm>
          <a:off x="0" y="0"/>
          <a:ext cx="0" cy="0"/>
          <a:chOff x="0" y="0"/>
          <a:chExt cx="0" cy="0"/>
        </a:xfrm>
      </p:grpSpPr>
      <p:pic>
        <p:nvPicPr>
          <p:cNvPr id="1844" name="Google Shape;1844;g3a116982fca_3_1412"/>
          <p:cNvPicPr preferRelativeResize="0"/>
          <p:nvPr/>
        </p:nvPicPr>
        <p:blipFill rotWithShape="1">
          <a:blip r:embed="rId3">
            <a:alphaModFix/>
          </a:blip>
          <a:srcRect b="0" l="0" r="0" t="0"/>
          <a:stretch/>
        </p:blipFill>
        <p:spPr>
          <a:xfrm>
            <a:off x="4061788" y="4454325"/>
            <a:ext cx="1261814" cy="311763"/>
          </a:xfrm>
          <a:prstGeom prst="rect">
            <a:avLst/>
          </a:prstGeom>
          <a:noFill/>
          <a:ln>
            <a:noFill/>
          </a:ln>
        </p:spPr>
      </p:pic>
      <p:sp>
        <p:nvSpPr>
          <p:cNvPr id="1845" name="Google Shape;1845;g3a116982fca_3_141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46" name="Google Shape;1846;g3a116982fca_3_1412"/>
          <p:cNvGrpSpPr/>
          <p:nvPr/>
        </p:nvGrpSpPr>
        <p:grpSpPr>
          <a:xfrm>
            <a:off x="-302994" y="4317806"/>
            <a:ext cx="2799007" cy="584818"/>
            <a:chOff x="-302994" y="4101831"/>
            <a:chExt cx="2799007" cy="584818"/>
          </a:xfrm>
        </p:grpSpPr>
        <p:grpSp>
          <p:nvGrpSpPr>
            <p:cNvPr id="1847" name="Google Shape;1847;g3a116982fca_3_1412"/>
            <p:cNvGrpSpPr/>
            <p:nvPr/>
          </p:nvGrpSpPr>
          <p:grpSpPr>
            <a:xfrm rot="5400000">
              <a:off x="1363570" y="3554206"/>
              <a:ext cx="584818" cy="1680068"/>
              <a:chOff x="2405075" y="2171775"/>
              <a:chExt cx="633400" cy="1900100"/>
            </a:xfrm>
          </p:grpSpPr>
          <p:cxnSp>
            <p:nvCxnSpPr>
              <p:cNvPr id="1848" name="Google Shape;1848;g3a116982fca_3_14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49" name="Google Shape;1849;g3a116982fca_3_14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50" name="Google Shape;1850;g3a116982fca_3_14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51" name="Google Shape;1851;g3a116982fca_3_14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52" name="Google Shape;1852;g3a116982fca_3_14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53" name="Google Shape;1853;g3a116982fca_3_14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4" name="Google Shape;1854;g3a116982fca_3_14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55" name="Google Shape;1855;g3a116982fca_3_14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56" name="Google Shape;1856;g3a116982fca_3_14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7" name="Google Shape;1857;g3a116982fca_3_14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8" name="Google Shape;1858;g3a116982fca_3_14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9" name="Google Shape;1859;g3a116982fca_3_14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60" name="Google Shape;1860;g3a116982fca_3_14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61" name="Google Shape;1861;g3a116982fca_3_14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62" name="Google Shape;1862;g3a116982fca_3_14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863" name="Google Shape;1863;g3a116982fca_3_1412"/>
            <p:cNvGrpSpPr/>
            <p:nvPr/>
          </p:nvGrpSpPr>
          <p:grpSpPr>
            <a:xfrm rot="5400000">
              <a:off x="244631" y="3554206"/>
              <a:ext cx="584818" cy="1680068"/>
              <a:chOff x="2405075" y="2171775"/>
              <a:chExt cx="633400" cy="1900100"/>
            </a:xfrm>
          </p:grpSpPr>
          <p:cxnSp>
            <p:nvCxnSpPr>
              <p:cNvPr id="1864" name="Google Shape;1864;g3a116982fca_3_141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65" name="Google Shape;1865;g3a116982fca_3_141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66" name="Google Shape;1866;g3a116982fca_3_141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67" name="Google Shape;1867;g3a116982fca_3_141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68" name="Google Shape;1868;g3a116982fca_3_141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69" name="Google Shape;1869;g3a116982fca_3_141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70" name="Google Shape;1870;g3a116982fca_3_141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1" name="Google Shape;1871;g3a116982fca_3_141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2" name="Google Shape;1872;g3a116982fca_3_141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73" name="Google Shape;1873;g3a116982fca_3_14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74" name="Google Shape;1874;g3a116982fca_3_141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75" name="Google Shape;1875;g3a116982fca_3_141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6" name="Google Shape;1876;g3a116982fca_3_141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7" name="Google Shape;1877;g3a116982fca_3_141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78" name="Google Shape;1878;g3a116982fca_3_141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879" name="Google Shape;1879;g3a116982fca_3_1412"/>
          <p:cNvPicPr preferRelativeResize="0"/>
          <p:nvPr/>
        </p:nvPicPr>
        <p:blipFill rotWithShape="1">
          <a:blip r:embed="rId4">
            <a:alphaModFix/>
          </a:blip>
          <a:srcRect b="26682" l="0" r="0" t="6858"/>
          <a:stretch/>
        </p:blipFill>
        <p:spPr>
          <a:xfrm>
            <a:off x="76513" y="1419900"/>
            <a:ext cx="3270279" cy="2897876"/>
          </a:xfrm>
          <a:prstGeom prst="rect">
            <a:avLst/>
          </a:prstGeom>
          <a:noFill/>
          <a:ln>
            <a:noFill/>
          </a:ln>
        </p:spPr>
      </p:pic>
      <p:pic>
        <p:nvPicPr>
          <p:cNvPr id="1880" name="Google Shape;1880;g3a116982fca_3_1412"/>
          <p:cNvPicPr preferRelativeResize="0"/>
          <p:nvPr/>
        </p:nvPicPr>
        <p:blipFill rotWithShape="1">
          <a:blip r:embed="rId5">
            <a:alphaModFix/>
          </a:blip>
          <a:srcRect b="6205" l="2950" r="12275" t="10041"/>
          <a:stretch/>
        </p:blipFill>
        <p:spPr>
          <a:xfrm>
            <a:off x="3602100" y="181025"/>
            <a:ext cx="3270276" cy="3817076"/>
          </a:xfrm>
          <a:prstGeom prst="rect">
            <a:avLst/>
          </a:prstGeom>
          <a:noFill/>
          <a:ln>
            <a:noFill/>
          </a:ln>
        </p:spPr>
      </p:pic>
      <p:pic>
        <p:nvPicPr>
          <p:cNvPr id="1881" name="Google Shape;1881;g3a116982fca_3_1412"/>
          <p:cNvPicPr preferRelativeResize="0"/>
          <p:nvPr/>
        </p:nvPicPr>
        <p:blipFill rotWithShape="1">
          <a:blip r:embed="rId6">
            <a:alphaModFix/>
          </a:blip>
          <a:srcRect b="0" l="0" r="0" t="0"/>
          <a:stretch/>
        </p:blipFill>
        <p:spPr>
          <a:xfrm rot="480003">
            <a:off x="6239884" y="1025951"/>
            <a:ext cx="2676473" cy="3568650"/>
          </a:xfrm>
          <a:prstGeom prst="rect">
            <a:avLst/>
          </a:prstGeom>
          <a:noFill/>
          <a:ln>
            <a:noFill/>
          </a:ln>
        </p:spPr>
      </p:pic>
      <p:sp>
        <p:nvSpPr>
          <p:cNvPr id="1882" name="Google Shape;1882;g3a116982fca_3_1412"/>
          <p:cNvSpPr txBox="1"/>
          <p:nvPr/>
        </p:nvSpPr>
        <p:spPr>
          <a:xfrm>
            <a:off x="0" y="181025"/>
            <a:ext cx="3602100" cy="8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Las reseñas de séptimo</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6" name="Shape 1886"/>
        <p:cNvGrpSpPr/>
        <p:nvPr/>
      </p:nvGrpSpPr>
      <p:grpSpPr>
        <a:xfrm>
          <a:off x="0" y="0"/>
          <a:ext cx="0" cy="0"/>
          <a:chOff x="0" y="0"/>
          <a:chExt cx="0" cy="0"/>
        </a:xfrm>
      </p:grpSpPr>
      <p:grpSp>
        <p:nvGrpSpPr>
          <p:cNvPr id="1887" name="Google Shape;1887;g3a0b29e5376_2_42"/>
          <p:cNvGrpSpPr/>
          <p:nvPr/>
        </p:nvGrpSpPr>
        <p:grpSpPr>
          <a:xfrm rot="5400000">
            <a:off x="4746817" y="1034146"/>
            <a:ext cx="3189350" cy="1336365"/>
            <a:chOff x="5974609" y="421182"/>
            <a:chExt cx="3189350" cy="1336365"/>
          </a:xfrm>
        </p:grpSpPr>
        <p:grpSp>
          <p:nvGrpSpPr>
            <p:cNvPr id="1888" name="Google Shape;1888;g3a0b29e5376_2_42"/>
            <p:cNvGrpSpPr/>
            <p:nvPr/>
          </p:nvGrpSpPr>
          <p:grpSpPr>
            <a:xfrm rot="5400000">
              <a:off x="7873552" y="-202762"/>
              <a:ext cx="666463" cy="1914351"/>
              <a:chOff x="2405075" y="2171775"/>
              <a:chExt cx="633400" cy="1900100"/>
            </a:xfrm>
          </p:grpSpPr>
          <p:cxnSp>
            <p:nvCxnSpPr>
              <p:cNvPr id="1889" name="Google Shape;1889;g3a0b29e5376_2_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0" name="Google Shape;1890;g3a0b29e5376_2_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1" name="Google Shape;1891;g3a0b29e5376_2_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2" name="Google Shape;1892;g3a0b29e5376_2_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3" name="Google Shape;1893;g3a0b29e5376_2_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4" name="Google Shape;1894;g3a0b29e5376_2_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5" name="Google Shape;1895;g3a0b29e5376_2_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96" name="Google Shape;1896;g3a0b29e5376_2_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97" name="Google Shape;1897;g3a0b29e5376_2_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8" name="Google Shape;1898;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9" name="Google Shape;1899;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0" name="Google Shape;1900;g3a0b29e5376_2_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01" name="Google Shape;1901;g3a0b29e5376_2_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02" name="Google Shape;1902;g3a0b29e5376_2_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3" name="Google Shape;1903;g3a0b29e5376_2_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04" name="Google Shape;1904;g3a0b29e5376_2_42"/>
            <p:cNvGrpSpPr/>
            <p:nvPr/>
          </p:nvGrpSpPr>
          <p:grpSpPr>
            <a:xfrm rot="5400000">
              <a:off x="7873552" y="467140"/>
              <a:ext cx="666463" cy="1914351"/>
              <a:chOff x="2405075" y="2171775"/>
              <a:chExt cx="633400" cy="1900100"/>
            </a:xfrm>
          </p:grpSpPr>
          <p:cxnSp>
            <p:nvCxnSpPr>
              <p:cNvPr id="1905" name="Google Shape;1905;g3a0b29e5376_2_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06" name="Google Shape;1906;g3a0b29e5376_2_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07" name="Google Shape;1907;g3a0b29e5376_2_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08" name="Google Shape;1908;g3a0b29e5376_2_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09" name="Google Shape;1909;g3a0b29e5376_2_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10" name="Google Shape;1910;g3a0b29e5376_2_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1" name="Google Shape;1911;g3a0b29e5376_2_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2" name="Google Shape;1912;g3a0b29e5376_2_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3" name="Google Shape;1913;g3a0b29e5376_2_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4" name="Google Shape;1914;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5" name="Google Shape;1915;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6" name="Google Shape;1916;g3a0b29e5376_2_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7" name="Google Shape;1917;g3a0b29e5376_2_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8" name="Google Shape;1918;g3a0b29e5376_2_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9" name="Google Shape;1919;g3a0b29e5376_2_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20" name="Google Shape;1920;g3a0b29e5376_2_42"/>
            <p:cNvGrpSpPr/>
            <p:nvPr/>
          </p:nvGrpSpPr>
          <p:grpSpPr>
            <a:xfrm rot="5400000">
              <a:off x="6598553" y="-202762"/>
              <a:ext cx="666463" cy="1914351"/>
              <a:chOff x="2405075" y="2171775"/>
              <a:chExt cx="633400" cy="1900100"/>
            </a:xfrm>
          </p:grpSpPr>
          <p:cxnSp>
            <p:nvCxnSpPr>
              <p:cNvPr id="1921" name="Google Shape;1921;g3a0b29e5376_2_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2" name="Google Shape;1922;g3a0b29e5376_2_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3" name="Google Shape;1923;g3a0b29e5376_2_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4" name="Google Shape;1924;g3a0b29e5376_2_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5" name="Google Shape;1925;g3a0b29e5376_2_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6" name="Google Shape;1926;g3a0b29e5376_2_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27" name="Google Shape;1927;g3a0b29e5376_2_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8" name="Google Shape;1928;g3a0b29e5376_2_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9" name="Google Shape;1929;g3a0b29e5376_2_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0" name="Google Shape;1930;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1" name="Google Shape;1931;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2" name="Google Shape;1932;g3a0b29e5376_2_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3" name="Google Shape;1933;g3a0b29e5376_2_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4" name="Google Shape;1934;g3a0b29e5376_2_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5" name="Google Shape;1935;g3a0b29e5376_2_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36" name="Google Shape;1936;g3a0b29e5376_2_42"/>
            <p:cNvGrpSpPr/>
            <p:nvPr/>
          </p:nvGrpSpPr>
          <p:grpSpPr>
            <a:xfrm rot="5400000">
              <a:off x="6598553" y="467140"/>
              <a:ext cx="666463" cy="1914351"/>
              <a:chOff x="2405075" y="2171775"/>
              <a:chExt cx="633400" cy="1900100"/>
            </a:xfrm>
          </p:grpSpPr>
          <p:cxnSp>
            <p:nvCxnSpPr>
              <p:cNvPr id="1937" name="Google Shape;1937;g3a0b29e5376_2_4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38" name="Google Shape;1938;g3a0b29e5376_2_4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39" name="Google Shape;1939;g3a0b29e5376_2_4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40" name="Google Shape;1940;g3a0b29e5376_2_4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41" name="Google Shape;1941;g3a0b29e5376_2_4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42" name="Google Shape;1942;g3a0b29e5376_2_4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43" name="Google Shape;1943;g3a0b29e5376_2_4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44" name="Google Shape;1944;g3a0b29e5376_2_4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45" name="Google Shape;1945;g3a0b29e5376_2_4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46" name="Google Shape;1946;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47" name="Google Shape;1947;g3a0b29e5376_2_4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48" name="Google Shape;1948;g3a0b29e5376_2_4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49" name="Google Shape;1949;g3a0b29e5376_2_4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50" name="Google Shape;1950;g3a0b29e5376_2_4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51" name="Google Shape;1951;g3a0b29e5376_2_4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952" name="Google Shape;1952;g3a0b29e5376_2_42"/>
          <p:cNvPicPr preferRelativeResize="0"/>
          <p:nvPr/>
        </p:nvPicPr>
        <p:blipFill rotWithShape="1">
          <a:blip r:embed="rId3">
            <a:alphaModFix/>
          </a:blip>
          <a:srcRect b="0" l="0" r="0" t="0"/>
          <a:stretch/>
        </p:blipFill>
        <p:spPr>
          <a:xfrm>
            <a:off x="0" y="1246375"/>
            <a:ext cx="1261814" cy="311763"/>
          </a:xfrm>
          <a:prstGeom prst="rect">
            <a:avLst/>
          </a:prstGeom>
          <a:noFill/>
          <a:ln>
            <a:noFill/>
          </a:ln>
        </p:spPr>
      </p:pic>
      <p:sp>
        <p:nvSpPr>
          <p:cNvPr id="1953" name="Google Shape;1953;g3a0b29e5376_2_42"/>
          <p:cNvSpPr txBox="1"/>
          <p:nvPr/>
        </p:nvSpPr>
        <p:spPr>
          <a:xfrm>
            <a:off x="892750" y="1625275"/>
            <a:ext cx="5487900" cy="294539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Micaela Bella</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700" u="none" cap="none" strike="noStrike">
                <a:solidFill>
                  <a:schemeClr val="dk1"/>
                </a:solidFill>
                <a:latin typeface="Archivo"/>
                <a:ea typeface="Archivo"/>
                <a:cs typeface="Archivo"/>
                <a:sym typeface="Archivo"/>
              </a:rPr>
              <a:t>Escuela Técnica N° 26 “Confederación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s" sz="1700" u="none" cap="none" strike="noStrike">
                <a:solidFill>
                  <a:schemeClr val="dk1"/>
                </a:solidFill>
                <a:latin typeface="Archivo"/>
                <a:ea typeface="Archivo"/>
                <a:cs typeface="Archivo"/>
                <a:sym typeface="Archivo"/>
              </a:rPr>
              <a:t>Suiza”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9° TM</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1954" name="Google Shape;1954;g3a0b29e5376_2_42"/>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1955" name="Google Shape;1955;g3a0b29e5376_2_42"/>
          <p:cNvGrpSpPr/>
          <p:nvPr/>
        </p:nvGrpSpPr>
        <p:grpSpPr>
          <a:xfrm>
            <a:off x="773068" y="2335197"/>
            <a:ext cx="119674" cy="125925"/>
            <a:chOff x="853100" y="2420550"/>
            <a:chExt cx="69000" cy="72600"/>
          </a:xfrm>
        </p:grpSpPr>
        <p:cxnSp>
          <p:nvCxnSpPr>
            <p:cNvPr id="1956" name="Google Shape;1956;g3a0b29e5376_2_4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57" name="Google Shape;1957;g3a0b29e5376_2_4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958" name="Google Shape;1958;g3a0b29e5376_2_42"/>
          <p:cNvGrpSpPr/>
          <p:nvPr/>
        </p:nvGrpSpPr>
        <p:grpSpPr>
          <a:xfrm>
            <a:off x="773068" y="1800035"/>
            <a:ext cx="119674" cy="125925"/>
            <a:chOff x="853100" y="2420550"/>
            <a:chExt cx="69000" cy="72600"/>
          </a:xfrm>
        </p:grpSpPr>
        <p:cxnSp>
          <p:nvCxnSpPr>
            <p:cNvPr id="1959" name="Google Shape;1959;g3a0b29e5376_2_4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60" name="Google Shape;1960;g3a0b29e5376_2_4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961" name="Google Shape;1961;g3a0b29e5376_2_42"/>
          <p:cNvGrpSpPr/>
          <p:nvPr/>
        </p:nvGrpSpPr>
        <p:grpSpPr>
          <a:xfrm>
            <a:off x="773068" y="3887460"/>
            <a:ext cx="119674" cy="125925"/>
            <a:chOff x="853100" y="2420550"/>
            <a:chExt cx="69000" cy="72600"/>
          </a:xfrm>
        </p:grpSpPr>
        <p:cxnSp>
          <p:nvCxnSpPr>
            <p:cNvPr id="1962" name="Google Shape;1962;g3a0b29e5376_2_4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63" name="Google Shape;1963;g3a0b29e5376_2_4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964" name="Google Shape;1964;g3a0b29e5376_2_42"/>
          <p:cNvSpPr txBox="1"/>
          <p:nvPr/>
        </p:nvSpPr>
        <p:spPr>
          <a:xfrm>
            <a:off x="107150" y="107640"/>
            <a:ext cx="5023800" cy="10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highlight>
                  <a:srgbClr val="B7DB20"/>
                </a:highlight>
                <a:latin typeface="Archivo ExtraBold"/>
                <a:ea typeface="Archivo ExtraBold"/>
                <a:cs typeface="Archivo ExtraBold"/>
                <a:sym typeface="Archivo ExtraBold"/>
              </a:rPr>
              <a:t>Desafíos en la lectura de autores clásicos: del desconcierto a la creación</a:t>
            </a:r>
            <a:endParaRPr b="0" i="0" sz="20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965" name="Google Shape;1965;g3a0b29e5376_2_42"/>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1966" name="Google Shape;1966;g3a0b29e5376_2_42"/>
          <p:cNvGrpSpPr/>
          <p:nvPr/>
        </p:nvGrpSpPr>
        <p:grpSpPr>
          <a:xfrm>
            <a:off x="773068" y="3296997"/>
            <a:ext cx="119674" cy="125925"/>
            <a:chOff x="853100" y="2420550"/>
            <a:chExt cx="69000" cy="72600"/>
          </a:xfrm>
        </p:grpSpPr>
        <p:cxnSp>
          <p:nvCxnSpPr>
            <p:cNvPr id="1967" name="Google Shape;1967;g3a0b29e5376_2_4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68" name="Google Shape;1968;g3a0b29e5376_2_4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969" name="Google Shape;1969;g3a0b29e5376_2_42"/>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 la institución </a:t>
            </a:r>
            <a:endParaRPr b="0" i="0" sz="1800" u="none" cap="none" strike="noStrike">
              <a:solidFill>
                <a:schemeClr val="dk2"/>
              </a:solidFill>
              <a:latin typeface="Arial"/>
              <a:ea typeface="Arial"/>
              <a:cs typeface="Arial"/>
              <a:sym typeface="Arial"/>
            </a:endParaRPr>
          </a:p>
        </p:txBody>
      </p:sp>
      <p:pic>
        <p:nvPicPr>
          <p:cNvPr id="1970" name="Google Shape;1970;g3a0b29e5376_2_42"/>
          <p:cNvPicPr preferRelativeResize="0"/>
          <p:nvPr/>
        </p:nvPicPr>
        <p:blipFill rotWithShape="1">
          <a:blip r:embed="rId6">
            <a:alphaModFix/>
          </a:blip>
          <a:srcRect b="0" l="0" r="0" t="0"/>
          <a:stretch/>
        </p:blipFill>
        <p:spPr>
          <a:xfrm>
            <a:off x="5052192" y="413087"/>
            <a:ext cx="3914966" cy="28839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92" name="Shape 292"/>
        <p:cNvGrpSpPr/>
        <p:nvPr/>
      </p:nvGrpSpPr>
      <p:grpSpPr>
        <a:xfrm>
          <a:off x="0" y="0"/>
          <a:ext cx="0" cy="0"/>
          <a:chOff x="0" y="0"/>
          <a:chExt cx="0" cy="0"/>
        </a:xfrm>
      </p:grpSpPr>
      <p:pic>
        <p:nvPicPr>
          <p:cNvPr id="293" name="Google Shape;293;g3a258a8b138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94" name="Google Shape;294;g3a258a8b138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95" name="Google Shape;295;g3a258a8b138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96" name="Google Shape;296;g3a258a8b138_0_0"/>
          <p:cNvGrpSpPr/>
          <p:nvPr/>
        </p:nvGrpSpPr>
        <p:grpSpPr>
          <a:xfrm>
            <a:off x="5593901" y="630951"/>
            <a:ext cx="3189350" cy="1336365"/>
            <a:chOff x="5974609" y="421179"/>
            <a:chExt cx="3189350" cy="1336365"/>
          </a:xfrm>
        </p:grpSpPr>
        <p:grpSp>
          <p:nvGrpSpPr>
            <p:cNvPr id="297" name="Google Shape;297;g3a258a8b138_0_0"/>
            <p:cNvGrpSpPr/>
            <p:nvPr/>
          </p:nvGrpSpPr>
          <p:grpSpPr>
            <a:xfrm rot="5400000">
              <a:off x="7873551" y="-202765"/>
              <a:ext cx="666463" cy="1914351"/>
              <a:chOff x="2405075" y="2171775"/>
              <a:chExt cx="633400" cy="1900100"/>
            </a:xfrm>
          </p:grpSpPr>
          <p:cxnSp>
            <p:nvCxnSpPr>
              <p:cNvPr id="298" name="Google Shape;298;g3a258a8b1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 name="Google Shape;299;g3a258a8b1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 name="Google Shape;300;g3a258a8b1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1" name="Google Shape;301;g3a258a8b1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 name="Google Shape;302;g3a258a8b1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 name="Google Shape;303;g3a258a8b1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 name="Google Shape;304;g3a258a8b1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5" name="Google Shape;305;g3a258a8b1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6" name="Google Shape;306;g3a258a8b1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7" name="Google Shape;307;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8" name="Google Shape;308;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9" name="Google Shape;309;g3a258a8b1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10" name="Google Shape;310;g3a258a8b1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1" name="Google Shape;311;g3a258a8b1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2" name="Google Shape;312;g3a258a8b1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3" name="Google Shape;313;g3a258a8b138_0_0"/>
            <p:cNvGrpSpPr/>
            <p:nvPr/>
          </p:nvGrpSpPr>
          <p:grpSpPr>
            <a:xfrm rot="5400000">
              <a:off x="7873551" y="467137"/>
              <a:ext cx="666463" cy="1914351"/>
              <a:chOff x="2405075" y="2171775"/>
              <a:chExt cx="633400" cy="1900100"/>
            </a:xfrm>
          </p:grpSpPr>
          <p:cxnSp>
            <p:nvCxnSpPr>
              <p:cNvPr id="314" name="Google Shape;314;g3a258a8b1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5" name="Google Shape;315;g3a258a8b1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 name="Google Shape;316;g3a258a8b1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 name="Google Shape;317;g3a258a8b1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8" name="Google Shape;318;g3a258a8b1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9" name="Google Shape;319;g3a258a8b1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0" name="Google Shape;320;g3a258a8b1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 name="Google Shape;321;g3a258a8b1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2" name="Google Shape;322;g3a258a8b1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3" name="Google Shape;323;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4" name="Google Shape;324;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5" name="Google Shape;325;g3a258a8b1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6" name="Google Shape;326;g3a258a8b1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7" name="Google Shape;327;g3a258a8b1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8" name="Google Shape;328;g3a258a8b1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9" name="Google Shape;329;g3a258a8b138_0_0"/>
            <p:cNvGrpSpPr/>
            <p:nvPr/>
          </p:nvGrpSpPr>
          <p:grpSpPr>
            <a:xfrm rot="5400000">
              <a:off x="6598552" y="-202765"/>
              <a:ext cx="666463" cy="1914351"/>
              <a:chOff x="2405075" y="2171775"/>
              <a:chExt cx="633400" cy="1900100"/>
            </a:xfrm>
          </p:grpSpPr>
          <p:cxnSp>
            <p:nvCxnSpPr>
              <p:cNvPr id="330" name="Google Shape;330;g3a258a8b1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1" name="Google Shape;331;g3a258a8b1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2" name="Google Shape;332;g3a258a8b1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3" name="Google Shape;333;g3a258a8b1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4" name="Google Shape;334;g3a258a8b1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5" name="Google Shape;335;g3a258a8b1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36" name="Google Shape;336;g3a258a8b1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37" name="Google Shape;337;g3a258a8b1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8" name="Google Shape;338;g3a258a8b1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 name="Google Shape;339;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0" name="Google Shape;340;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1" name="Google Shape;341;g3a258a8b1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2" name="Google Shape;342;g3a258a8b1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3" name="Google Shape;343;g3a258a8b1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4" name="Google Shape;344;g3a258a8b1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5" name="Google Shape;345;g3a258a8b138_0_0"/>
            <p:cNvGrpSpPr/>
            <p:nvPr/>
          </p:nvGrpSpPr>
          <p:grpSpPr>
            <a:xfrm rot="5400000">
              <a:off x="6598552" y="467137"/>
              <a:ext cx="666463" cy="1914351"/>
              <a:chOff x="2405075" y="2171775"/>
              <a:chExt cx="633400" cy="1900100"/>
            </a:xfrm>
          </p:grpSpPr>
          <p:cxnSp>
            <p:nvCxnSpPr>
              <p:cNvPr id="346" name="Google Shape;346;g3a258a8b1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7" name="Google Shape;347;g3a258a8b1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8" name="Google Shape;348;g3a258a8b1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9" name="Google Shape;349;g3a258a8b1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 name="Google Shape;350;g3a258a8b1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1" name="Google Shape;351;g3a258a8b1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 name="Google Shape;352;g3a258a8b1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3" name="Google Shape;353;g3a258a8b1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 name="Google Shape;354;g3a258a8b1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 name="Google Shape;355;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6" name="Google Shape;356;g3a258a8b1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7" name="Google Shape;357;g3a258a8b1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8" name="Google Shape;358;g3a258a8b1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9" name="Google Shape;359;g3a258a8b1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60" name="Google Shape;360;g3a258a8b1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61" name="Google Shape;361;g3a258a8b138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3a258a8b138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3a258a8b138_0_0"/>
          <p:cNvSpPr txBox="1"/>
          <p:nvPr/>
        </p:nvSpPr>
        <p:spPr>
          <a:xfrm rot="-152977">
            <a:off x="2166443" y="2071372"/>
            <a:ext cx="4997247" cy="1403874"/>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howjump?jump=nextslide"/>
              </a:rPr>
              <a:t>Mesas Turno Mañana</a:t>
            </a:r>
            <a:endParaRPr sz="3300">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33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ldjump" r:id="rId5"/>
              </a:rPr>
              <a:t>Mesas Turno Tarde</a:t>
            </a:r>
            <a:endParaRPr sz="3300">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4" name="Shape 1974"/>
        <p:cNvGrpSpPr/>
        <p:nvPr/>
      </p:nvGrpSpPr>
      <p:grpSpPr>
        <a:xfrm>
          <a:off x="0" y="0"/>
          <a:ext cx="0" cy="0"/>
          <a:chOff x="0" y="0"/>
          <a:chExt cx="0" cy="0"/>
        </a:xfrm>
      </p:grpSpPr>
      <p:pic>
        <p:nvPicPr>
          <p:cNvPr id="1975" name="Google Shape;1975;g3a0b29e5376_2_130"/>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1976" name="Google Shape;1976;g3a0b29e5376_2_130"/>
          <p:cNvSpPr txBox="1"/>
          <p:nvPr/>
        </p:nvSpPr>
        <p:spPr>
          <a:xfrm>
            <a:off x="278100" y="980150"/>
            <a:ext cx="8312400" cy="3922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1 bimestre</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l">
              <a:lnSpc>
                <a:spcPct val="115000"/>
              </a:lnSpc>
              <a:spcBef>
                <a:spcPts val="1000"/>
              </a:spcBef>
              <a:spcAft>
                <a:spcPts val="0"/>
              </a:spcAft>
              <a:buClr>
                <a:srgbClr val="000000"/>
              </a:buClr>
              <a:buSzPts val="15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endParaRPr b="0" i="0" sz="1400" u="none" cap="none" strike="noStrike">
              <a:solidFill>
                <a:srgbClr val="000000"/>
              </a:solidFill>
              <a:latin typeface="Archivo"/>
              <a:ea typeface="Archivo"/>
              <a:cs typeface="Archivo"/>
              <a:sym typeface="Archivo"/>
            </a:endParaRPr>
          </a:p>
          <a:p>
            <a:pPr indent="0" lvl="0" marL="0" marR="0" rtl="0" algn="just">
              <a:lnSpc>
                <a:spcPct val="115000"/>
              </a:lnSpc>
              <a:spcBef>
                <a:spcPts val="10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Frente a la pregunta </a:t>
            </a:r>
            <a:r>
              <a:rPr b="1" i="1" lang="es" sz="1400" u="none" cap="none" strike="noStrike">
                <a:solidFill>
                  <a:srgbClr val="000000"/>
                </a:solidFill>
                <a:latin typeface="Archivo"/>
                <a:ea typeface="Archivo"/>
                <a:cs typeface="Archivo"/>
                <a:sym typeface="Archivo"/>
              </a:rPr>
              <a:t>¿por qué leer clásicos en el nivel secundario?</a:t>
            </a:r>
            <a:r>
              <a:rPr b="0" i="0" lang="es" sz="1400" u="none" cap="none" strike="noStrike">
                <a:solidFill>
                  <a:srgbClr val="000000"/>
                </a:solidFill>
                <a:latin typeface="Archivo"/>
                <a:ea typeface="Archivo"/>
                <a:cs typeface="Archivo"/>
                <a:sym typeface="Archivo"/>
              </a:rPr>
              <a:t> esta experiencia aborda las dificultades de acercamiento e interpretación de textos clásicos. La secuencia propuso la lectura de fragmentos seleccionados de </a:t>
            </a:r>
            <a:r>
              <a:rPr b="0" i="1" lang="es" sz="1400" u="none" cap="none" strike="noStrike">
                <a:solidFill>
                  <a:srgbClr val="000000"/>
                </a:solidFill>
                <a:latin typeface="Archivo"/>
                <a:ea typeface="Archivo"/>
                <a:cs typeface="Archivo"/>
                <a:sym typeface="Archivo"/>
              </a:rPr>
              <a:t>Romeo y Julieta</a:t>
            </a:r>
            <a:r>
              <a:rPr b="0" i="0" lang="es" sz="1400" u="none" cap="none" strike="noStrike">
                <a:solidFill>
                  <a:srgbClr val="000000"/>
                </a:solidFill>
                <a:latin typeface="Archivo"/>
                <a:ea typeface="Archivo"/>
                <a:cs typeface="Archivo"/>
                <a:sym typeface="Archivo"/>
              </a:rPr>
              <a:t> de Shakespeare, mediadas con debates interpretativos sobre el lenguaje figurado y finalizó con un proyecto colaborativo junto al TCI en el que los estudiantes diseñaron su propia </a:t>
            </a:r>
            <a:r>
              <a:rPr b="1" i="0" lang="es" sz="1400" u="none" cap="none" strike="noStrike">
                <a:solidFill>
                  <a:srgbClr val="000000"/>
                </a:solidFill>
                <a:latin typeface="Archivo"/>
                <a:ea typeface="Archivo"/>
                <a:cs typeface="Archivo"/>
                <a:sym typeface="Archivo"/>
              </a:rPr>
              <a:t>compañía teatral</a:t>
            </a:r>
            <a:r>
              <a:rPr b="0" i="0" lang="es" sz="1400" u="none" cap="none" strike="noStrike">
                <a:solidFill>
                  <a:srgbClr val="000000"/>
                </a:solidFill>
                <a:latin typeface="Archivo"/>
                <a:ea typeface="Archivo"/>
                <a:cs typeface="Archivo"/>
                <a:sym typeface="Archivo"/>
              </a:rPr>
              <a:t> e hicieron una propuesta de puesta en escena de obras shakesperianas, integrando así investigación, creatividad y reflexión sobre elementos teatrales.</a:t>
            </a:r>
            <a:endParaRPr b="0" i="0" sz="1400" u="none" cap="none" strike="noStrike">
              <a:solidFill>
                <a:srgbClr val="000000"/>
              </a:solidFill>
              <a:latin typeface="Archivo"/>
              <a:ea typeface="Archivo"/>
              <a:cs typeface="Archivo"/>
              <a:sym typeface="Archivo"/>
            </a:endParaRPr>
          </a:p>
          <a:p>
            <a:pPr indent="0" lvl="0" marL="0" marR="0" rtl="0" algn="just">
              <a:lnSpc>
                <a:spcPct val="115000"/>
              </a:lnSpc>
              <a:spcBef>
                <a:spcPts val="10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La secuencia abordó, a partir de la lectura de textos clásicos, diversos temas: el género dramático, el teatro isabelino y el lenguaje figurado, poniendo foco en </a:t>
            </a:r>
            <a:r>
              <a:rPr b="1" i="0" lang="es" sz="1400" u="none" cap="none" strike="noStrike">
                <a:solidFill>
                  <a:srgbClr val="000000"/>
                </a:solidFill>
                <a:latin typeface="Archivo"/>
                <a:ea typeface="Archivo"/>
                <a:cs typeface="Archivo"/>
                <a:sym typeface="Archivo"/>
              </a:rPr>
              <a:t>motivar la lectura de autores clásicos. </a:t>
            </a:r>
            <a:endParaRPr b="0" i="0" sz="1400" u="none" cap="none" strike="noStrike">
              <a:solidFill>
                <a:srgbClr val="000000"/>
              </a:solidFill>
              <a:latin typeface="Archivo"/>
              <a:ea typeface="Archivo"/>
              <a:cs typeface="Archivo"/>
              <a:sym typeface="Archivo"/>
            </a:endParaRPr>
          </a:p>
          <a:p>
            <a:pPr indent="0" lvl="0" marL="0" marR="0" rtl="0" algn="just">
              <a:lnSpc>
                <a:spcPct val="115000"/>
              </a:lnSpc>
              <a:spcBef>
                <a:spcPts val="1000"/>
              </a:spcBef>
              <a:spcAft>
                <a:spcPts val="100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Los estudiantes reflexionaron colectivamente sobre el concepto de "clásico", conociendo obras que perduran por abordar temas universales que trascienden épocas, y exploraron múltiples formas de actualizar estas lecturas en el presente.</a:t>
            </a:r>
            <a:endParaRPr b="0" i="0" sz="1500" u="none" cap="none" strike="noStrike">
              <a:solidFill>
                <a:schemeClr val="dk1"/>
              </a:solidFill>
              <a:latin typeface="Archivo"/>
              <a:ea typeface="Archivo"/>
              <a:cs typeface="Archivo"/>
              <a:sym typeface="Archivo"/>
            </a:endParaRPr>
          </a:p>
        </p:txBody>
      </p:sp>
      <p:grpSp>
        <p:nvGrpSpPr>
          <p:cNvPr id="1977" name="Google Shape;1977;g3a0b29e5376_2_130"/>
          <p:cNvGrpSpPr/>
          <p:nvPr/>
        </p:nvGrpSpPr>
        <p:grpSpPr>
          <a:xfrm>
            <a:off x="158418" y="1121448"/>
            <a:ext cx="119674" cy="125925"/>
            <a:chOff x="853100" y="2420550"/>
            <a:chExt cx="69000" cy="72600"/>
          </a:xfrm>
        </p:grpSpPr>
        <p:cxnSp>
          <p:nvCxnSpPr>
            <p:cNvPr id="1978" name="Google Shape;1978;g3a0b29e5376_2_13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79" name="Google Shape;1979;g3a0b29e5376_2_13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980" name="Google Shape;1980;g3a0b29e5376_2_130"/>
          <p:cNvSpPr txBox="1"/>
          <p:nvPr/>
        </p:nvSpPr>
        <p:spPr>
          <a:xfrm>
            <a:off x="158425" y="212100"/>
            <a:ext cx="74223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600"/>
              <a:buFont typeface="Arial"/>
              <a:buNone/>
            </a:pPr>
            <a:r>
              <a:rPr b="1" i="0" lang="es" sz="1600" u="none" cap="none" strike="noStrike">
                <a:solidFill>
                  <a:srgbClr val="000000"/>
                </a:solidFill>
                <a:highlight>
                  <a:srgbClr val="B7DB20"/>
                </a:highlight>
                <a:latin typeface="Archivo"/>
                <a:ea typeface="Archivo"/>
                <a:cs typeface="Archivo"/>
                <a:sym typeface="Archivo"/>
              </a:rPr>
              <a:t>Desafíos en la lectura de autores clásicos: del desconcierto a la creación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981" name="Google Shape;1981;g3a0b29e5376_2_130"/>
          <p:cNvSpPr/>
          <p:nvPr/>
        </p:nvSpPr>
        <p:spPr>
          <a:xfrm>
            <a:off x="-46625" y="5017625"/>
            <a:ext cx="9198300" cy="1260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2" name="Google Shape;1982;g3a0b29e5376_2_130"/>
          <p:cNvPicPr preferRelativeResize="0"/>
          <p:nvPr/>
        </p:nvPicPr>
        <p:blipFill rotWithShape="1">
          <a:blip r:embed="rId4">
            <a:alphaModFix/>
          </a:blip>
          <a:srcRect b="0" l="0" r="0" t="0"/>
          <a:stretch/>
        </p:blipFill>
        <p:spPr>
          <a:xfrm>
            <a:off x="7683324" y="212099"/>
            <a:ext cx="1460676" cy="206450"/>
          </a:xfrm>
          <a:prstGeom prst="rect">
            <a:avLst/>
          </a:prstGeom>
          <a:noFill/>
          <a:ln>
            <a:noFill/>
          </a:ln>
        </p:spPr>
      </p:pic>
      <p:grpSp>
        <p:nvGrpSpPr>
          <p:cNvPr id="1983" name="Google Shape;1983;g3a0b29e5376_2_130"/>
          <p:cNvGrpSpPr/>
          <p:nvPr/>
        </p:nvGrpSpPr>
        <p:grpSpPr>
          <a:xfrm>
            <a:off x="158418" y="1512736"/>
            <a:ext cx="119674" cy="125925"/>
            <a:chOff x="853100" y="2420550"/>
            <a:chExt cx="69000" cy="72600"/>
          </a:xfrm>
        </p:grpSpPr>
        <p:cxnSp>
          <p:nvCxnSpPr>
            <p:cNvPr id="1984" name="Google Shape;1984;g3a0b29e5376_2_13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985" name="Google Shape;1985;g3a0b29e5376_2_13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9" name="Shape 1989"/>
        <p:cNvGrpSpPr/>
        <p:nvPr/>
      </p:nvGrpSpPr>
      <p:grpSpPr>
        <a:xfrm>
          <a:off x="0" y="0"/>
          <a:ext cx="0" cy="0"/>
          <a:chOff x="0" y="0"/>
          <a:chExt cx="0" cy="0"/>
        </a:xfrm>
      </p:grpSpPr>
      <p:pic>
        <p:nvPicPr>
          <p:cNvPr id="1990" name="Google Shape;1990;g3a0b29e5376_2_144"/>
          <p:cNvPicPr preferRelativeResize="0"/>
          <p:nvPr/>
        </p:nvPicPr>
        <p:blipFill rotWithShape="1">
          <a:blip r:embed="rId3">
            <a:alphaModFix/>
          </a:blip>
          <a:srcRect b="0" l="0" r="0" t="0"/>
          <a:stretch/>
        </p:blipFill>
        <p:spPr>
          <a:xfrm>
            <a:off x="158425" y="840700"/>
            <a:ext cx="974976" cy="240900"/>
          </a:xfrm>
          <a:prstGeom prst="rect">
            <a:avLst/>
          </a:prstGeom>
          <a:noFill/>
          <a:ln>
            <a:noFill/>
          </a:ln>
        </p:spPr>
      </p:pic>
      <p:sp>
        <p:nvSpPr>
          <p:cNvPr id="1991" name="Google Shape;1991;g3a0b29e5376_2_144"/>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1992" name="Google Shape;1992;g3a0b29e5376_2_1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3" name="Google Shape;1993;g3a0b29e5376_2_144"/>
          <p:cNvPicPr preferRelativeResize="0"/>
          <p:nvPr/>
        </p:nvPicPr>
        <p:blipFill rotWithShape="1">
          <a:blip r:embed="rId4">
            <a:alphaModFix/>
          </a:blip>
          <a:srcRect b="0" l="0" r="0" t="0"/>
          <a:stretch/>
        </p:blipFill>
        <p:spPr>
          <a:xfrm>
            <a:off x="7549850" y="195200"/>
            <a:ext cx="1460676" cy="206450"/>
          </a:xfrm>
          <a:prstGeom prst="rect">
            <a:avLst/>
          </a:prstGeom>
          <a:noFill/>
          <a:ln>
            <a:noFill/>
          </a:ln>
        </p:spPr>
      </p:pic>
      <p:sp>
        <p:nvSpPr>
          <p:cNvPr id="1994" name="Google Shape;1994;g3a0b29e5376_2_144"/>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42900" lvl="0" marL="342900" marR="0" rtl="0" algn="just">
              <a:lnSpc>
                <a:spcPct val="115000"/>
              </a:lnSpc>
              <a:spcBef>
                <a:spcPts val="0"/>
              </a:spcBef>
              <a:spcAft>
                <a:spcPts val="0"/>
              </a:spcAft>
              <a:buClr>
                <a:srgbClr val="000000"/>
              </a:buClr>
              <a:buSzPts val="1200"/>
              <a:buChar char="●"/>
            </a:pPr>
            <a:r>
              <a:rPr i="0" lang="es" sz="1200" u="none" cap="none" strike="noStrike">
                <a:solidFill>
                  <a:srgbClr val="000000"/>
                </a:solidFill>
                <a:latin typeface="Archivo"/>
                <a:ea typeface="Archivo"/>
                <a:cs typeface="Archivo"/>
                <a:sym typeface="Archivo"/>
              </a:rPr>
              <a:t>Localizar de manera exhaustiva la información en el texto, aunque se encuentre distribuida en distintas partes.</a:t>
            </a:r>
            <a:endParaRPr i="0" sz="1200" u="none" cap="none" strike="noStrike">
              <a:solidFill>
                <a:srgbClr val="000000"/>
              </a:solidFill>
              <a:latin typeface="Archivo"/>
              <a:ea typeface="Archivo"/>
              <a:cs typeface="Archivo"/>
              <a:sym typeface="Archivo"/>
            </a:endParaRPr>
          </a:p>
          <a:p>
            <a:pPr indent="-342900" lvl="0" marL="342900" marR="0" rtl="0" algn="just">
              <a:lnSpc>
                <a:spcPct val="115000"/>
              </a:lnSpc>
              <a:spcBef>
                <a:spcPts val="1000"/>
              </a:spcBef>
              <a:spcAft>
                <a:spcPts val="0"/>
              </a:spcAft>
              <a:buClr>
                <a:srgbClr val="000000"/>
              </a:buClr>
              <a:buSzPts val="1200"/>
              <a:buChar char="●"/>
            </a:pPr>
            <a:r>
              <a:rPr i="0" lang="es" sz="1200" u="none" cap="none" strike="noStrike">
                <a:solidFill>
                  <a:srgbClr val="000000"/>
                </a:solidFill>
                <a:latin typeface="Archivo"/>
                <a:ea typeface="Archivo"/>
                <a:cs typeface="Archivo"/>
                <a:sym typeface="Archivo"/>
              </a:rPr>
              <a:t>Reconocer el sentido figurado de las metáforas y seleccionar una interpretación entre varias posibles de acuerdo con el sentido global del texto.</a:t>
            </a:r>
            <a:endParaRPr i="0" sz="1200" u="none" cap="none" strike="noStrike">
              <a:solidFill>
                <a:srgbClr val="000000"/>
              </a:solidFill>
              <a:latin typeface="Archivo"/>
              <a:ea typeface="Archivo"/>
              <a:cs typeface="Archivo"/>
              <a:sym typeface="Archivo"/>
            </a:endParaRPr>
          </a:p>
          <a:p>
            <a:pPr indent="-342900" lvl="0" marL="342900" marR="0" rtl="0" algn="just">
              <a:lnSpc>
                <a:spcPct val="115000"/>
              </a:lnSpc>
              <a:spcBef>
                <a:spcPts val="1000"/>
              </a:spcBef>
              <a:spcAft>
                <a:spcPts val="0"/>
              </a:spcAft>
              <a:buClr>
                <a:srgbClr val="000000"/>
              </a:buClr>
              <a:buSzPts val="1200"/>
              <a:buChar char="●"/>
            </a:pPr>
            <a:r>
              <a:rPr i="0" lang="es" sz="1200" u="none" cap="none" strike="noStrike">
                <a:solidFill>
                  <a:srgbClr val="000000"/>
                </a:solidFill>
                <a:latin typeface="Archivo"/>
                <a:ea typeface="Archivo"/>
                <a:cs typeface="Archivo"/>
                <a:sym typeface="Archivo"/>
              </a:rPr>
              <a:t>Familiarizarse con el género dramático y el teatro isabelino a través de la obra de Shakespeare.</a:t>
            </a:r>
            <a:endParaRPr i="0" sz="1200" u="none" cap="none" strike="noStrike">
              <a:solidFill>
                <a:srgbClr val="000000"/>
              </a:solidFill>
              <a:latin typeface="Archivo"/>
              <a:ea typeface="Archivo"/>
              <a:cs typeface="Archivo"/>
              <a:sym typeface="Archivo"/>
            </a:endParaRPr>
          </a:p>
          <a:p>
            <a:pPr indent="-342900" lvl="0" marL="342900" marR="0" rtl="0" algn="just">
              <a:lnSpc>
                <a:spcPct val="115000"/>
              </a:lnSpc>
              <a:spcBef>
                <a:spcPts val="1000"/>
              </a:spcBef>
              <a:spcAft>
                <a:spcPts val="0"/>
              </a:spcAft>
              <a:buClr>
                <a:srgbClr val="000000"/>
              </a:buClr>
              <a:buSzPts val="1200"/>
              <a:buChar char="●"/>
            </a:pPr>
            <a:r>
              <a:rPr i="0" lang="es" sz="1200" u="none" cap="none" strike="noStrike">
                <a:solidFill>
                  <a:srgbClr val="000000"/>
                </a:solidFill>
                <a:latin typeface="Archivo"/>
                <a:ea typeface="Archivo"/>
                <a:cs typeface="Archivo"/>
                <a:sym typeface="Archivo"/>
              </a:rPr>
              <a:t>Desarrollar </a:t>
            </a:r>
            <a:r>
              <a:rPr lang="es" sz="1200">
                <a:solidFill>
                  <a:srgbClr val="000000"/>
                </a:solidFill>
                <a:latin typeface="Archivo"/>
                <a:ea typeface="Archivo"/>
                <a:cs typeface="Archivo"/>
                <a:sym typeface="Archivo"/>
              </a:rPr>
              <a:t>estrategias </a:t>
            </a:r>
            <a:r>
              <a:rPr i="0" lang="es" sz="1200" u="none" cap="none" strike="noStrike">
                <a:solidFill>
                  <a:srgbClr val="000000"/>
                </a:solidFill>
                <a:latin typeface="Archivo"/>
                <a:ea typeface="Archivo"/>
                <a:cs typeface="Archivo"/>
                <a:sym typeface="Archivo"/>
              </a:rPr>
              <a:t>de análisis, síntesis y producción creativa a partir de la lectura de textos clásicos.</a:t>
            </a:r>
            <a:endParaRPr i="0" sz="1200" u="none" cap="none" strike="noStrike">
              <a:solidFill>
                <a:srgbClr val="000000"/>
              </a:solidFill>
              <a:latin typeface="Archivo"/>
              <a:ea typeface="Archivo"/>
              <a:cs typeface="Archivo"/>
              <a:sym typeface="Archivo"/>
            </a:endParaRPr>
          </a:p>
          <a:p>
            <a:pPr indent="-342900" lvl="0" marL="342900" marR="0" rtl="0" algn="just">
              <a:lnSpc>
                <a:spcPct val="115000"/>
              </a:lnSpc>
              <a:spcBef>
                <a:spcPts val="1000"/>
              </a:spcBef>
              <a:spcAft>
                <a:spcPts val="1000"/>
              </a:spcAft>
              <a:buClr>
                <a:srgbClr val="000000"/>
              </a:buClr>
              <a:buSzPts val="1200"/>
              <a:buChar char="●"/>
            </a:pPr>
            <a:r>
              <a:rPr i="0" lang="es" sz="1200" u="none" cap="none" strike="noStrike">
                <a:solidFill>
                  <a:srgbClr val="000000"/>
                </a:solidFill>
                <a:latin typeface="Archivo"/>
                <a:ea typeface="Archivo"/>
                <a:cs typeface="Archivo"/>
                <a:sym typeface="Archivo"/>
              </a:rPr>
              <a:t>Trabajar colaborativamente en la construcción de propuestas interpretativas y creativas.</a:t>
            </a:r>
            <a:endParaRPr>
              <a:solidFill>
                <a:schemeClr val="dk1"/>
              </a:solidFill>
              <a:latin typeface="Archivo"/>
              <a:ea typeface="Archivo"/>
              <a:cs typeface="Archivo"/>
              <a:sym typeface="Archivo"/>
            </a:endParaRPr>
          </a:p>
        </p:txBody>
      </p:sp>
      <p:sp>
        <p:nvSpPr>
          <p:cNvPr id="1995" name="Google Shape;1995;g3a0b29e5376_2_144"/>
          <p:cNvSpPr txBox="1"/>
          <p:nvPr>
            <p:ph idx="2" type="body"/>
          </p:nvPr>
        </p:nvSpPr>
        <p:spPr>
          <a:xfrm>
            <a:off x="4832400" y="1152475"/>
            <a:ext cx="3999900" cy="3378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just">
              <a:lnSpc>
                <a:spcPct val="100000"/>
              </a:lnSpc>
              <a:spcBef>
                <a:spcPts val="1100"/>
              </a:spcBef>
              <a:spcAft>
                <a:spcPts val="0"/>
              </a:spcAft>
              <a:buSzPct val="1000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329565" lvl="0" marL="342900" rtl="0" algn="just">
              <a:lnSpc>
                <a:spcPct val="115000"/>
              </a:lnSpc>
              <a:spcBef>
                <a:spcPts val="1000"/>
              </a:spcBef>
              <a:spcAft>
                <a:spcPts val="0"/>
              </a:spcAft>
              <a:buSzPct val="107692"/>
              <a:buChar char="●"/>
            </a:pPr>
            <a:r>
              <a:rPr lang="es" sz="1300">
                <a:solidFill>
                  <a:schemeClr val="dk1"/>
                </a:solidFill>
                <a:latin typeface="Archivo"/>
                <a:ea typeface="Archivo"/>
                <a:cs typeface="Archivo"/>
                <a:sym typeface="Archivo"/>
              </a:rPr>
              <a:t>Lectura de diversas obras del g</a:t>
            </a:r>
            <a:r>
              <a:rPr lang="es" sz="1300" u="none" strike="noStrike">
                <a:solidFill>
                  <a:schemeClr val="dk1"/>
                </a:solidFill>
                <a:latin typeface="Archivo"/>
                <a:ea typeface="Archivo"/>
                <a:cs typeface="Archivo"/>
                <a:sym typeface="Archivo"/>
              </a:rPr>
              <a:t>énero dramático</a:t>
            </a:r>
            <a:r>
              <a:rPr lang="es" sz="1300">
                <a:solidFill>
                  <a:schemeClr val="dk1"/>
                </a:solidFill>
                <a:latin typeface="Archivo"/>
                <a:ea typeface="Archivo"/>
                <a:cs typeface="Archivo"/>
                <a:sym typeface="Archivo"/>
              </a:rPr>
              <a:t>, particularmente del </a:t>
            </a:r>
            <a:r>
              <a:rPr lang="es" sz="1300" u="none" strike="noStrike">
                <a:solidFill>
                  <a:schemeClr val="dk1"/>
                </a:solidFill>
                <a:latin typeface="Archivo"/>
                <a:ea typeface="Archivo"/>
                <a:cs typeface="Archivo"/>
                <a:sym typeface="Archivo"/>
              </a:rPr>
              <a:t> teatro isabelino,</a:t>
            </a:r>
            <a:r>
              <a:rPr lang="es" sz="1300">
                <a:solidFill>
                  <a:schemeClr val="dk1"/>
                </a:solidFill>
                <a:latin typeface="Archivo"/>
                <a:ea typeface="Archivo"/>
                <a:cs typeface="Archivo"/>
                <a:sym typeface="Archivo"/>
              </a:rPr>
              <a:t> haciendo foco en:</a:t>
            </a:r>
            <a:endParaRPr sz="1300">
              <a:solidFill>
                <a:schemeClr val="dk1"/>
              </a:solidFill>
              <a:latin typeface="Archivo"/>
              <a:ea typeface="Archivo"/>
              <a:cs typeface="Archivo"/>
              <a:sym typeface="Archivo"/>
            </a:endParaRPr>
          </a:p>
          <a:p>
            <a:pPr indent="-298767" lvl="0" marL="914400" rtl="0" algn="just">
              <a:lnSpc>
                <a:spcPct val="115000"/>
              </a:lnSpc>
              <a:spcBef>
                <a:spcPts val="1000"/>
              </a:spcBef>
              <a:spcAft>
                <a:spcPts val="0"/>
              </a:spcAft>
              <a:buClr>
                <a:schemeClr val="dk1"/>
              </a:buClr>
              <a:buSzPct val="100000"/>
              <a:buFont typeface="Archivo"/>
              <a:buChar char="-"/>
            </a:pPr>
            <a:r>
              <a:rPr lang="es" sz="1300">
                <a:solidFill>
                  <a:schemeClr val="dk1"/>
                </a:solidFill>
                <a:latin typeface="Archivo"/>
                <a:ea typeface="Archivo"/>
                <a:cs typeface="Archivo"/>
                <a:sym typeface="Archivo"/>
              </a:rPr>
              <a:t>la utilización del lenguaje figurado ( metáforas y simbolismos);</a:t>
            </a:r>
            <a:endParaRPr sz="1300">
              <a:solidFill>
                <a:schemeClr val="dk1"/>
              </a:solidFill>
              <a:latin typeface="Archivo"/>
              <a:ea typeface="Archivo"/>
              <a:cs typeface="Archivo"/>
              <a:sym typeface="Archivo"/>
            </a:endParaRPr>
          </a:p>
          <a:p>
            <a:pPr indent="-298767" lvl="0" marL="914400" rtl="0" algn="just">
              <a:lnSpc>
                <a:spcPct val="115000"/>
              </a:lnSpc>
              <a:spcBef>
                <a:spcPts val="1000"/>
              </a:spcBef>
              <a:spcAft>
                <a:spcPts val="0"/>
              </a:spcAft>
              <a:buClr>
                <a:schemeClr val="dk1"/>
              </a:buClr>
              <a:buSzPct val="100000"/>
              <a:buFont typeface="Archivo"/>
              <a:buChar char="-"/>
            </a:pPr>
            <a:r>
              <a:rPr lang="es" sz="1300">
                <a:solidFill>
                  <a:schemeClr val="dk1"/>
                </a:solidFill>
                <a:latin typeface="Archivo"/>
                <a:ea typeface="Archivo"/>
                <a:cs typeface="Archivo"/>
                <a:sym typeface="Archivo"/>
              </a:rPr>
              <a:t>elementos de la puesta en escena teatral: vestuario, música, escenografía.</a:t>
            </a:r>
            <a:endParaRPr sz="1300">
              <a:solidFill>
                <a:schemeClr val="dk1"/>
              </a:solidFill>
              <a:latin typeface="Archivo"/>
              <a:ea typeface="Archivo"/>
              <a:cs typeface="Archivo"/>
              <a:sym typeface="Archivo"/>
            </a:endParaRPr>
          </a:p>
          <a:p>
            <a:pPr indent="-329565" lvl="0" marL="342900" rtl="0" algn="l">
              <a:lnSpc>
                <a:spcPct val="115000"/>
              </a:lnSpc>
              <a:spcBef>
                <a:spcPts val="1000"/>
              </a:spcBef>
              <a:spcAft>
                <a:spcPts val="0"/>
              </a:spcAft>
              <a:buSzPct val="107692"/>
              <a:buChar char="●"/>
            </a:pPr>
            <a:r>
              <a:rPr lang="es" sz="1300">
                <a:solidFill>
                  <a:schemeClr val="dk1"/>
                </a:solidFill>
                <a:latin typeface="Archivo"/>
                <a:ea typeface="Archivo"/>
                <a:cs typeface="Archivo"/>
                <a:sym typeface="Archivo"/>
              </a:rPr>
              <a:t>Lectura de textos no literarios: biografía de William Shakespeare. </a:t>
            </a:r>
            <a:endParaRPr sz="1300">
              <a:solidFill>
                <a:schemeClr val="dk1"/>
              </a:solidFill>
              <a:latin typeface="Archivo"/>
              <a:ea typeface="Archivo"/>
              <a:cs typeface="Archivo"/>
              <a:sym typeface="Archivo"/>
            </a:endParaRPr>
          </a:p>
          <a:p>
            <a:pPr indent="-329565" lvl="0" marL="342900" rtl="0" algn="l">
              <a:lnSpc>
                <a:spcPct val="115000"/>
              </a:lnSpc>
              <a:spcBef>
                <a:spcPts val="1000"/>
              </a:spcBef>
              <a:spcAft>
                <a:spcPts val="0"/>
              </a:spcAft>
              <a:buSzPct val="107692"/>
              <a:buChar char="●"/>
            </a:pPr>
            <a:r>
              <a:rPr lang="es" sz="1300" u="none" strike="noStrike">
                <a:solidFill>
                  <a:schemeClr val="dk1"/>
                </a:solidFill>
                <a:latin typeface="Archivo"/>
                <a:ea typeface="Archivo"/>
                <a:cs typeface="Archivo"/>
                <a:sym typeface="Archivo"/>
              </a:rPr>
              <a:t>Escritura de textos de ficción:</a:t>
            </a:r>
            <a:r>
              <a:rPr lang="es" sz="1300">
                <a:solidFill>
                  <a:schemeClr val="dk1"/>
                </a:solidFill>
                <a:latin typeface="Archivo"/>
                <a:ea typeface="Archivo"/>
                <a:cs typeface="Archivo"/>
                <a:sym typeface="Archivo"/>
              </a:rPr>
              <a:t> </a:t>
            </a:r>
            <a:r>
              <a:rPr lang="es" sz="1300" u="none" strike="noStrike">
                <a:solidFill>
                  <a:schemeClr val="dk1"/>
                </a:solidFill>
                <a:latin typeface="Archivo"/>
                <a:ea typeface="Archivo"/>
                <a:cs typeface="Archivo"/>
                <a:sym typeface="Archivo"/>
              </a:rPr>
              <a:t>adaptación de textos clásicos.</a:t>
            </a:r>
            <a:endParaRPr/>
          </a:p>
          <a:p>
            <a:pPr indent="0" lvl="0" marL="0" rtl="0" algn="just">
              <a:lnSpc>
                <a:spcPct val="115000"/>
              </a:lnSpc>
              <a:spcBef>
                <a:spcPts val="1000"/>
              </a:spcBef>
              <a:spcAft>
                <a:spcPts val="1000"/>
              </a:spcAft>
              <a:buSzPct val="126696"/>
              <a:buNone/>
            </a:pPr>
            <a:r>
              <a:rPr lang="es" sz="1300">
                <a:solidFill>
                  <a:schemeClr val="dk1"/>
                </a:solidFill>
                <a:latin typeface="Archivo"/>
                <a:ea typeface="Archivo"/>
                <a:cs typeface="Archivo"/>
                <a:sym typeface="Archivo"/>
              </a:rPr>
              <a:t>Lecturas Literarias: fragmento </a:t>
            </a:r>
            <a:r>
              <a:rPr i="1" lang="es" sz="1300">
                <a:solidFill>
                  <a:schemeClr val="dk1"/>
                </a:solidFill>
                <a:latin typeface="Archivo"/>
                <a:ea typeface="Archivo"/>
                <a:cs typeface="Archivo"/>
                <a:sym typeface="Archivo"/>
              </a:rPr>
              <a:t>Romeo y Julieta</a:t>
            </a:r>
            <a:r>
              <a:rPr lang="es" sz="1300">
                <a:solidFill>
                  <a:schemeClr val="dk1"/>
                </a:solidFill>
                <a:latin typeface="Archivo"/>
                <a:ea typeface="Archivo"/>
                <a:cs typeface="Archivo"/>
                <a:sym typeface="Archivo"/>
              </a:rPr>
              <a:t> de William Shakespeare (Acto 2, Escena II);  </a:t>
            </a:r>
            <a:r>
              <a:rPr i="1" lang="es" sz="1300">
                <a:solidFill>
                  <a:schemeClr val="dk1"/>
                </a:solidFill>
                <a:latin typeface="Archivo"/>
                <a:ea typeface="Archivo"/>
                <a:cs typeface="Archivo"/>
                <a:sym typeface="Archivo"/>
              </a:rPr>
              <a:t>Hamlet, Macbeth, Sueño de una Noche de Verano, Otelo, Noche de reyes</a:t>
            </a:r>
            <a:r>
              <a:rPr lang="es" sz="1300">
                <a:solidFill>
                  <a:schemeClr val="dk1"/>
                </a:solidFill>
                <a:latin typeface="Archivo"/>
                <a:ea typeface="Archivo"/>
                <a:cs typeface="Archivo"/>
                <a:sym typeface="Archivo"/>
              </a:rPr>
              <a:t>.</a:t>
            </a:r>
            <a:endParaRPr sz="1300">
              <a:solidFill>
                <a:schemeClr val="dk1"/>
              </a:solidFill>
              <a:latin typeface="Archivo"/>
              <a:ea typeface="Archivo"/>
              <a:cs typeface="Archivo"/>
              <a:sym typeface="Archivo"/>
            </a:endParaRPr>
          </a:p>
        </p:txBody>
      </p:sp>
      <p:sp>
        <p:nvSpPr>
          <p:cNvPr id="1996" name="Google Shape;1996;g3a0b29e5376_2_144"/>
          <p:cNvSpPr txBox="1"/>
          <p:nvPr/>
        </p:nvSpPr>
        <p:spPr>
          <a:xfrm>
            <a:off x="158425" y="123775"/>
            <a:ext cx="7315800" cy="7170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chemeClr val="dk1"/>
                </a:solidFill>
                <a:highlight>
                  <a:srgbClr val="B7DB20"/>
                </a:highlight>
                <a:latin typeface="Archivo ExtraBold"/>
                <a:ea typeface="Archivo ExtraBold"/>
                <a:cs typeface="Archivo ExtraBold"/>
                <a:sym typeface="Archivo ExtraBold"/>
              </a:rPr>
              <a:t>Desafíos en la lectura de autores clásicos: del desconcierto a la creación</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0" name="Shape 2000"/>
        <p:cNvGrpSpPr/>
        <p:nvPr/>
      </p:nvGrpSpPr>
      <p:grpSpPr>
        <a:xfrm>
          <a:off x="0" y="0"/>
          <a:ext cx="0" cy="0"/>
          <a:chOff x="0" y="0"/>
          <a:chExt cx="0" cy="0"/>
        </a:xfrm>
      </p:grpSpPr>
      <p:pic>
        <p:nvPicPr>
          <p:cNvPr id="2001" name="Google Shape;2001;g3a0b29e5376_2_15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002" name="Google Shape;2002;g3a0b29e5376_2_154"/>
          <p:cNvSpPr txBox="1"/>
          <p:nvPr/>
        </p:nvSpPr>
        <p:spPr>
          <a:xfrm>
            <a:off x="391724" y="208625"/>
            <a:ext cx="6577675"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Aproximación a los textos clásicos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03" name="Google Shape;2003;g3a0b29e5376_2_15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4" name="Google Shape;2004;g3a0b29e5376_2_154"/>
          <p:cNvPicPr preferRelativeResize="0"/>
          <p:nvPr/>
        </p:nvPicPr>
        <p:blipFill rotWithShape="1">
          <a:blip r:embed="rId4">
            <a:alphaModFix/>
          </a:blip>
          <a:srcRect b="0" l="0" r="0" t="0"/>
          <a:stretch/>
        </p:blipFill>
        <p:spPr>
          <a:xfrm>
            <a:off x="7683250" y="208625"/>
            <a:ext cx="1460676" cy="206450"/>
          </a:xfrm>
          <a:prstGeom prst="rect">
            <a:avLst/>
          </a:prstGeom>
          <a:noFill/>
          <a:ln>
            <a:noFill/>
          </a:ln>
        </p:spPr>
      </p:pic>
      <p:sp>
        <p:nvSpPr>
          <p:cNvPr id="2005" name="Google Shape;2005;g3a0b29e5376_2_154"/>
          <p:cNvSpPr txBox="1"/>
          <p:nvPr/>
        </p:nvSpPr>
        <p:spPr>
          <a:xfrm>
            <a:off x="194575" y="961700"/>
            <a:ext cx="8957100" cy="3848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1" i="0" lang="es" sz="1600" u="none" cap="none" strike="noStrike">
                <a:solidFill>
                  <a:schemeClr val="dk1"/>
                </a:solidFill>
                <a:latin typeface="Archivo"/>
                <a:ea typeface="Archivo"/>
                <a:cs typeface="Archivo"/>
                <a:sym typeface="Archivo"/>
              </a:rPr>
              <a:t>Antes de la lectura:</a:t>
            </a:r>
            <a:r>
              <a:rPr b="0" i="0" lang="es" sz="1600" u="none" cap="none" strike="noStrike">
                <a:solidFill>
                  <a:schemeClr val="dk1"/>
                </a:solidFill>
                <a:latin typeface="Archivo"/>
                <a:ea typeface="Archivo"/>
                <a:cs typeface="Archivo"/>
                <a:sym typeface="Archivo"/>
              </a:rPr>
              <a:t> </a:t>
            </a:r>
            <a:r>
              <a:rPr b="0" i="0" lang="es" sz="1200" u="none" cap="none" strike="noStrike">
                <a:solidFill>
                  <a:schemeClr val="dk1"/>
                </a:solidFill>
                <a:latin typeface="Archivo"/>
                <a:ea typeface="Archivo"/>
                <a:cs typeface="Archivo"/>
                <a:sym typeface="Archivo"/>
              </a:rPr>
              <a:t>trabajo con infografías sobre la vida de William Shakespeare y el teatro isabelino. Acercamiento al género dramático.</a:t>
            </a:r>
            <a:endParaRPr b="0" i="0" sz="1600" u="none" cap="none" strike="noStrike">
              <a:solidFill>
                <a:schemeClr val="dk1"/>
              </a:solidFill>
              <a:latin typeface="Archivo"/>
              <a:ea typeface="Archivo"/>
              <a:cs typeface="Archivo"/>
              <a:sym typeface="Archivo"/>
            </a:endParaRPr>
          </a:p>
          <a:p>
            <a:pPr indent="0" lvl="0" marL="0" marR="0" rtl="0" algn="just">
              <a:lnSpc>
                <a:spcPct val="100000"/>
              </a:lnSpc>
              <a:spcBef>
                <a:spcPts val="1000"/>
              </a:spcBef>
              <a:spcAft>
                <a:spcPts val="0"/>
              </a:spcAft>
              <a:buClr>
                <a:schemeClr val="dk1"/>
              </a:buClr>
              <a:buSzPts val="1100"/>
              <a:buFont typeface="Arial"/>
              <a:buNone/>
            </a:pPr>
            <a:r>
              <a:rPr b="1" i="0" lang="es" sz="1600" u="none" cap="none" strike="noStrike">
                <a:solidFill>
                  <a:schemeClr val="dk1"/>
                </a:solidFill>
                <a:latin typeface="Archivo"/>
                <a:ea typeface="Archivo"/>
                <a:cs typeface="Archivo"/>
                <a:sym typeface="Archivo"/>
              </a:rPr>
              <a:t>Durante la lectura: </a:t>
            </a:r>
            <a:r>
              <a:rPr b="0" i="0" lang="es" sz="1200" u="none" cap="none" strike="noStrike">
                <a:solidFill>
                  <a:schemeClr val="dk1"/>
                </a:solidFill>
                <a:latin typeface="Archivo"/>
                <a:ea typeface="Archivo"/>
                <a:cs typeface="Archivo"/>
                <a:sym typeface="Archivo"/>
              </a:rPr>
              <a:t>lectura del fragmento  </a:t>
            </a:r>
            <a:r>
              <a:rPr b="0" i="1" lang="es" sz="1200" u="none" cap="none" strike="noStrike">
                <a:solidFill>
                  <a:schemeClr val="dk1"/>
                </a:solidFill>
                <a:latin typeface="Archivo"/>
                <a:ea typeface="Archivo"/>
                <a:cs typeface="Archivo"/>
                <a:sym typeface="Archivo"/>
              </a:rPr>
              <a:t>Romeo y Julieta</a:t>
            </a:r>
            <a:r>
              <a:rPr b="0" i="0" lang="es" sz="1200" u="none" cap="none" strike="noStrike">
                <a:solidFill>
                  <a:schemeClr val="dk1"/>
                </a:solidFill>
                <a:latin typeface="Archivo"/>
                <a:ea typeface="Archivo"/>
                <a:cs typeface="Archivo"/>
                <a:sym typeface="Archivo"/>
              </a:rPr>
              <a:t> (Acto 2, Escena II) de a dos, con el objetivo de familiarizarse con el texto, el vocabulario y los elementos propios del género.</a:t>
            </a:r>
            <a:endParaRPr b="0" i="0" sz="1200" u="none" cap="none" strike="noStrike">
              <a:solidFill>
                <a:srgbClr val="000000"/>
              </a:solidFill>
              <a:latin typeface="Archivo"/>
              <a:ea typeface="Archivo"/>
              <a:cs typeface="Archivo"/>
              <a:sym typeface="Archivo"/>
            </a:endParaRPr>
          </a:p>
          <a:p>
            <a:pPr indent="-273050" lvl="0" marL="285750" marR="0" rtl="0" algn="just">
              <a:lnSpc>
                <a:spcPct val="100000"/>
              </a:lnSpc>
              <a:spcBef>
                <a:spcPts val="1000"/>
              </a:spcBef>
              <a:spcAft>
                <a:spcPts val="0"/>
              </a:spcAft>
              <a:buClr>
                <a:srgbClr val="000000"/>
              </a:buClr>
              <a:buSzPts val="1200"/>
              <a:buFont typeface="Archivo"/>
              <a:buChar char="❖"/>
            </a:pPr>
            <a:r>
              <a:rPr b="0" i="0" lang="es" sz="1200" u="none" cap="none" strike="noStrike">
                <a:solidFill>
                  <a:srgbClr val="000000"/>
                </a:solidFill>
                <a:latin typeface="Archivo"/>
                <a:ea typeface="Archivo"/>
                <a:cs typeface="Archivo"/>
                <a:sym typeface="Archivo"/>
              </a:rPr>
              <a:t>Producción intermedia: Confección de un glosario con palabras desconocidas.</a:t>
            </a:r>
            <a:endParaRPr b="0" i="0" sz="1200" u="none" cap="none" strike="noStrike">
              <a:solidFill>
                <a:srgbClr val="000000"/>
              </a:solidFill>
              <a:latin typeface="Archivo"/>
              <a:ea typeface="Archivo"/>
              <a:cs typeface="Archivo"/>
              <a:sym typeface="Archivo"/>
            </a:endParaRPr>
          </a:p>
          <a:p>
            <a:pPr indent="-273050" lvl="0" marL="285750" marR="0" rtl="0" algn="just">
              <a:lnSpc>
                <a:spcPct val="100000"/>
              </a:lnSpc>
              <a:spcBef>
                <a:spcPts val="1000"/>
              </a:spcBef>
              <a:spcAft>
                <a:spcPts val="0"/>
              </a:spcAft>
              <a:buClr>
                <a:srgbClr val="000000"/>
              </a:buClr>
              <a:buSzPts val="1200"/>
              <a:buFont typeface="Noto Sans Symbols"/>
              <a:buChar char="❖"/>
            </a:pPr>
            <a:r>
              <a:rPr b="0" i="0" lang="es" sz="1200" u="sng" cap="none" strike="noStrike">
                <a:solidFill>
                  <a:srgbClr val="000000"/>
                </a:solidFill>
                <a:latin typeface="Archivo"/>
                <a:ea typeface="Archivo"/>
                <a:cs typeface="Archivo"/>
                <a:sym typeface="Archivo"/>
              </a:rPr>
              <a:t>Observaciones del proceso:</a:t>
            </a:r>
            <a:r>
              <a:rPr b="0" i="0" lang="es" sz="1200" u="none" cap="none" strike="noStrike">
                <a:solidFill>
                  <a:srgbClr val="000000"/>
                </a:solidFill>
                <a:latin typeface="Archivo"/>
                <a:ea typeface="Archivo"/>
                <a:cs typeface="Archivo"/>
                <a:sym typeface="Archivo"/>
              </a:rPr>
              <a:t> Los estudiantes manifestaron dificultades con la complejidad del texto. Surgió un debate sobre el significado del pasaje: </a:t>
            </a:r>
            <a:r>
              <a:rPr b="1" i="0" lang="es" sz="1200" u="none" cap="none" strike="noStrike">
                <a:solidFill>
                  <a:srgbClr val="000000"/>
                </a:solidFill>
                <a:latin typeface="Archivo"/>
                <a:ea typeface="Archivo"/>
                <a:cs typeface="Archivo"/>
                <a:sym typeface="Archivo"/>
              </a:rPr>
              <a:t>"¡Borra tu nombre, oh Romeo, ese nombre que no es nada, ese nombre que no constituye tu ser!".</a:t>
            </a:r>
            <a:br>
              <a:rPr b="1" i="0" lang="es" sz="1200" u="none" cap="none" strike="noStrike">
                <a:solidFill>
                  <a:srgbClr val="000000"/>
                </a:solidFill>
                <a:latin typeface="Archivo"/>
                <a:ea typeface="Archivo"/>
                <a:cs typeface="Archivo"/>
                <a:sym typeface="Archivo"/>
              </a:rPr>
            </a:br>
            <a:r>
              <a:rPr b="1" i="0" lang="es" sz="1200" u="none" cap="none" strike="noStrike">
                <a:solidFill>
                  <a:srgbClr val="000000"/>
                </a:solidFill>
                <a:latin typeface="Archivo"/>
                <a:ea typeface="Archivo"/>
                <a:cs typeface="Archivo"/>
                <a:sym typeface="Archivo"/>
              </a:rPr>
              <a:t>Mediación docente</a:t>
            </a:r>
            <a:r>
              <a:rPr b="0" i="0" lang="es" sz="1200" u="none" cap="none" strike="noStrike">
                <a:solidFill>
                  <a:srgbClr val="000000"/>
                </a:solidFill>
                <a:latin typeface="Archivo"/>
                <a:ea typeface="Archivo"/>
                <a:cs typeface="Archivo"/>
                <a:sym typeface="Archivo"/>
              </a:rPr>
              <a:t>:</a:t>
            </a:r>
            <a:r>
              <a:rPr b="1" i="0" lang="es" sz="1200" u="none" cap="none" strike="noStrike">
                <a:solidFill>
                  <a:srgbClr val="000000"/>
                </a:solidFill>
                <a:latin typeface="Archivo"/>
                <a:ea typeface="Archivo"/>
                <a:cs typeface="Archivo"/>
                <a:sym typeface="Archivo"/>
              </a:rPr>
              <a:t> </a:t>
            </a:r>
            <a:r>
              <a:rPr b="0" i="0" lang="es" sz="1200" u="none" cap="none" strike="noStrike">
                <a:solidFill>
                  <a:srgbClr val="000000"/>
                </a:solidFill>
                <a:latin typeface="Archivo"/>
                <a:ea typeface="Archivo"/>
                <a:cs typeface="Archivo"/>
                <a:sym typeface="Archivo"/>
              </a:rPr>
              <a:t>debate interpretativo. Se guió la reflexión hacia el análisis del contexto dramático y las características del género para evaluar cuál interpretación tenía más sentido Los estudiantes se dividieron en dos grupos:</a:t>
            </a:r>
            <a:endParaRPr b="0" i="0" sz="1200" u="none" cap="none" strike="noStrike">
              <a:solidFill>
                <a:srgbClr val="000000"/>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200"/>
              <a:buFont typeface="Arial"/>
              <a:buNone/>
            </a:pPr>
            <a:r>
              <a:rPr b="0" i="0" lang="es" sz="1200" u="none" cap="none" strike="noStrike">
                <a:solidFill>
                  <a:srgbClr val="000000"/>
                </a:solidFill>
                <a:latin typeface="Archivo"/>
                <a:ea typeface="Archivo"/>
                <a:cs typeface="Archivo"/>
                <a:sym typeface="Archivo"/>
              </a:rPr>
              <a:t>-Grupo 1: interpretación literal - Julieta le pide a Romeo que se cambie el nombre.</a:t>
            </a:r>
            <a:endParaRPr b="0" i="0" sz="1200" u="none" cap="none" strike="noStrike">
              <a:solidFill>
                <a:srgbClr val="000000"/>
              </a:solidFill>
              <a:latin typeface="Archivo"/>
              <a:ea typeface="Archivo"/>
              <a:cs typeface="Archivo"/>
              <a:sym typeface="Archivo"/>
            </a:endParaRPr>
          </a:p>
          <a:p>
            <a:pPr indent="0" lvl="0" marL="0" marR="0" rtl="0" algn="just">
              <a:lnSpc>
                <a:spcPct val="100000"/>
              </a:lnSpc>
              <a:spcBef>
                <a:spcPts val="1000"/>
              </a:spcBef>
              <a:spcAft>
                <a:spcPts val="0"/>
              </a:spcAft>
              <a:buClr>
                <a:srgbClr val="000000"/>
              </a:buClr>
              <a:buSzPts val="1200"/>
              <a:buFont typeface="Arial"/>
              <a:buNone/>
            </a:pPr>
            <a:r>
              <a:rPr b="0" i="0" lang="es" sz="1200" u="none" cap="none" strike="noStrike">
                <a:solidFill>
                  <a:srgbClr val="000000"/>
                </a:solidFill>
                <a:latin typeface="Archivo"/>
                <a:ea typeface="Archivo"/>
                <a:cs typeface="Archivo"/>
                <a:sym typeface="Archivo"/>
              </a:rPr>
              <a:t>-Grupo 2: interpretación simbólica - Julieta expresa sus sentimientos amorosos y el nombre representa algo más profundo que la identidad nominal</a:t>
            </a:r>
            <a:endParaRPr b="1" i="0" sz="1200" u="none" cap="none" strike="noStrike">
              <a:solidFill>
                <a:srgbClr val="000000"/>
              </a:solidFill>
              <a:latin typeface="Archivo"/>
              <a:ea typeface="Archivo"/>
              <a:cs typeface="Archivo"/>
              <a:sym typeface="Archivo"/>
            </a:endParaRPr>
          </a:p>
          <a:p>
            <a:pPr indent="-273050" lvl="0" marL="285750" marR="0" rtl="0" algn="just">
              <a:lnSpc>
                <a:spcPct val="100000"/>
              </a:lnSpc>
              <a:spcBef>
                <a:spcPts val="1000"/>
              </a:spcBef>
              <a:spcAft>
                <a:spcPts val="1000"/>
              </a:spcAft>
              <a:buClr>
                <a:srgbClr val="000000"/>
              </a:buClr>
              <a:buSzPts val="1200"/>
              <a:buFont typeface="Archivo"/>
              <a:buChar char="❖"/>
            </a:pPr>
            <a:r>
              <a:rPr b="0" i="0" lang="es" sz="1200" u="sng" cap="none" strike="noStrike">
                <a:solidFill>
                  <a:srgbClr val="000000"/>
                </a:solidFill>
                <a:latin typeface="Archivo"/>
                <a:ea typeface="Archivo"/>
                <a:cs typeface="Archivo"/>
                <a:sym typeface="Archivo"/>
              </a:rPr>
              <a:t>Condiciones didácticas:</a:t>
            </a:r>
            <a:r>
              <a:rPr b="0" i="0" lang="es" sz="1200" u="none" cap="none" strike="noStrike">
                <a:solidFill>
                  <a:srgbClr val="000000"/>
                </a:solidFill>
                <a:latin typeface="Archivo"/>
                <a:ea typeface="Archivo"/>
                <a:cs typeface="Archivo"/>
                <a:sym typeface="Archivo"/>
              </a:rPr>
              <a:t> lectura colaborativa en parejas. Tiempo suficiente para la primera aproximación al texto. Posibilidad de consultar diccionarios o dispositivos para búsqueda de vocabulario.</a:t>
            </a:r>
            <a:endParaRPr b="1" i="0" sz="1700" u="none" cap="none" strike="noStrike">
              <a:solidFill>
                <a:schemeClr val="dk1"/>
              </a:solidFill>
              <a:latin typeface="Archivo"/>
              <a:ea typeface="Archivo"/>
              <a:cs typeface="Archivo"/>
              <a:sym typeface="Archiv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9" name="Shape 2009"/>
        <p:cNvGrpSpPr/>
        <p:nvPr/>
      </p:nvGrpSpPr>
      <p:grpSpPr>
        <a:xfrm>
          <a:off x="0" y="0"/>
          <a:ext cx="0" cy="0"/>
          <a:chOff x="0" y="0"/>
          <a:chExt cx="0" cy="0"/>
        </a:xfrm>
      </p:grpSpPr>
      <p:pic>
        <p:nvPicPr>
          <p:cNvPr id="2010" name="Google Shape;2010;g3a0b29e5376_2_162"/>
          <p:cNvPicPr preferRelativeResize="0"/>
          <p:nvPr/>
        </p:nvPicPr>
        <p:blipFill rotWithShape="1">
          <a:blip r:embed="rId3">
            <a:alphaModFix/>
          </a:blip>
          <a:srcRect b="0" l="0" r="0" t="0"/>
          <a:stretch/>
        </p:blipFill>
        <p:spPr>
          <a:xfrm>
            <a:off x="-46625" y="979275"/>
            <a:ext cx="1261814" cy="311763"/>
          </a:xfrm>
          <a:prstGeom prst="rect">
            <a:avLst/>
          </a:prstGeom>
          <a:noFill/>
          <a:ln>
            <a:noFill/>
          </a:ln>
        </p:spPr>
      </p:pic>
      <p:sp>
        <p:nvSpPr>
          <p:cNvPr id="2011" name="Google Shape;2011;g3a0b29e5376_2_162"/>
          <p:cNvSpPr txBox="1"/>
          <p:nvPr/>
        </p:nvSpPr>
        <p:spPr>
          <a:xfrm>
            <a:off x="108155" y="208625"/>
            <a:ext cx="8091947"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 Somos directores: creamos nuestra propia compañía teatral</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12" name="Google Shape;2012;g3a0b29e5376_2_16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3" name="Google Shape;2013;g3a0b29e5376_2_162"/>
          <p:cNvPicPr preferRelativeResize="0"/>
          <p:nvPr/>
        </p:nvPicPr>
        <p:blipFill rotWithShape="1">
          <a:blip r:embed="rId4">
            <a:alphaModFix/>
          </a:blip>
          <a:srcRect b="0" l="0" r="0" t="0"/>
          <a:stretch/>
        </p:blipFill>
        <p:spPr>
          <a:xfrm>
            <a:off x="7683324" y="772828"/>
            <a:ext cx="1460676" cy="206450"/>
          </a:xfrm>
          <a:prstGeom prst="rect">
            <a:avLst/>
          </a:prstGeom>
          <a:noFill/>
          <a:ln>
            <a:noFill/>
          </a:ln>
        </p:spPr>
      </p:pic>
      <p:sp>
        <p:nvSpPr>
          <p:cNvPr id="2014" name="Google Shape;2014;g3a0b29e5376_2_162"/>
          <p:cNvSpPr txBox="1"/>
          <p:nvPr/>
        </p:nvSpPr>
        <p:spPr>
          <a:xfrm>
            <a:off x="1008300" y="772825"/>
            <a:ext cx="67449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SEGUNDA PARTE</a:t>
            </a:r>
            <a:endParaRPr b="0" i="0" sz="900" u="none" cap="none" strike="noStrike">
              <a:solidFill>
                <a:srgbClr val="000000"/>
              </a:solidFill>
              <a:latin typeface="Archivo"/>
              <a:ea typeface="Archivo"/>
              <a:cs typeface="Archivo"/>
              <a:sym typeface="Archivo"/>
            </a:endParaRPr>
          </a:p>
          <a:p>
            <a:pPr indent="0" lvl="0" marL="0" marR="0" rtl="0" algn="ctr">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Ampliación del universo shakesperiano</a:t>
            </a:r>
            <a:endParaRPr b="0" i="0" sz="900" u="none" cap="none" strike="noStrike">
              <a:solidFill>
                <a:srgbClr val="000000"/>
              </a:solidFill>
              <a:latin typeface="Archivo"/>
              <a:ea typeface="Archivo"/>
              <a:cs typeface="Archivo"/>
              <a:sym typeface="Archivo"/>
            </a:endParaRPr>
          </a:p>
        </p:txBody>
      </p:sp>
      <p:sp>
        <p:nvSpPr>
          <p:cNvPr id="2015" name="Google Shape;2015;g3a0b29e5376_2_162"/>
          <p:cNvSpPr txBox="1"/>
          <p:nvPr/>
        </p:nvSpPr>
        <p:spPr>
          <a:xfrm>
            <a:off x="98450" y="3114925"/>
            <a:ext cx="8938500" cy="188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s" sz="1400" u="none" cap="none" strike="noStrike">
                <a:solidFill>
                  <a:srgbClr val="000000"/>
                </a:solidFill>
                <a:latin typeface="Archivo"/>
                <a:ea typeface="Archivo"/>
                <a:cs typeface="Archivo"/>
                <a:sym typeface="Archivo"/>
              </a:rPr>
              <a:t>Consigna: Crear una propuesta  de puesta en escena para la obra asignada. Presentación oral con apoyo visual. </a:t>
            </a:r>
            <a:endParaRPr b="0" i="0" sz="1400" u="none" cap="none" strike="noStrike">
              <a:solidFill>
                <a:srgbClr val="000000"/>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Elementos a desarrollar:</a:t>
            </a:r>
            <a:endParaRPr b="0" i="0" sz="1400" u="none" cap="none" strike="noStrike">
              <a:solidFill>
                <a:srgbClr val="000000"/>
              </a:solidFill>
              <a:latin typeface="Archivo"/>
              <a:ea typeface="Archivo"/>
              <a:cs typeface="Archivo"/>
              <a:sym typeface="Archivo"/>
            </a:endParaRPr>
          </a:p>
          <a:p>
            <a:pPr indent="-285750" lvl="0" marL="285750" marR="0" rtl="0" algn="l">
              <a:lnSpc>
                <a:spcPct val="115000"/>
              </a:lnSpc>
              <a:spcBef>
                <a:spcPts val="0"/>
              </a:spcBef>
              <a:spcAft>
                <a:spcPts val="0"/>
              </a:spcAft>
              <a:buClr>
                <a:schemeClr val="dk1"/>
              </a:buClr>
              <a:buSzPts val="1100"/>
              <a:buFont typeface="Archivo"/>
              <a:buChar char="•"/>
            </a:pPr>
            <a:r>
              <a:rPr b="0" i="0" lang="es" sz="1400" u="none" cap="none" strike="noStrike">
                <a:solidFill>
                  <a:srgbClr val="000000"/>
                </a:solidFill>
                <a:latin typeface="Archivo"/>
                <a:ea typeface="Archivo"/>
                <a:cs typeface="Archivo"/>
                <a:sym typeface="Archivo"/>
              </a:rPr>
              <a:t>Creación de un nombre de  fantasía para la compañía teatral.</a:t>
            </a:r>
            <a:endParaRPr b="0" i="0" sz="1400" u="none" cap="none" strike="noStrike">
              <a:solidFill>
                <a:srgbClr val="000000"/>
              </a:solidFill>
              <a:latin typeface="Archivo"/>
              <a:ea typeface="Archivo"/>
              <a:cs typeface="Archivo"/>
              <a:sym typeface="Archivo"/>
            </a:endParaRPr>
          </a:p>
          <a:p>
            <a:pPr indent="-285750" lvl="0" marL="285750" marR="0" rtl="0" algn="l">
              <a:lnSpc>
                <a:spcPct val="115000"/>
              </a:lnSpc>
              <a:spcBef>
                <a:spcPts val="0"/>
              </a:spcBef>
              <a:spcAft>
                <a:spcPts val="0"/>
              </a:spcAft>
              <a:buClr>
                <a:schemeClr val="dk1"/>
              </a:buClr>
              <a:buSzPts val="1100"/>
              <a:buFont typeface="Archivo"/>
              <a:buChar char="•"/>
            </a:pPr>
            <a:r>
              <a:rPr b="0" i="0" lang="es" sz="1400" u="none" cap="none" strike="noStrike">
                <a:solidFill>
                  <a:srgbClr val="000000"/>
                </a:solidFill>
                <a:latin typeface="Archivo"/>
                <a:ea typeface="Archivo"/>
                <a:cs typeface="Archivo"/>
                <a:sym typeface="Archivo"/>
              </a:rPr>
              <a:t>Propuesta de vestuario.</a:t>
            </a:r>
            <a:endParaRPr b="0" i="0" sz="1400" u="none" cap="none" strike="noStrike">
              <a:solidFill>
                <a:srgbClr val="000000"/>
              </a:solidFill>
              <a:latin typeface="Archivo"/>
              <a:ea typeface="Archivo"/>
              <a:cs typeface="Archivo"/>
              <a:sym typeface="Archivo"/>
            </a:endParaRPr>
          </a:p>
          <a:p>
            <a:pPr indent="-285750" lvl="0" marL="285750" marR="0" rtl="0" algn="l">
              <a:lnSpc>
                <a:spcPct val="115000"/>
              </a:lnSpc>
              <a:spcBef>
                <a:spcPts val="0"/>
              </a:spcBef>
              <a:spcAft>
                <a:spcPts val="0"/>
              </a:spcAft>
              <a:buClr>
                <a:schemeClr val="dk1"/>
              </a:buClr>
              <a:buSzPts val="1100"/>
              <a:buFont typeface="Archivo"/>
              <a:buChar char="•"/>
            </a:pPr>
            <a:r>
              <a:rPr b="0" i="0" lang="es" sz="1400" u="none" cap="none" strike="noStrike">
                <a:solidFill>
                  <a:srgbClr val="000000"/>
                </a:solidFill>
                <a:latin typeface="Archivo"/>
                <a:ea typeface="Archivo"/>
                <a:cs typeface="Archivo"/>
                <a:sym typeface="Archivo"/>
              </a:rPr>
              <a:t>Diseño de la escenografía y ambientación.</a:t>
            </a:r>
            <a:endParaRPr b="0" i="0" sz="1400" u="none" cap="none" strike="noStrike">
              <a:solidFill>
                <a:srgbClr val="000000"/>
              </a:solidFill>
              <a:latin typeface="Archivo"/>
              <a:ea typeface="Archivo"/>
              <a:cs typeface="Archivo"/>
              <a:sym typeface="Archivo"/>
            </a:endParaRPr>
          </a:p>
          <a:p>
            <a:pPr indent="-285750" lvl="0" marL="285750" marR="0" rtl="0" algn="l">
              <a:lnSpc>
                <a:spcPct val="115000"/>
              </a:lnSpc>
              <a:spcBef>
                <a:spcPts val="0"/>
              </a:spcBef>
              <a:spcAft>
                <a:spcPts val="0"/>
              </a:spcAft>
              <a:buClr>
                <a:schemeClr val="dk1"/>
              </a:buClr>
              <a:buSzPts val="1100"/>
              <a:buFont typeface="Archivo"/>
              <a:buChar char="•"/>
            </a:pPr>
            <a:r>
              <a:rPr b="0" i="0" lang="es" sz="1400" u="none" cap="none" strike="noStrike">
                <a:solidFill>
                  <a:srgbClr val="000000"/>
                </a:solidFill>
                <a:latin typeface="Archivo"/>
                <a:ea typeface="Archivo"/>
                <a:cs typeface="Archivo"/>
                <a:sym typeface="Archivo"/>
              </a:rPr>
              <a:t>Selección de música que acompañe la obra .</a:t>
            </a:r>
            <a:endParaRPr b="0" i="0" sz="1400" u="none" cap="none" strike="noStrike">
              <a:solidFill>
                <a:srgbClr val="000000"/>
              </a:solidFill>
              <a:latin typeface="Archivo"/>
              <a:ea typeface="Archivo"/>
              <a:cs typeface="Archivo"/>
              <a:sym typeface="Archivo"/>
            </a:endParaRPr>
          </a:p>
        </p:txBody>
      </p:sp>
      <p:sp>
        <p:nvSpPr>
          <p:cNvPr id="2016" name="Google Shape;2016;g3a0b29e5376_2_162"/>
          <p:cNvSpPr txBox="1"/>
          <p:nvPr/>
        </p:nvSpPr>
        <p:spPr>
          <a:xfrm>
            <a:off x="108150" y="1362075"/>
            <a:ext cx="9144000" cy="163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s" sz="1400" u="none" cap="none" strike="noStrike">
                <a:solidFill>
                  <a:srgbClr val="000000"/>
                </a:solidFill>
                <a:latin typeface="Archivo"/>
                <a:ea typeface="Archivo"/>
                <a:cs typeface="Archivo"/>
                <a:sym typeface="Archivo"/>
              </a:rPr>
              <a:t>Recursos utilizados:</a:t>
            </a:r>
            <a:endParaRPr b="1" i="0" sz="1400" u="none" cap="none" strike="noStrike">
              <a:solidFill>
                <a:srgbClr val="000000"/>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Introducción de la obra </a:t>
            </a:r>
            <a:r>
              <a:rPr b="0" i="1" lang="es" sz="1400" u="none" cap="none" strike="noStrike">
                <a:solidFill>
                  <a:srgbClr val="000000"/>
                </a:solidFill>
                <a:latin typeface="Archivo"/>
                <a:ea typeface="Archivo"/>
                <a:cs typeface="Archivo"/>
                <a:sym typeface="Archivo"/>
              </a:rPr>
              <a:t>Romeo y Julieta de bolsillo</a:t>
            </a:r>
            <a:r>
              <a:rPr b="0" i="0" lang="es" sz="1400" u="none" cap="none" strike="noStrike">
                <a:solidFill>
                  <a:srgbClr val="000000"/>
                </a:solidFill>
                <a:latin typeface="Archivo"/>
                <a:ea typeface="Archivo"/>
                <a:cs typeface="Archivo"/>
                <a:sym typeface="Archivo"/>
              </a:rPr>
              <a:t> de Emiliano Dionisi (para profundizar vida y obra de William Shakespeare).</a:t>
            </a:r>
            <a:endParaRPr b="0" i="0" sz="1400" u="none" cap="none" strike="noStrike">
              <a:solidFill>
                <a:srgbClr val="000000"/>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Proyección de un fragmento de la película "Shakespeare in Love" del director John Madden (1998).</a:t>
            </a:r>
            <a:endParaRPr b="0" i="0" sz="1400" u="none" cap="none" strike="noStrike">
              <a:solidFill>
                <a:srgbClr val="000000"/>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400"/>
              <a:buFont typeface="Arial"/>
              <a:buNone/>
            </a:pPr>
            <a:r>
              <a:rPr b="1" i="0" lang="es" sz="1400" u="none" cap="none" strike="noStrike">
                <a:solidFill>
                  <a:srgbClr val="000000"/>
                </a:solidFill>
                <a:latin typeface="Archivo"/>
                <a:ea typeface="Archivo"/>
                <a:cs typeface="Archivo"/>
                <a:sym typeface="Archivo"/>
              </a:rPr>
              <a:t>Organización: </a:t>
            </a:r>
            <a:r>
              <a:rPr b="0" i="0" lang="es" sz="1400" u="none" cap="none" strike="noStrike">
                <a:solidFill>
                  <a:srgbClr val="000000"/>
                </a:solidFill>
                <a:latin typeface="Archivo"/>
                <a:ea typeface="Archivo"/>
                <a:cs typeface="Archivo"/>
                <a:sym typeface="Archivo"/>
              </a:rPr>
              <a:t>en 6 grupos de 4-5 estudiantes cada uno, cada grupo trabaja con una obra diferente de Shakespeare: </a:t>
            </a:r>
            <a:r>
              <a:rPr b="0" i="1" lang="es" sz="1400" u="none" cap="none" strike="noStrike">
                <a:solidFill>
                  <a:srgbClr val="000000"/>
                </a:solidFill>
                <a:latin typeface="Archivo"/>
                <a:ea typeface="Archivo"/>
                <a:cs typeface="Archivo"/>
                <a:sym typeface="Archivo"/>
              </a:rPr>
              <a:t>Romeo y Julieta</a:t>
            </a:r>
            <a:r>
              <a:rPr b="0" i="0" lang="es" sz="1400" u="none" cap="none" strike="noStrike">
                <a:solidFill>
                  <a:srgbClr val="000000"/>
                </a:solidFill>
                <a:latin typeface="Archivo"/>
                <a:ea typeface="Archivo"/>
                <a:cs typeface="Archivo"/>
                <a:sym typeface="Archivo"/>
              </a:rPr>
              <a:t>,</a:t>
            </a:r>
            <a:r>
              <a:rPr b="0" i="1" lang="es" sz="1400" u="none" cap="none" strike="noStrike">
                <a:solidFill>
                  <a:srgbClr val="000000"/>
                </a:solidFill>
                <a:latin typeface="Archivo"/>
                <a:ea typeface="Archivo"/>
                <a:cs typeface="Archivo"/>
                <a:sym typeface="Archivo"/>
              </a:rPr>
              <a:t> Hamlet,</a:t>
            </a:r>
            <a:r>
              <a:rPr b="0" i="0" lang="es" sz="1400" u="none" cap="none" strike="noStrike">
                <a:solidFill>
                  <a:srgbClr val="000000"/>
                </a:solidFill>
                <a:latin typeface="Archivo"/>
                <a:ea typeface="Archivo"/>
                <a:cs typeface="Archivo"/>
                <a:sym typeface="Archivo"/>
              </a:rPr>
              <a:t> </a:t>
            </a:r>
            <a:r>
              <a:rPr b="0" i="1" lang="es" sz="1400" u="none" cap="none" strike="noStrike">
                <a:solidFill>
                  <a:srgbClr val="000000"/>
                </a:solidFill>
                <a:latin typeface="Archivo"/>
                <a:ea typeface="Archivo"/>
                <a:cs typeface="Archivo"/>
                <a:sym typeface="Archivo"/>
              </a:rPr>
              <a:t>Macbeth</a:t>
            </a:r>
            <a:r>
              <a:rPr b="0" i="0" lang="es" sz="1400" u="none" cap="none" strike="noStrike">
                <a:solidFill>
                  <a:srgbClr val="000000"/>
                </a:solidFill>
                <a:latin typeface="Archivo"/>
                <a:ea typeface="Archivo"/>
                <a:cs typeface="Archivo"/>
                <a:sym typeface="Archivo"/>
              </a:rPr>
              <a:t>,</a:t>
            </a:r>
            <a:r>
              <a:rPr b="0" i="1" lang="es" sz="1400" u="none" cap="none" strike="noStrike">
                <a:solidFill>
                  <a:srgbClr val="000000"/>
                </a:solidFill>
                <a:latin typeface="Archivo"/>
                <a:ea typeface="Archivo"/>
                <a:cs typeface="Archivo"/>
                <a:sym typeface="Archivo"/>
              </a:rPr>
              <a:t> El Sueño de una Noche de Verano</a:t>
            </a:r>
            <a:r>
              <a:rPr b="0" i="0" lang="es" sz="1400" u="none" cap="none" strike="noStrike">
                <a:solidFill>
                  <a:srgbClr val="000000"/>
                </a:solidFill>
                <a:latin typeface="Archivo"/>
                <a:ea typeface="Archivo"/>
                <a:cs typeface="Archivo"/>
                <a:sym typeface="Archivo"/>
              </a:rPr>
              <a:t>, </a:t>
            </a:r>
            <a:r>
              <a:rPr b="0" i="1" lang="es" sz="1400" u="none" cap="none" strike="noStrike">
                <a:solidFill>
                  <a:srgbClr val="000000"/>
                </a:solidFill>
                <a:latin typeface="Archivo"/>
                <a:ea typeface="Archivo"/>
                <a:cs typeface="Archivo"/>
                <a:sym typeface="Archivo"/>
              </a:rPr>
              <a:t>Otelo</a:t>
            </a:r>
            <a:r>
              <a:rPr b="0" i="0" lang="es" sz="1400" u="none" cap="none" strike="noStrike">
                <a:solidFill>
                  <a:srgbClr val="000000"/>
                </a:solidFill>
                <a:latin typeface="Archivo"/>
                <a:ea typeface="Archivo"/>
                <a:cs typeface="Archivo"/>
                <a:sym typeface="Archivo"/>
              </a:rPr>
              <a:t>, </a:t>
            </a:r>
            <a:r>
              <a:rPr b="0" i="1" lang="es" sz="1400" u="none" cap="none" strike="noStrike">
                <a:solidFill>
                  <a:srgbClr val="000000"/>
                </a:solidFill>
                <a:latin typeface="Archivo"/>
                <a:ea typeface="Archivo"/>
                <a:cs typeface="Archivo"/>
                <a:sym typeface="Archivo"/>
              </a:rPr>
              <a:t>Noche de reyes.</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0" name="Shape 2020"/>
        <p:cNvGrpSpPr/>
        <p:nvPr/>
      </p:nvGrpSpPr>
      <p:grpSpPr>
        <a:xfrm>
          <a:off x="0" y="0"/>
          <a:ext cx="0" cy="0"/>
          <a:chOff x="0" y="0"/>
          <a:chExt cx="0" cy="0"/>
        </a:xfrm>
      </p:grpSpPr>
      <p:pic>
        <p:nvPicPr>
          <p:cNvPr id="2021" name="Google Shape;2021;g3a0b29e5376_2_172"/>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022" name="Google Shape;2022;g3a0b29e5376_2_172"/>
          <p:cNvSpPr txBox="1"/>
          <p:nvPr/>
        </p:nvSpPr>
        <p:spPr>
          <a:xfrm>
            <a:off x="9772" y="57803"/>
            <a:ext cx="3700337"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chemeClr val="dk1"/>
                </a:solidFill>
                <a:highlight>
                  <a:srgbClr val="B7DB20"/>
                </a:highlight>
                <a:latin typeface="Archivo ExtraBold"/>
                <a:ea typeface="Archivo ExtraBold"/>
                <a:cs typeface="Archivo ExtraBold"/>
                <a:sym typeface="Archivo ExtraBold"/>
              </a:rPr>
              <a:t>Presentación de la compañía teatral y  retroalimentación sobre el trabajo hecho</a:t>
            </a:r>
            <a:endParaRPr b="0" i="0" sz="1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23" name="Google Shape;2023;g3a0b29e5376_2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4" name="Google Shape;2024;g3a0b29e5376_2_172"/>
          <p:cNvPicPr preferRelativeResize="0"/>
          <p:nvPr/>
        </p:nvPicPr>
        <p:blipFill rotWithShape="1">
          <a:blip r:embed="rId4">
            <a:alphaModFix/>
          </a:blip>
          <a:srcRect b="0" l="0" r="0" t="0"/>
          <a:stretch/>
        </p:blipFill>
        <p:spPr>
          <a:xfrm>
            <a:off x="7524899" y="128159"/>
            <a:ext cx="1460676" cy="206450"/>
          </a:xfrm>
          <a:prstGeom prst="rect">
            <a:avLst/>
          </a:prstGeom>
          <a:noFill/>
          <a:ln>
            <a:noFill/>
          </a:ln>
        </p:spPr>
      </p:pic>
      <p:sp>
        <p:nvSpPr>
          <p:cNvPr id="2025" name="Google Shape;2025;g3a0b29e5376_2_172"/>
          <p:cNvSpPr txBox="1"/>
          <p:nvPr/>
        </p:nvSpPr>
        <p:spPr>
          <a:xfrm>
            <a:off x="5042260" y="-86552"/>
            <a:ext cx="2482639" cy="541143"/>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rPr b="1" i="0" lang="es" sz="1400" u="none" cap="none" strike="noStrike">
                <a:solidFill>
                  <a:srgbClr val="000000"/>
                </a:solidFill>
                <a:latin typeface="Arial"/>
                <a:ea typeface="Arial"/>
                <a:cs typeface="Arial"/>
                <a:sym typeface="Arial"/>
              </a:rPr>
              <a:t>Entrega intermedia</a:t>
            </a:r>
            <a:endParaRPr b="1" i="0" sz="1400" u="none" cap="none" strike="noStrike">
              <a:solidFill>
                <a:srgbClr val="000000"/>
              </a:solidFill>
              <a:latin typeface="Arial"/>
              <a:ea typeface="Arial"/>
              <a:cs typeface="Arial"/>
              <a:sym typeface="Arial"/>
            </a:endParaRPr>
          </a:p>
        </p:txBody>
      </p:sp>
      <p:sp>
        <p:nvSpPr>
          <p:cNvPr id="2026" name="Google Shape;2026;g3a0b29e5376_2_172"/>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3a0b29e5376_2_172"/>
          <p:cNvSpPr txBox="1"/>
          <p:nvPr/>
        </p:nvSpPr>
        <p:spPr>
          <a:xfrm>
            <a:off x="3841245" y="2179014"/>
            <a:ext cx="3000000" cy="541143"/>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rPr b="1" i="0" lang="es" sz="1400" u="none" cap="none" strike="noStrike">
                <a:solidFill>
                  <a:schemeClr val="dk1"/>
                </a:solidFill>
                <a:latin typeface="Arial"/>
                <a:ea typeface="Arial"/>
                <a:cs typeface="Arial"/>
                <a:sym typeface="Arial"/>
              </a:rPr>
              <a:t>Presentación final</a:t>
            </a:r>
            <a:endParaRPr b="1" i="0" sz="1400" u="none" cap="none" strike="noStrike">
              <a:solidFill>
                <a:schemeClr val="dk1"/>
              </a:solidFill>
              <a:latin typeface="Arial"/>
              <a:ea typeface="Arial"/>
              <a:cs typeface="Arial"/>
              <a:sym typeface="Arial"/>
            </a:endParaRPr>
          </a:p>
        </p:txBody>
      </p:sp>
      <p:sp>
        <p:nvSpPr>
          <p:cNvPr id="2028" name="Google Shape;2028;g3a0b29e5376_2_172"/>
          <p:cNvSpPr txBox="1"/>
          <p:nvPr/>
        </p:nvSpPr>
        <p:spPr>
          <a:xfrm>
            <a:off x="200100" y="702950"/>
            <a:ext cx="3513300" cy="97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s" sz="1200" u="none" cap="none" strike="noStrike">
                <a:solidFill>
                  <a:schemeClr val="dk1"/>
                </a:solidFill>
                <a:latin typeface="Arial"/>
                <a:ea typeface="Arial"/>
                <a:cs typeface="Arial"/>
                <a:sym typeface="Arial"/>
              </a:rPr>
              <a:t>Retroalimentación: enlace al Padlet colaborativo </a:t>
            </a:r>
            <a:r>
              <a:rPr b="1" i="0" lang="es" sz="1400" u="sng" cap="none" strike="noStrike">
                <a:solidFill>
                  <a:schemeClr val="hlink"/>
                </a:solidFill>
                <a:latin typeface="Arial"/>
                <a:ea typeface="Arial"/>
                <a:cs typeface="Arial"/>
                <a:sym typeface="Arial"/>
                <a:hlinkClick r:id="rId5"/>
              </a:rPr>
              <a:t>Somos directores: proyecto de puesta en escena de obras de Shakespeare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29" name="Google Shape;2029;g3a0b29e5376_2_172"/>
          <p:cNvSpPr txBox="1"/>
          <p:nvPr/>
        </p:nvSpPr>
        <p:spPr>
          <a:xfrm>
            <a:off x="9838" y="923605"/>
            <a:ext cx="3700200" cy="55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030" name="Google Shape;2030;g3a0b29e5376_2_172"/>
          <p:cNvPicPr preferRelativeResize="0"/>
          <p:nvPr/>
        </p:nvPicPr>
        <p:blipFill rotWithShape="1">
          <a:blip r:embed="rId6">
            <a:alphaModFix/>
          </a:blip>
          <a:srcRect b="3430" l="4443" r="3830" t="7644"/>
          <a:stretch/>
        </p:blipFill>
        <p:spPr>
          <a:xfrm>
            <a:off x="3713510" y="420423"/>
            <a:ext cx="2398617" cy="1465471"/>
          </a:xfrm>
          <a:prstGeom prst="rect">
            <a:avLst/>
          </a:prstGeom>
          <a:noFill/>
          <a:ln>
            <a:noFill/>
          </a:ln>
        </p:spPr>
      </p:pic>
      <p:pic>
        <p:nvPicPr>
          <p:cNvPr id="2031" name="Google Shape;2031;g3a0b29e5376_2_172"/>
          <p:cNvPicPr preferRelativeResize="0"/>
          <p:nvPr/>
        </p:nvPicPr>
        <p:blipFill rotWithShape="1">
          <a:blip r:embed="rId7">
            <a:alphaModFix/>
          </a:blip>
          <a:srcRect b="3176" l="4299" r="4689" t="7132"/>
          <a:stretch/>
        </p:blipFill>
        <p:spPr>
          <a:xfrm>
            <a:off x="6078295" y="408281"/>
            <a:ext cx="2445488" cy="1355609"/>
          </a:xfrm>
          <a:prstGeom prst="rect">
            <a:avLst/>
          </a:prstGeom>
          <a:noFill/>
          <a:ln>
            <a:noFill/>
          </a:ln>
        </p:spPr>
      </p:pic>
      <p:pic>
        <p:nvPicPr>
          <p:cNvPr id="2032" name="Google Shape;2032;g3a0b29e5376_2_172"/>
          <p:cNvPicPr preferRelativeResize="0"/>
          <p:nvPr/>
        </p:nvPicPr>
        <p:blipFill rotWithShape="1">
          <a:blip r:embed="rId8">
            <a:alphaModFix/>
          </a:blip>
          <a:srcRect b="3429" l="4586" r="3545" t="8154"/>
          <a:stretch/>
        </p:blipFill>
        <p:spPr>
          <a:xfrm>
            <a:off x="6112128" y="1763890"/>
            <a:ext cx="2411656" cy="1213019"/>
          </a:xfrm>
          <a:prstGeom prst="rect">
            <a:avLst/>
          </a:prstGeom>
          <a:noFill/>
          <a:ln>
            <a:noFill/>
          </a:ln>
        </p:spPr>
      </p:pic>
      <p:pic>
        <p:nvPicPr>
          <p:cNvPr id="2033" name="Google Shape;2033;g3a0b29e5376_2_172"/>
          <p:cNvPicPr preferRelativeResize="0"/>
          <p:nvPr/>
        </p:nvPicPr>
        <p:blipFill rotWithShape="1">
          <a:blip r:embed="rId9">
            <a:alphaModFix/>
          </a:blip>
          <a:srcRect b="0" l="0" r="0" t="0"/>
          <a:stretch/>
        </p:blipFill>
        <p:spPr>
          <a:xfrm>
            <a:off x="3558998" y="2829820"/>
            <a:ext cx="2411656" cy="1930860"/>
          </a:xfrm>
          <a:prstGeom prst="rect">
            <a:avLst/>
          </a:prstGeom>
          <a:noFill/>
          <a:ln>
            <a:noFill/>
          </a:ln>
        </p:spPr>
      </p:pic>
      <p:pic>
        <p:nvPicPr>
          <p:cNvPr id="2034" name="Google Shape;2034;g3a0b29e5376_2_172"/>
          <p:cNvPicPr preferRelativeResize="0"/>
          <p:nvPr/>
        </p:nvPicPr>
        <p:blipFill rotWithShape="1">
          <a:blip r:embed="rId10">
            <a:alphaModFix/>
          </a:blip>
          <a:srcRect b="0" l="0" r="0" t="0"/>
          <a:stretch/>
        </p:blipFill>
        <p:spPr>
          <a:xfrm>
            <a:off x="6112127" y="3110022"/>
            <a:ext cx="2762796" cy="1554040"/>
          </a:xfrm>
          <a:prstGeom prst="rect">
            <a:avLst/>
          </a:prstGeom>
          <a:noFill/>
          <a:ln>
            <a:noFill/>
          </a:ln>
        </p:spPr>
      </p:pic>
      <p:pic>
        <p:nvPicPr>
          <p:cNvPr id="2035" name="Google Shape;2035;g3a0b29e5376_2_172"/>
          <p:cNvPicPr preferRelativeResize="0"/>
          <p:nvPr/>
        </p:nvPicPr>
        <p:blipFill rotWithShape="1">
          <a:blip r:embed="rId11">
            <a:alphaModFix/>
          </a:blip>
          <a:srcRect b="0" l="0" r="0" t="0"/>
          <a:stretch/>
        </p:blipFill>
        <p:spPr>
          <a:xfrm>
            <a:off x="373700" y="2179025"/>
            <a:ext cx="2762799" cy="26623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9" name="Shape 2039"/>
        <p:cNvGrpSpPr/>
        <p:nvPr/>
      </p:nvGrpSpPr>
      <p:grpSpPr>
        <a:xfrm>
          <a:off x="0" y="0"/>
          <a:ext cx="0" cy="0"/>
          <a:chOff x="0" y="0"/>
          <a:chExt cx="0" cy="0"/>
        </a:xfrm>
      </p:grpSpPr>
      <p:grpSp>
        <p:nvGrpSpPr>
          <p:cNvPr id="2040" name="Google Shape;2040;g3a0b29e5376_4_44"/>
          <p:cNvGrpSpPr/>
          <p:nvPr/>
        </p:nvGrpSpPr>
        <p:grpSpPr>
          <a:xfrm rot="5400000">
            <a:off x="4746817" y="1034146"/>
            <a:ext cx="3189350" cy="1336365"/>
            <a:chOff x="5974609" y="421182"/>
            <a:chExt cx="3189350" cy="1336365"/>
          </a:xfrm>
        </p:grpSpPr>
        <p:grpSp>
          <p:nvGrpSpPr>
            <p:cNvPr id="2041" name="Google Shape;2041;g3a0b29e5376_4_44"/>
            <p:cNvGrpSpPr/>
            <p:nvPr/>
          </p:nvGrpSpPr>
          <p:grpSpPr>
            <a:xfrm rot="5400000">
              <a:off x="7873552" y="-202762"/>
              <a:ext cx="666463" cy="1914351"/>
              <a:chOff x="2405075" y="2171775"/>
              <a:chExt cx="633400" cy="1900100"/>
            </a:xfrm>
          </p:grpSpPr>
          <p:cxnSp>
            <p:nvCxnSpPr>
              <p:cNvPr id="2042" name="Google Shape;2042;g3a0b29e5376_4_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43" name="Google Shape;2043;g3a0b29e5376_4_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44" name="Google Shape;2044;g3a0b29e5376_4_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45" name="Google Shape;2045;g3a0b29e5376_4_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46" name="Google Shape;2046;g3a0b29e5376_4_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47" name="Google Shape;2047;g3a0b29e5376_4_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8" name="Google Shape;2048;g3a0b29e5376_4_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49" name="Google Shape;2049;g3a0b29e5376_4_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50" name="Google Shape;2050;g3a0b29e5376_4_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1" name="Google Shape;2051;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2" name="Google Shape;2052;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3" name="Google Shape;2053;g3a0b29e5376_4_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54" name="Google Shape;2054;g3a0b29e5376_4_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55" name="Google Shape;2055;g3a0b29e5376_4_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6" name="Google Shape;2056;g3a0b29e5376_4_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57" name="Google Shape;2057;g3a0b29e5376_4_44"/>
            <p:cNvGrpSpPr/>
            <p:nvPr/>
          </p:nvGrpSpPr>
          <p:grpSpPr>
            <a:xfrm rot="5400000">
              <a:off x="7873552" y="467140"/>
              <a:ext cx="666463" cy="1914351"/>
              <a:chOff x="2405075" y="2171775"/>
              <a:chExt cx="633400" cy="1900100"/>
            </a:xfrm>
          </p:grpSpPr>
          <p:cxnSp>
            <p:nvCxnSpPr>
              <p:cNvPr id="2058" name="Google Shape;2058;g3a0b29e5376_4_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59" name="Google Shape;2059;g3a0b29e5376_4_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60" name="Google Shape;2060;g3a0b29e5376_4_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61" name="Google Shape;2061;g3a0b29e5376_4_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62" name="Google Shape;2062;g3a0b29e5376_4_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63" name="Google Shape;2063;g3a0b29e5376_4_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4" name="Google Shape;2064;g3a0b29e5376_4_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65" name="Google Shape;2065;g3a0b29e5376_4_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66" name="Google Shape;2066;g3a0b29e5376_4_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7" name="Google Shape;2067;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8" name="Google Shape;2068;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9" name="Google Shape;2069;g3a0b29e5376_4_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70" name="Google Shape;2070;g3a0b29e5376_4_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71" name="Google Shape;2071;g3a0b29e5376_4_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72" name="Google Shape;2072;g3a0b29e5376_4_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73" name="Google Shape;2073;g3a0b29e5376_4_44"/>
            <p:cNvGrpSpPr/>
            <p:nvPr/>
          </p:nvGrpSpPr>
          <p:grpSpPr>
            <a:xfrm rot="5400000">
              <a:off x="6598553" y="-202762"/>
              <a:ext cx="666463" cy="1914351"/>
              <a:chOff x="2405075" y="2171775"/>
              <a:chExt cx="633400" cy="1900100"/>
            </a:xfrm>
          </p:grpSpPr>
          <p:cxnSp>
            <p:nvCxnSpPr>
              <p:cNvPr id="2074" name="Google Shape;2074;g3a0b29e5376_4_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75" name="Google Shape;2075;g3a0b29e5376_4_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76" name="Google Shape;2076;g3a0b29e5376_4_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77" name="Google Shape;2077;g3a0b29e5376_4_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78" name="Google Shape;2078;g3a0b29e5376_4_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79" name="Google Shape;2079;g3a0b29e5376_4_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0" name="Google Shape;2080;g3a0b29e5376_4_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1" name="Google Shape;2081;g3a0b29e5376_4_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2" name="Google Shape;2082;g3a0b29e5376_4_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3" name="Google Shape;2083;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4" name="Google Shape;2084;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5" name="Google Shape;2085;g3a0b29e5376_4_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6" name="Google Shape;2086;g3a0b29e5376_4_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7" name="Google Shape;2087;g3a0b29e5376_4_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88" name="Google Shape;2088;g3a0b29e5376_4_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89" name="Google Shape;2089;g3a0b29e5376_4_44"/>
            <p:cNvGrpSpPr/>
            <p:nvPr/>
          </p:nvGrpSpPr>
          <p:grpSpPr>
            <a:xfrm rot="5400000">
              <a:off x="6598553" y="467140"/>
              <a:ext cx="666463" cy="1914351"/>
              <a:chOff x="2405075" y="2171775"/>
              <a:chExt cx="633400" cy="1900100"/>
            </a:xfrm>
          </p:grpSpPr>
          <p:cxnSp>
            <p:nvCxnSpPr>
              <p:cNvPr id="2090" name="Google Shape;2090;g3a0b29e5376_4_4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91" name="Google Shape;2091;g3a0b29e5376_4_4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92" name="Google Shape;2092;g3a0b29e5376_4_4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93" name="Google Shape;2093;g3a0b29e5376_4_4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94" name="Google Shape;2094;g3a0b29e5376_4_4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95" name="Google Shape;2095;g3a0b29e5376_4_4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6" name="Google Shape;2096;g3a0b29e5376_4_4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7" name="Google Shape;2097;g3a0b29e5376_4_4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8" name="Google Shape;2098;g3a0b29e5376_4_4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9" name="Google Shape;2099;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0" name="Google Shape;2100;g3a0b29e5376_4_4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1" name="Google Shape;2101;g3a0b29e5376_4_4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2" name="Google Shape;2102;g3a0b29e5376_4_4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3" name="Google Shape;2103;g3a0b29e5376_4_4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4" name="Google Shape;2104;g3a0b29e5376_4_4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2105" name="Google Shape;2105;g3a0b29e5376_4_44"/>
          <p:cNvSpPr txBox="1"/>
          <p:nvPr/>
        </p:nvSpPr>
        <p:spPr>
          <a:xfrm>
            <a:off x="892750" y="1625275"/>
            <a:ext cx="5487900" cy="262684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Lucas Nicolás Tello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Instituto Cruz del Sur</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Única.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2106" name="Google Shape;2106;g3a0b29e5376_4_44"/>
          <p:cNvPicPr preferRelativeResize="0"/>
          <p:nvPr/>
        </p:nvPicPr>
        <p:blipFill rotWithShape="1">
          <a:blip r:embed="rId3">
            <a:alphaModFix/>
          </a:blip>
          <a:srcRect b="0" l="0" r="0" t="0"/>
          <a:stretch/>
        </p:blipFill>
        <p:spPr>
          <a:xfrm rot="9900001">
            <a:off x="7334423" y="3526002"/>
            <a:ext cx="3672048" cy="3087523"/>
          </a:xfrm>
          <a:prstGeom prst="rect">
            <a:avLst/>
          </a:prstGeom>
          <a:noFill/>
          <a:ln>
            <a:noFill/>
          </a:ln>
        </p:spPr>
      </p:pic>
      <p:grpSp>
        <p:nvGrpSpPr>
          <p:cNvPr id="2107" name="Google Shape;2107;g3a0b29e5376_4_44"/>
          <p:cNvGrpSpPr/>
          <p:nvPr/>
        </p:nvGrpSpPr>
        <p:grpSpPr>
          <a:xfrm>
            <a:off x="773068" y="2335197"/>
            <a:ext cx="119674" cy="125925"/>
            <a:chOff x="853100" y="2420550"/>
            <a:chExt cx="69000" cy="72600"/>
          </a:xfrm>
        </p:grpSpPr>
        <p:cxnSp>
          <p:nvCxnSpPr>
            <p:cNvPr id="2108" name="Google Shape;2108;g3a0b29e5376_4_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09" name="Google Shape;2109;g3a0b29e5376_4_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110" name="Google Shape;2110;g3a0b29e5376_4_44"/>
          <p:cNvGrpSpPr/>
          <p:nvPr/>
        </p:nvGrpSpPr>
        <p:grpSpPr>
          <a:xfrm>
            <a:off x="773068" y="1800035"/>
            <a:ext cx="119674" cy="125925"/>
            <a:chOff x="853100" y="2420550"/>
            <a:chExt cx="69000" cy="72600"/>
          </a:xfrm>
        </p:grpSpPr>
        <p:cxnSp>
          <p:nvCxnSpPr>
            <p:cNvPr id="2111" name="Google Shape;2111;g3a0b29e5376_4_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12" name="Google Shape;2112;g3a0b29e5376_4_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113" name="Google Shape;2113;g3a0b29e5376_4_44"/>
          <p:cNvGrpSpPr/>
          <p:nvPr/>
        </p:nvGrpSpPr>
        <p:grpSpPr>
          <a:xfrm>
            <a:off x="773063" y="3619775"/>
            <a:ext cx="119674" cy="125925"/>
            <a:chOff x="853100" y="2420550"/>
            <a:chExt cx="69000" cy="72600"/>
          </a:xfrm>
        </p:grpSpPr>
        <p:cxnSp>
          <p:nvCxnSpPr>
            <p:cNvPr id="2114" name="Google Shape;2114;g3a0b29e5376_4_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15" name="Google Shape;2115;g3a0b29e5376_4_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116" name="Google Shape;2116;g3a0b29e5376_4_44"/>
          <p:cNvSpPr txBox="1"/>
          <p:nvPr/>
        </p:nvSpPr>
        <p:spPr>
          <a:xfrm>
            <a:off x="434402" y="505024"/>
            <a:ext cx="8173570" cy="83713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1" lang="es" sz="2100" u="none" cap="none" strike="noStrike">
                <a:solidFill>
                  <a:srgbClr val="000000"/>
                </a:solidFill>
                <a:highlight>
                  <a:srgbClr val="B7DB20"/>
                </a:highlight>
                <a:latin typeface="Archivo"/>
                <a:ea typeface="Archivo"/>
                <a:cs typeface="Archivo"/>
                <a:sym typeface="Archivo"/>
              </a:rPr>
              <a:t>“Entre cuentos, carteleras y podcasts: leer para estudiar, hablar para aprender, crear para compartir”</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117" name="Google Shape;2117;g3a0b29e5376_4_44"/>
          <p:cNvPicPr preferRelativeResize="0"/>
          <p:nvPr/>
        </p:nvPicPr>
        <p:blipFill rotWithShape="1">
          <a:blip r:embed="rId4">
            <a:alphaModFix/>
          </a:blip>
          <a:srcRect b="0" l="0" r="0" t="0"/>
          <a:stretch/>
        </p:blipFill>
        <p:spPr>
          <a:xfrm rot="2181472">
            <a:off x="8073753" y="613847"/>
            <a:ext cx="554526" cy="456436"/>
          </a:xfrm>
          <a:prstGeom prst="rect">
            <a:avLst/>
          </a:prstGeom>
          <a:noFill/>
          <a:ln>
            <a:noFill/>
          </a:ln>
        </p:spPr>
      </p:pic>
      <p:grpSp>
        <p:nvGrpSpPr>
          <p:cNvPr id="2118" name="Google Shape;2118;g3a0b29e5376_4_44"/>
          <p:cNvGrpSpPr/>
          <p:nvPr/>
        </p:nvGrpSpPr>
        <p:grpSpPr>
          <a:xfrm>
            <a:off x="773063" y="2977487"/>
            <a:ext cx="119674" cy="125925"/>
            <a:chOff x="853100" y="2420550"/>
            <a:chExt cx="69000" cy="72600"/>
          </a:xfrm>
        </p:grpSpPr>
        <p:cxnSp>
          <p:nvCxnSpPr>
            <p:cNvPr id="2119" name="Google Shape;2119;g3a0b29e5376_4_4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20" name="Google Shape;2120;g3a0b29e5376_4_4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121" name="Google Shape;2121;g3a0b29e5376_4_44"/>
          <p:cNvSpPr/>
          <p:nvPr/>
        </p:nvSpPr>
        <p:spPr>
          <a:xfrm>
            <a:off x="5015550" y="1410073"/>
            <a:ext cx="3084000" cy="2987622"/>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3a0b29e5376_4_44"/>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descr="Dibujo de un edificio&#10;&#10;El contenido generado por IA puede ser incorrecto." id="2123" name="Google Shape;2123;g3a0b29e5376_4_44"/>
          <p:cNvPicPr preferRelativeResize="0"/>
          <p:nvPr/>
        </p:nvPicPr>
        <p:blipFill rotWithShape="1">
          <a:blip r:embed="rId5">
            <a:alphaModFix/>
          </a:blip>
          <a:srcRect b="0" l="0" r="0" t="0"/>
          <a:stretch/>
        </p:blipFill>
        <p:spPr>
          <a:xfrm>
            <a:off x="5015550" y="1406056"/>
            <a:ext cx="3135399" cy="2987622"/>
          </a:xfrm>
          <a:prstGeom prst="rect">
            <a:avLst/>
          </a:prstGeom>
          <a:noFill/>
          <a:ln>
            <a:noFill/>
          </a:ln>
        </p:spPr>
      </p:pic>
      <p:pic>
        <p:nvPicPr>
          <p:cNvPr descr="Imagen que contiene señal&#10;&#10;El contenido generado por IA puede ser incorrecto." id="2124" name="Google Shape;2124;g3a0b29e5376_4_44"/>
          <p:cNvPicPr preferRelativeResize="0"/>
          <p:nvPr/>
        </p:nvPicPr>
        <p:blipFill rotWithShape="1">
          <a:blip r:embed="rId6">
            <a:alphaModFix/>
          </a:blip>
          <a:srcRect b="0" l="0" r="0" t="0"/>
          <a:stretch/>
        </p:blipFill>
        <p:spPr>
          <a:xfrm>
            <a:off x="4224668" y="2168395"/>
            <a:ext cx="561350" cy="6930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8" name="Shape 2128"/>
        <p:cNvGrpSpPr/>
        <p:nvPr/>
      </p:nvGrpSpPr>
      <p:grpSpPr>
        <a:xfrm>
          <a:off x="0" y="0"/>
          <a:ext cx="0" cy="0"/>
          <a:chOff x="0" y="0"/>
          <a:chExt cx="0" cy="0"/>
        </a:xfrm>
      </p:grpSpPr>
      <p:sp>
        <p:nvSpPr>
          <p:cNvPr id="2129" name="Google Shape;2129;g3a0b29e5376_4_134"/>
          <p:cNvSpPr txBox="1"/>
          <p:nvPr/>
        </p:nvSpPr>
        <p:spPr>
          <a:xfrm>
            <a:off x="278100" y="1083775"/>
            <a:ext cx="8216700" cy="2452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1 bimestre y medio.</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5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r>
              <a:rPr b="0" i="0" lang="es" sz="1400" u="none" cap="none" strike="noStrike">
                <a:solidFill>
                  <a:srgbClr val="000000"/>
                </a:solidFill>
                <a:latin typeface="Archivo"/>
                <a:ea typeface="Archivo"/>
                <a:cs typeface="Archivo"/>
                <a:sym typeface="Archivo"/>
              </a:rPr>
              <a:t>Al inicio del ciclo lectivo, el grupo presentaba una </a:t>
            </a:r>
            <a:r>
              <a:rPr b="1" i="0" lang="es" sz="1400" u="none" cap="none" strike="noStrike">
                <a:solidFill>
                  <a:srgbClr val="000000"/>
                </a:solidFill>
                <a:latin typeface="Archivo"/>
                <a:ea typeface="Archivo"/>
                <a:cs typeface="Archivo"/>
                <a:sym typeface="Archivo"/>
              </a:rPr>
              <a:t>gran heterogeneidad en los niveles de lectura, interpretación y expresión escrita y oral</a:t>
            </a:r>
            <a:r>
              <a:rPr b="0" i="0" lang="es" sz="1400" u="none" cap="none" strike="noStrike">
                <a:solidFill>
                  <a:srgbClr val="000000"/>
                </a:solidFill>
                <a:latin typeface="Archivo"/>
                <a:ea typeface="Archivo"/>
                <a:cs typeface="Archivo"/>
                <a:sym typeface="Archivo"/>
              </a:rPr>
              <a:t>. Algunos estudiantes lograban sostener la lectura de textos extensos con acompañamiento, mientras que otros mostraban dificultades para identificar información relevante, jerarquizar ideas y construir interpretaciones propias.</a:t>
            </a:r>
            <a:endParaRPr b="0" i="0" sz="1400" u="none" cap="none" strike="noStrike">
              <a:solidFill>
                <a:srgbClr val="000000"/>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400"/>
              <a:buFont typeface="Arial"/>
              <a:buNone/>
            </a:pPr>
            <a:r>
              <a:rPr b="0" i="0" lang="es" sz="1400" u="none" cap="none" strike="noStrike">
                <a:solidFill>
                  <a:srgbClr val="000000"/>
                </a:solidFill>
                <a:latin typeface="Archivo"/>
                <a:ea typeface="Archivo"/>
                <a:cs typeface="Archivo"/>
                <a:sym typeface="Archivo"/>
              </a:rPr>
              <a:t>En cuanto a la </a:t>
            </a:r>
            <a:r>
              <a:rPr b="1" i="0" lang="es" sz="1400" u="none" cap="none" strike="noStrike">
                <a:solidFill>
                  <a:srgbClr val="000000"/>
                </a:solidFill>
                <a:latin typeface="Archivo"/>
                <a:ea typeface="Archivo"/>
                <a:cs typeface="Archivo"/>
                <a:sym typeface="Archivo"/>
              </a:rPr>
              <a:t>oralidad</a:t>
            </a:r>
            <a:r>
              <a:rPr b="0" i="0" lang="es" sz="1400" u="none" cap="none" strike="noStrike">
                <a:solidFill>
                  <a:srgbClr val="000000"/>
                </a:solidFill>
                <a:latin typeface="Archivo"/>
                <a:ea typeface="Archivo"/>
                <a:cs typeface="Archivo"/>
                <a:sym typeface="Archivo"/>
              </a:rPr>
              <a:t>, se observaba cierta timidez y poca confianza para participar en intercambios grupales o realizar exposiciones, así como una tendencia a leer en voz alta sin apropiarse del contenido.</a:t>
            </a:r>
            <a:endParaRPr b="0" i="0" sz="1500" u="none" cap="none" strike="noStrike">
              <a:solidFill>
                <a:schemeClr val="dk1"/>
              </a:solidFill>
              <a:latin typeface="Archivo"/>
              <a:ea typeface="Archivo"/>
              <a:cs typeface="Archivo"/>
              <a:sym typeface="Archivo"/>
            </a:endParaRPr>
          </a:p>
        </p:txBody>
      </p:sp>
      <p:grpSp>
        <p:nvGrpSpPr>
          <p:cNvPr id="2130" name="Google Shape;2130;g3a0b29e5376_4_134"/>
          <p:cNvGrpSpPr/>
          <p:nvPr/>
        </p:nvGrpSpPr>
        <p:grpSpPr>
          <a:xfrm>
            <a:off x="158418" y="1201823"/>
            <a:ext cx="119674" cy="125925"/>
            <a:chOff x="853100" y="2420550"/>
            <a:chExt cx="69000" cy="72600"/>
          </a:xfrm>
        </p:grpSpPr>
        <p:cxnSp>
          <p:nvCxnSpPr>
            <p:cNvPr id="2131" name="Google Shape;2131;g3a0b29e5376_4_13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32" name="Google Shape;2132;g3a0b29e5376_4_13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133" name="Google Shape;2133;g3a0b29e5376_4_134"/>
          <p:cNvSpPr txBox="1"/>
          <p:nvPr/>
        </p:nvSpPr>
        <p:spPr>
          <a:xfrm>
            <a:off x="158427" y="212100"/>
            <a:ext cx="6628200" cy="637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1" lang="es" sz="1800" u="none" cap="none" strike="noStrike">
                <a:solidFill>
                  <a:schemeClr val="dk1"/>
                </a:solidFill>
                <a:highlight>
                  <a:srgbClr val="B7DB20"/>
                </a:highlight>
                <a:latin typeface="Archivo"/>
                <a:ea typeface="Archivo"/>
                <a:cs typeface="Archivo"/>
                <a:sym typeface="Archivo"/>
              </a:rPr>
              <a:t>“Entre cuentos, carteleras y podcasts: leer para estudiar, hablar para aprender, crear para compartir”</a:t>
            </a:r>
            <a:endParaRPr b="0" i="0" sz="15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134" name="Google Shape;2134;g3a0b29e5376_4_13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135" name="Google Shape;2135;g3a0b29e5376_4_134"/>
          <p:cNvPicPr preferRelativeResize="0"/>
          <p:nvPr/>
        </p:nvPicPr>
        <p:blipFill rotWithShape="1">
          <a:blip r:embed="rId3">
            <a:alphaModFix/>
          </a:blip>
          <a:srcRect b="0" l="0" r="0" t="0"/>
          <a:stretch/>
        </p:blipFill>
        <p:spPr>
          <a:xfrm>
            <a:off x="6965150" y="84291"/>
            <a:ext cx="1460676" cy="206450"/>
          </a:xfrm>
          <a:prstGeom prst="rect">
            <a:avLst/>
          </a:prstGeom>
          <a:noFill/>
          <a:ln>
            <a:noFill/>
          </a:ln>
        </p:spPr>
      </p:pic>
      <p:grpSp>
        <p:nvGrpSpPr>
          <p:cNvPr id="2136" name="Google Shape;2136;g3a0b29e5376_4_134"/>
          <p:cNvGrpSpPr/>
          <p:nvPr/>
        </p:nvGrpSpPr>
        <p:grpSpPr>
          <a:xfrm>
            <a:off x="203068" y="1679761"/>
            <a:ext cx="119674" cy="125925"/>
            <a:chOff x="853100" y="2420550"/>
            <a:chExt cx="69000" cy="72600"/>
          </a:xfrm>
        </p:grpSpPr>
        <p:cxnSp>
          <p:nvCxnSpPr>
            <p:cNvPr id="2137" name="Google Shape;2137;g3a0b29e5376_4_13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38" name="Google Shape;2138;g3a0b29e5376_4_13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g3a0b29e5376_4_155"/>
          <p:cNvSpPr txBox="1"/>
          <p:nvPr/>
        </p:nvSpPr>
        <p:spPr>
          <a:xfrm>
            <a:off x="560250" y="1051500"/>
            <a:ext cx="1650600" cy="505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800"/>
              <a:buFont typeface="Arial"/>
              <a:buNone/>
            </a:pPr>
            <a:r>
              <a:rPr b="1" i="0" lang="es" sz="1800" u="none" cap="none" strike="noStrike">
                <a:solidFill>
                  <a:schemeClr val="dk1"/>
                </a:solidFill>
                <a:highlight>
                  <a:srgbClr val="B7DB20"/>
                </a:highlight>
                <a:latin typeface="Archivo"/>
                <a:ea typeface="Archivo"/>
                <a:cs typeface="Archivo"/>
                <a:sym typeface="Archivo"/>
              </a:rPr>
              <a:t>Propósitos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2144" name="Google Shape;2144;g3a0b29e5376_4_155"/>
          <p:cNvPicPr preferRelativeResize="0"/>
          <p:nvPr/>
        </p:nvPicPr>
        <p:blipFill rotWithShape="1">
          <a:blip r:embed="rId3">
            <a:alphaModFix/>
          </a:blip>
          <a:srcRect b="0" l="0" r="0" t="0"/>
          <a:stretch/>
        </p:blipFill>
        <p:spPr>
          <a:xfrm rot="9900001">
            <a:off x="7056445" y="3268401"/>
            <a:ext cx="3672048" cy="3087523"/>
          </a:xfrm>
          <a:prstGeom prst="rect">
            <a:avLst/>
          </a:prstGeom>
          <a:noFill/>
          <a:ln>
            <a:noFill/>
          </a:ln>
        </p:spPr>
      </p:pic>
      <p:sp>
        <p:nvSpPr>
          <p:cNvPr id="2145" name="Google Shape;2145;g3a0b29e5376_4_155"/>
          <p:cNvSpPr txBox="1"/>
          <p:nvPr/>
        </p:nvSpPr>
        <p:spPr>
          <a:xfrm>
            <a:off x="464847" y="1840725"/>
            <a:ext cx="8214300" cy="2462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000000"/>
              </a:buClr>
              <a:buSzPts val="1400"/>
              <a:buFont typeface="Archivo"/>
              <a:buChar char="•"/>
            </a:pPr>
            <a:r>
              <a:rPr b="1" i="0" lang="es" sz="1400" u="none" cap="none" strike="noStrike">
                <a:solidFill>
                  <a:srgbClr val="000000"/>
                </a:solidFill>
                <a:latin typeface="Archivo"/>
                <a:ea typeface="Archivo"/>
                <a:cs typeface="Archivo"/>
                <a:sym typeface="Archivo"/>
              </a:rPr>
              <a:t>Fortalecer la interpretación de los textos que se leen.</a:t>
            </a:r>
            <a:endParaRPr b="1" i="0" sz="1400" u="none" cap="none" strike="noStrike">
              <a:solidFill>
                <a:srgbClr val="000000"/>
              </a:solidFill>
              <a:highlight>
                <a:srgbClr val="FFE599"/>
              </a:highlight>
              <a:latin typeface="Archivo"/>
              <a:ea typeface="Archivo"/>
              <a:cs typeface="Archivo"/>
              <a:sym typeface="Archivo"/>
            </a:endParaRPr>
          </a:p>
          <a:p>
            <a:pPr indent="-285750" lvl="0" marL="285750" marR="0" rtl="0" algn="l">
              <a:lnSpc>
                <a:spcPct val="200000"/>
              </a:lnSpc>
              <a:spcBef>
                <a:spcPts val="0"/>
              </a:spcBef>
              <a:spcAft>
                <a:spcPts val="0"/>
              </a:spcAft>
              <a:buClr>
                <a:srgbClr val="000000"/>
              </a:buClr>
              <a:buSzPts val="1400"/>
              <a:buFont typeface="Archivo"/>
              <a:buChar char="•"/>
            </a:pPr>
            <a:r>
              <a:rPr b="1" i="0" lang="es" sz="1400" u="none" cap="none" strike="noStrike">
                <a:solidFill>
                  <a:srgbClr val="000000"/>
                </a:solidFill>
                <a:latin typeface="Archivo"/>
                <a:ea typeface="Archivo"/>
                <a:cs typeface="Archivo"/>
                <a:sym typeface="Archivo"/>
              </a:rPr>
              <a:t>Promover la lectura literaria como experiencia significativa.</a:t>
            </a:r>
            <a:endParaRPr b="0" i="0" sz="1400" u="none" cap="none" strike="noStrike">
              <a:solidFill>
                <a:srgbClr val="000000"/>
              </a:solidFill>
              <a:latin typeface="Archivo"/>
              <a:ea typeface="Archivo"/>
              <a:cs typeface="Archivo"/>
              <a:sym typeface="Archivo"/>
            </a:endParaRPr>
          </a:p>
          <a:p>
            <a:pPr indent="-285750" lvl="0" marL="285750" marR="0" rtl="0" algn="l">
              <a:lnSpc>
                <a:spcPct val="200000"/>
              </a:lnSpc>
              <a:spcBef>
                <a:spcPts val="0"/>
              </a:spcBef>
              <a:spcAft>
                <a:spcPts val="0"/>
              </a:spcAft>
              <a:buClr>
                <a:srgbClr val="000000"/>
              </a:buClr>
              <a:buSzPts val="1400"/>
              <a:buFont typeface="Archivo"/>
              <a:buChar char="•"/>
            </a:pPr>
            <a:r>
              <a:rPr b="1" i="0" lang="es" sz="1400" u="none" cap="none" strike="noStrike">
                <a:solidFill>
                  <a:srgbClr val="000000"/>
                </a:solidFill>
                <a:latin typeface="Archivo"/>
                <a:ea typeface="Archivo"/>
                <a:cs typeface="Archivo"/>
                <a:sym typeface="Archivo"/>
              </a:rPr>
              <a:t>Fomentar la creatividad, el trabajo colaborativo y la producción propia.</a:t>
            </a:r>
            <a:endParaRPr b="0" i="0" sz="1400" u="none" cap="none" strike="noStrike">
              <a:solidFill>
                <a:srgbClr val="000000"/>
              </a:solidFill>
              <a:latin typeface="Archivo"/>
              <a:ea typeface="Archivo"/>
              <a:cs typeface="Archivo"/>
              <a:sym typeface="Archivo"/>
            </a:endParaRPr>
          </a:p>
          <a:p>
            <a:pPr indent="-285750" lvl="0" marL="285750" marR="0" rtl="0" algn="l">
              <a:lnSpc>
                <a:spcPct val="200000"/>
              </a:lnSpc>
              <a:spcBef>
                <a:spcPts val="0"/>
              </a:spcBef>
              <a:spcAft>
                <a:spcPts val="0"/>
              </a:spcAft>
              <a:buClr>
                <a:srgbClr val="000000"/>
              </a:buClr>
              <a:buSzPts val="1400"/>
              <a:buFont typeface="Archivo"/>
              <a:buChar char="•"/>
            </a:pPr>
            <a:r>
              <a:rPr b="1" i="0" lang="es" sz="1400" u="none" cap="none" strike="noStrike">
                <a:solidFill>
                  <a:srgbClr val="000000"/>
                </a:solidFill>
                <a:latin typeface="Archivo"/>
                <a:ea typeface="Archivo"/>
                <a:cs typeface="Archivo"/>
                <a:sym typeface="Archivo"/>
              </a:rPr>
              <a:t>Ampliar las prácticas de oralidad.</a:t>
            </a:r>
            <a:endParaRPr b="0" i="0" sz="1400" u="none" cap="none" strike="noStrike">
              <a:solidFill>
                <a:srgbClr val="000000"/>
              </a:solidFill>
              <a:latin typeface="Archivo"/>
              <a:ea typeface="Archivo"/>
              <a:cs typeface="Archivo"/>
              <a:sym typeface="Archivo"/>
            </a:endParaRPr>
          </a:p>
          <a:p>
            <a:pPr indent="-285750" lvl="0" marL="285750" marR="0" rtl="0" algn="l">
              <a:lnSpc>
                <a:spcPct val="200000"/>
              </a:lnSpc>
              <a:spcBef>
                <a:spcPts val="0"/>
              </a:spcBef>
              <a:spcAft>
                <a:spcPts val="0"/>
              </a:spcAft>
              <a:buClr>
                <a:srgbClr val="000000"/>
              </a:buClr>
              <a:buSzPts val="1400"/>
              <a:buFont typeface="Archivo"/>
              <a:buChar char="•"/>
            </a:pPr>
            <a:r>
              <a:rPr b="1" i="0" lang="es" sz="1400" u="none" cap="none" strike="noStrike">
                <a:solidFill>
                  <a:srgbClr val="000000"/>
                </a:solidFill>
                <a:latin typeface="Archivo"/>
                <a:ea typeface="Archivo"/>
                <a:cs typeface="Archivo"/>
                <a:sym typeface="Archivo"/>
              </a:rPr>
              <a:t>Vincular los aprendizajes del área de Lengua y Literatura con otras disciplinas.</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g3a0b29e5376_4_15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147" name="Google Shape;2147;g3a0b29e5376_4_155"/>
          <p:cNvPicPr preferRelativeResize="0"/>
          <p:nvPr/>
        </p:nvPicPr>
        <p:blipFill rotWithShape="1">
          <a:blip r:embed="rId4">
            <a:alphaModFix/>
          </a:blip>
          <a:srcRect b="0" l="0" r="0" t="0"/>
          <a:stretch/>
        </p:blipFill>
        <p:spPr>
          <a:xfrm rot="2659142">
            <a:off x="8350497" y="143571"/>
            <a:ext cx="554526" cy="456436"/>
          </a:xfrm>
          <a:prstGeom prst="rect">
            <a:avLst/>
          </a:prstGeom>
          <a:noFill/>
          <a:ln>
            <a:noFill/>
          </a:ln>
        </p:spPr>
      </p:pic>
      <p:sp>
        <p:nvSpPr>
          <p:cNvPr id="2148" name="Google Shape;2148;g3a0b29e5376_4_155"/>
          <p:cNvSpPr txBox="1"/>
          <p:nvPr/>
        </p:nvSpPr>
        <p:spPr>
          <a:xfrm>
            <a:off x="158427" y="212100"/>
            <a:ext cx="6628200" cy="637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1" lang="es" sz="1800" u="none" cap="none" strike="noStrike">
                <a:solidFill>
                  <a:schemeClr val="dk1"/>
                </a:solidFill>
                <a:highlight>
                  <a:srgbClr val="B7DB20"/>
                </a:highlight>
                <a:latin typeface="Archivo"/>
                <a:ea typeface="Archivo"/>
                <a:cs typeface="Archivo"/>
                <a:sym typeface="Archivo"/>
              </a:rPr>
              <a:t>“Entre cuentos, carteleras y podcasts: leer para estudiar, hablar para aprender, crear para compartir”</a:t>
            </a:r>
            <a:endParaRPr b="0" i="0" sz="15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2" name="Shape 2152"/>
        <p:cNvGrpSpPr/>
        <p:nvPr/>
      </p:nvGrpSpPr>
      <p:grpSpPr>
        <a:xfrm>
          <a:off x="0" y="0"/>
          <a:ext cx="0" cy="0"/>
          <a:chOff x="0" y="0"/>
          <a:chExt cx="0" cy="0"/>
        </a:xfrm>
      </p:grpSpPr>
      <p:sp>
        <p:nvSpPr>
          <p:cNvPr id="2153" name="Google Shape;2153;g3a0b29e5376_4_163"/>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pic>
        <p:nvPicPr>
          <p:cNvPr id="2154" name="Google Shape;2154;g3a0b29e5376_4_163"/>
          <p:cNvPicPr preferRelativeResize="0"/>
          <p:nvPr/>
        </p:nvPicPr>
        <p:blipFill rotWithShape="1">
          <a:blip r:embed="rId3">
            <a:alphaModFix/>
          </a:blip>
          <a:srcRect b="0" l="0" r="0" t="0"/>
          <a:stretch/>
        </p:blipFill>
        <p:spPr>
          <a:xfrm>
            <a:off x="7326575" y="205125"/>
            <a:ext cx="1460676" cy="206450"/>
          </a:xfrm>
          <a:prstGeom prst="rect">
            <a:avLst/>
          </a:prstGeom>
          <a:noFill/>
          <a:ln>
            <a:noFill/>
          </a:ln>
        </p:spPr>
      </p:pic>
      <p:sp>
        <p:nvSpPr>
          <p:cNvPr id="2155" name="Google Shape;2155;g3a0b29e5376_4_163"/>
          <p:cNvSpPr txBox="1"/>
          <p:nvPr>
            <p:ph idx="1" type="body"/>
          </p:nvPr>
        </p:nvSpPr>
        <p:spPr>
          <a:xfrm>
            <a:off x="106050" y="793367"/>
            <a:ext cx="8324026"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ial"/>
                <a:ea typeface="Arial"/>
                <a:cs typeface="Arial"/>
                <a:sym typeface="Arial"/>
              </a:rPr>
              <a:t>Objetivos: </a:t>
            </a:r>
            <a:endParaRPr b="1">
              <a:solidFill>
                <a:schemeClr val="dk1"/>
              </a:solidFill>
              <a:highlight>
                <a:srgbClr val="B7DB20"/>
              </a:highlight>
              <a:latin typeface="Arial"/>
              <a:ea typeface="Arial"/>
              <a:cs typeface="Arial"/>
              <a:sym typeface="Arial"/>
            </a:endParaRPr>
          </a:p>
          <a:p>
            <a:pPr indent="0" lvl="0" marL="0" rtl="0" algn="just">
              <a:lnSpc>
                <a:spcPct val="115000"/>
              </a:lnSpc>
              <a:spcBef>
                <a:spcPts val="1100"/>
              </a:spcBef>
              <a:spcAft>
                <a:spcPts val="0"/>
              </a:spcAft>
              <a:buClr>
                <a:schemeClr val="dk1"/>
              </a:buClr>
              <a:buSzPts val="1300"/>
              <a:buNone/>
            </a:pPr>
            <a:r>
              <a:rPr lang="es">
                <a:solidFill>
                  <a:schemeClr val="dk1"/>
                </a:solidFill>
                <a:latin typeface="Archivo"/>
                <a:ea typeface="Archivo"/>
                <a:cs typeface="Archivo"/>
                <a:sym typeface="Archivo"/>
              </a:rPr>
              <a:t>Que las/os estudiantes logren:</a:t>
            </a:r>
            <a:endParaRPr>
              <a:latin typeface="Archivo"/>
              <a:ea typeface="Archivo"/>
              <a:cs typeface="Archivo"/>
              <a:sym typeface="Archivo"/>
            </a:endParaRPr>
          </a:p>
          <a:p>
            <a:pPr indent="-285750" lvl="0" marL="285750" rtl="0" algn="just">
              <a:lnSpc>
                <a:spcPct val="115000"/>
              </a:lnSpc>
              <a:spcBef>
                <a:spcPts val="1100"/>
              </a:spcBef>
              <a:spcAft>
                <a:spcPts val="0"/>
              </a:spcAft>
              <a:buClr>
                <a:srgbClr val="38761D"/>
              </a:buClr>
              <a:buSzPts val="1300"/>
              <a:buFont typeface="Noto Sans Symbols"/>
              <a:buChar char="➔"/>
            </a:pPr>
            <a:r>
              <a:rPr lang="es">
                <a:solidFill>
                  <a:schemeClr val="dk1"/>
                </a:solidFill>
              </a:rPr>
              <a:t>Desplegar distintas </a:t>
            </a:r>
            <a:r>
              <a:rPr b="1" lang="es">
                <a:solidFill>
                  <a:schemeClr val="dk1"/>
                </a:solidFill>
              </a:rPr>
              <a:t>estrategias de lectura</a:t>
            </a:r>
            <a:r>
              <a:rPr lang="es">
                <a:solidFill>
                  <a:schemeClr val="dk1"/>
                </a:solidFill>
              </a:rPr>
              <a:t> de acuerdo a un propósito, jerarquizar la información diferenciando ideas principales de secundarias y el establecer relaciones entre distintas partes de un texto, entre otras. </a:t>
            </a:r>
            <a:endParaRPr>
              <a:highlight>
                <a:srgbClr val="FFE599"/>
              </a:highlight>
              <a:latin typeface="Archivo"/>
              <a:ea typeface="Archivo"/>
              <a:cs typeface="Archivo"/>
              <a:sym typeface="Archivo"/>
            </a:endParaRPr>
          </a:p>
          <a:p>
            <a:pPr indent="-285750" lvl="0" marL="285750" rtl="0" algn="just">
              <a:lnSpc>
                <a:spcPct val="115000"/>
              </a:lnSpc>
              <a:spcBef>
                <a:spcPts val="1100"/>
              </a:spcBef>
              <a:spcAft>
                <a:spcPts val="0"/>
              </a:spcAft>
              <a:buClr>
                <a:srgbClr val="38761D"/>
              </a:buClr>
              <a:buSzPts val="1300"/>
              <a:buFont typeface="Noto Sans Symbols"/>
              <a:buChar char="➔"/>
            </a:pPr>
            <a:r>
              <a:rPr lang="es">
                <a:solidFill>
                  <a:schemeClr val="dk1"/>
                </a:solidFill>
                <a:latin typeface="Archivo"/>
                <a:ea typeface="Archivo"/>
                <a:cs typeface="Archivo"/>
                <a:sym typeface="Archivo"/>
              </a:rPr>
              <a:t>Elaborar</a:t>
            </a:r>
            <a:r>
              <a:rPr lang="es">
                <a:latin typeface="Archivo"/>
                <a:ea typeface="Archivo"/>
                <a:cs typeface="Archivo"/>
                <a:sym typeface="Archivo"/>
              </a:rPr>
              <a:t> </a:t>
            </a:r>
            <a:r>
              <a:rPr b="1" lang="es">
                <a:solidFill>
                  <a:schemeClr val="dk1"/>
                </a:solidFill>
                <a:latin typeface="Archivo"/>
                <a:ea typeface="Archivo"/>
                <a:cs typeface="Archivo"/>
                <a:sym typeface="Archivo"/>
              </a:rPr>
              <a:t>resúmenes, fichas de lectura y afiches de cine</a:t>
            </a:r>
            <a:r>
              <a:rPr lang="es">
                <a:solidFill>
                  <a:schemeClr val="dk1"/>
                </a:solidFill>
                <a:latin typeface="Archivo"/>
                <a:ea typeface="Archivo"/>
                <a:cs typeface="Archivo"/>
                <a:sym typeface="Archivo"/>
              </a:rPr>
              <a:t> como forma de síntesis y valoración creativa.</a:t>
            </a:r>
            <a:endParaRPr b="1">
              <a:solidFill>
                <a:schemeClr val="dk1"/>
              </a:solidFill>
              <a:latin typeface="Archivo"/>
              <a:ea typeface="Archivo"/>
              <a:cs typeface="Archivo"/>
              <a:sym typeface="Archivo"/>
            </a:endParaRPr>
          </a:p>
          <a:p>
            <a:pPr indent="-285750" lvl="0" marL="285750" rtl="0" algn="just">
              <a:lnSpc>
                <a:spcPct val="115000"/>
              </a:lnSpc>
              <a:spcBef>
                <a:spcPts val="1100"/>
              </a:spcBef>
              <a:spcAft>
                <a:spcPts val="0"/>
              </a:spcAft>
              <a:buClr>
                <a:srgbClr val="38761D"/>
              </a:buClr>
              <a:buSzPts val="1300"/>
              <a:buFont typeface="Noto Sans Symbols"/>
              <a:buChar char="➔"/>
            </a:pPr>
            <a:r>
              <a:rPr lang="es">
                <a:solidFill>
                  <a:schemeClr val="dk1"/>
                </a:solidFill>
                <a:latin typeface="Archivo"/>
                <a:ea typeface="Archivo"/>
                <a:cs typeface="Archivo"/>
                <a:sym typeface="Archivo"/>
              </a:rPr>
              <a:t>Participar en </a:t>
            </a:r>
            <a:r>
              <a:rPr b="1" lang="es">
                <a:solidFill>
                  <a:schemeClr val="dk1"/>
                </a:solidFill>
                <a:latin typeface="Archivo"/>
                <a:ea typeface="Archivo"/>
                <a:cs typeface="Archivo"/>
                <a:sym typeface="Archivo"/>
              </a:rPr>
              <a:t>exposiciones orales breves </a:t>
            </a:r>
            <a:r>
              <a:rPr lang="es">
                <a:solidFill>
                  <a:schemeClr val="dk1"/>
                </a:solidFill>
                <a:latin typeface="Archivo"/>
                <a:ea typeface="Archivo"/>
                <a:cs typeface="Archivo"/>
                <a:sym typeface="Archivo"/>
              </a:rPr>
              <a:t>en las cuales se dé cuenta no solo de lo comprendido, sino que, además, se dé una valoración sobre lo leído.</a:t>
            </a:r>
            <a:endParaRPr b="1">
              <a:solidFill>
                <a:schemeClr val="dk1"/>
              </a:solidFill>
              <a:latin typeface="Archivo"/>
              <a:ea typeface="Archivo"/>
              <a:cs typeface="Archivo"/>
              <a:sym typeface="Archivo"/>
            </a:endParaRPr>
          </a:p>
          <a:p>
            <a:pPr indent="-285750" lvl="0" marL="285750" rtl="0" algn="just">
              <a:lnSpc>
                <a:spcPct val="115000"/>
              </a:lnSpc>
              <a:spcBef>
                <a:spcPts val="1100"/>
              </a:spcBef>
              <a:spcAft>
                <a:spcPts val="0"/>
              </a:spcAft>
              <a:buClr>
                <a:srgbClr val="38761D"/>
              </a:buClr>
              <a:buSzPts val="1300"/>
              <a:buFont typeface="Noto Sans Symbols"/>
              <a:buChar char="➔"/>
            </a:pPr>
            <a:r>
              <a:rPr lang="es">
                <a:solidFill>
                  <a:schemeClr val="dk1"/>
                </a:solidFill>
                <a:latin typeface="Archivo"/>
                <a:ea typeface="Archivo"/>
                <a:cs typeface="Archivo"/>
                <a:sym typeface="Archivo"/>
              </a:rPr>
              <a:t>Revisar y mejorar las producciones a partir de la </a:t>
            </a:r>
            <a:r>
              <a:rPr b="1" lang="es">
                <a:solidFill>
                  <a:schemeClr val="dk1"/>
                </a:solidFill>
                <a:latin typeface="Archivo"/>
                <a:ea typeface="Archivo"/>
                <a:cs typeface="Archivo"/>
                <a:sym typeface="Archivo"/>
              </a:rPr>
              <a:t>retroalimentación con el docente y con los pares, </a:t>
            </a:r>
            <a:r>
              <a:rPr lang="es">
                <a:solidFill>
                  <a:schemeClr val="dk1"/>
                </a:solidFill>
                <a:latin typeface="Archivo"/>
                <a:ea typeface="Archivo"/>
                <a:cs typeface="Archivo"/>
                <a:sym typeface="Archivo"/>
              </a:rPr>
              <a:t>y la reflexión sobre la lengua.</a:t>
            </a:r>
            <a:endParaRPr/>
          </a:p>
        </p:txBody>
      </p:sp>
      <p:sp>
        <p:nvSpPr>
          <p:cNvPr id="2156" name="Google Shape;2156;g3a0b29e5376_4_163"/>
          <p:cNvSpPr/>
          <p:nvPr/>
        </p:nvSpPr>
        <p:spPr>
          <a:xfrm>
            <a:off x="0" y="4899371"/>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
        <p:nvSpPr>
          <p:cNvPr id="2157" name="Google Shape;2157;g3a0b29e5376_4_163"/>
          <p:cNvSpPr txBox="1"/>
          <p:nvPr/>
        </p:nvSpPr>
        <p:spPr>
          <a:xfrm>
            <a:off x="158427" y="212100"/>
            <a:ext cx="6628200" cy="637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1" lang="es" sz="1800" u="none" cap="none" strike="noStrike">
                <a:solidFill>
                  <a:schemeClr val="dk1"/>
                </a:solidFill>
                <a:highlight>
                  <a:srgbClr val="B7DB20"/>
                </a:highlight>
                <a:latin typeface="Archivo"/>
                <a:ea typeface="Archivo"/>
                <a:cs typeface="Archivo"/>
                <a:sym typeface="Archivo"/>
              </a:rPr>
              <a:t>“Entre cuentos, carteleras y podcasts: leer para estudiar, hablar para aprender, crear para compartir”</a:t>
            </a:r>
            <a:endParaRPr b="0" i="0" sz="15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sp>
        <p:nvSpPr>
          <p:cNvPr id="2162" name="Google Shape;2162;g3a0b29e5376_4_172"/>
          <p:cNvSpPr txBox="1"/>
          <p:nvPr>
            <p:ph idx="1" type="body"/>
          </p:nvPr>
        </p:nvSpPr>
        <p:spPr>
          <a:xfrm>
            <a:off x="217675" y="985231"/>
            <a:ext cx="8159700" cy="37821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317500" lvl="0" marL="457200" rtl="0" algn="l">
              <a:lnSpc>
                <a:spcPct val="150000"/>
              </a:lnSpc>
              <a:spcBef>
                <a:spcPts val="0"/>
              </a:spcBef>
              <a:spcAft>
                <a:spcPts val="0"/>
              </a:spcAft>
              <a:buSzPts val="1400"/>
              <a:buChar char="➔"/>
            </a:pPr>
            <a:r>
              <a:rPr lang="es">
                <a:solidFill>
                  <a:schemeClr val="dk1"/>
                </a:solidFill>
                <a:latin typeface="Archivo"/>
                <a:ea typeface="Archivo"/>
                <a:cs typeface="Archivo"/>
                <a:sym typeface="Archivo"/>
              </a:rPr>
              <a:t>Lectura y análisis de cuentos de </a:t>
            </a:r>
            <a:r>
              <a:rPr b="1" lang="es">
                <a:solidFill>
                  <a:schemeClr val="dk1"/>
                </a:solidFill>
                <a:latin typeface="Archivo"/>
                <a:ea typeface="Archivo"/>
                <a:cs typeface="Archivo"/>
                <a:sym typeface="Archivo"/>
              </a:rPr>
              <a:t>Horacio Quiroga.</a:t>
            </a:r>
            <a:endParaRPr>
              <a:latin typeface="Archivo"/>
              <a:ea typeface="Archivo"/>
              <a:cs typeface="Archivo"/>
              <a:sym typeface="Archivo"/>
            </a:endParaRPr>
          </a:p>
          <a:p>
            <a:pPr indent="-317500" lvl="0" marL="457200" rtl="0" algn="l">
              <a:lnSpc>
                <a:spcPct val="150000"/>
              </a:lnSpc>
              <a:spcBef>
                <a:spcPts val="0"/>
              </a:spcBef>
              <a:spcAft>
                <a:spcPts val="0"/>
              </a:spcAft>
              <a:buSzPts val="1400"/>
              <a:buFont typeface="Archivo"/>
              <a:buChar char="➔"/>
            </a:pPr>
            <a:r>
              <a:rPr lang="es">
                <a:solidFill>
                  <a:schemeClr val="dk1"/>
                </a:solidFill>
                <a:latin typeface="Archivo"/>
                <a:ea typeface="Archivo"/>
                <a:cs typeface="Archivo"/>
                <a:sym typeface="Archivo"/>
              </a:rPr>
              <a:t>Uso de estrategias de lectura diversas de acuerdo al propósito: localización, jerarquización y relación de la información.</a:t>
            </a:r>
            <a:endParaRPr>
              <a:latin typeface="Archivo"/>
              <a:ea typeface="Archivo"/>
              <a:cs typeface="Archivo"/>
              <a:sym typeface="Archivo"/>
            </a:endParaRPr>
          </a:p>
          <a:p>
            <a:pPr indent="-317500" lvl="0" marL="457200" rtl="0" algn="l">
              <a:lnSpc>
                <a:spcPct val="150000"/>
              </a:lnSpc>
              <a:spcBef>
                <a:spcPts val="0"/>
              </a:spcBef>
              <a:spcAft>
                <a:spcPts val="0"/>
              </a:spcAft>
              <a:buSzPts val="1400"/>
              <a:buChar char="➔"/>
            </a:pPr>
            <a:r>
              <a:rPr lang="es">
                <a:solidFill>
                  <a:schemeClr val="dk1"/>
                </a:solidFill>
                <a:latin typeface="Archivo"/>
                <a:ea typeface="Archivo"/>
                <a:cs typeface="Archivo"/>
                <a:sym typeface="Archivo"/>
              </a:rPr>
              <a:t>Elaboración de </a:t>
            </a:r>
            <a:r>
              <a:rPr b="1" lang="es">
                <a:solidFill>
                  <a:schemeClr val="dk1"/>
                </a:solidFill>
                <a:latin typeface="Archivo"/>
                <a:ea typeface="Archivo"/>
                <a:cs typeface="Archivo"/>
                <a:sym typeface="Archivo"/>
              </a:rPr>
              <a:t>resúmenes y fichas de lectura.</a:t>
            </a:r>
            <a:endParaRPr>
              <a:latin typeface="Archivo"/>
              <a:ea typeface="Archivo"/>
              <a:cs typeface="Archivo"/>
              <a:sym typeface="Archivo"/>
            </a:endParaRPr>
          </a:p>
          <a:p>
            <a:pPr indent="-317500" lvl="0" marL="457200" rtl="0" algn="l">
              <a:lnSpc>
                <a:spcPct val="150000"/>
              </a:lnSpc>
              <a:spcBef>
                <a:spcPts val="0"/>
              </a:spcBef>
              <a:spcAft>
                <a:spcPts val="0"/>
              </a:spcAft>
              <a:buSzPts val="1400"/>
              <a:buChar char="➔"/>
            </a:pPr>
            <a:r>
              <a:rPr b="1" lang="es">
                <a:solidFill>
                  <a:schemeClr val="dk1"/>
                </a:solidFill>
                <a:latin typeface="Archivo"/>
                <a:ea typeface="Archivo"/>
                <a:cs typeface="Archivo"/>
                <a:sym typeface="Archivo"/>
              </a:rPr>
              <a:t>Lectura de textos expositivos </a:t>
            </a:r>
            <a:r>
              <a:rPr lang="es">
                <a:solidFill>
                  <a:schemeClr val="dk1"/>
                </a:solidFill>
                <a:latin typeface="Archivo"/>
                <a:ea typeface="Archivo"/>
                <a:cs typeface="Archivo"/>
                <a:sym typeface="Archivo"/>
              </a:rPr>
              <a:t>en torno a lo literario.</a:t>
            </a:r>
            <a:endParaRPr>
              <a:latin typeface="Archivo"/>
              <a:ea typeface="Archivo"/>
              <a:cs typeface="Archivo"/>
              <a:sym typeface="Archivo"/>
            </a:endParaRPr>
          </a:p>
          <a:p>
            <a:pPr indent="-317500" lvl="0" marL="457200" rtl="0" algn="l">
              <a:lnSpc>
                <a:spcPct val="150000"/>
              </a:lnSpc>
              <a:spcBef>
                <a:spcPts val="0"/>
              </a:spcBef>
              <a:spcAft>
                <a:spcPts val="0"/>
              </a:spcAft>
              <a:buSzPts val="1400"/>
              <a:buFont typeface="Archivo"/>
              <a:buChar char="➔"/>
            </a:pPr>
            <a:r>
              <a:rPr lang="es">
                <a:solidFill>
                  <a:schemeClr val="dk1"/>
                </a:solidFill>
                <a:latin typeface="Archivo"/>
                <a:ea typeface="Archivo"/>
                <a:cs typeface="Archivo"/>
                <a:sym typeface="Archivo"/>
              </a:rPr>
              <a:t>Vínculos con otros lenguajes.</a:t>
            </a:r>
            <a:endParaRPr>
              <a:latin typeface="Archivo"/>
              <a:ea typeface="Archivo"/>
              <a:cs typeface="Archivo"/>
              <a:sym typeface="Archivo"/>
            </a:endParaRPr>
          </a:p>
          <a:p>
            <a:pPr indent="-317500" lvl="0" marL="457200" rtl="0" algn="l">
              <a:lnSpc>
                <a:spcPct val="150000"/>
              </a:lnSpc>
              <a:spcBef>
                <a:spcPts val="0"/>
              </a:spcBef>
              <a:spcAft>
                <a:spcPts val="0"/>
              </a:spcAft>
              <a:buSzPts val="1400"/>
              <a:buChar char="➔"/>
            </a:pPr>
            <a:r>
              <a:rPr lang="es">
                <a:solidFill>
                  <a:schemeClr val="dk1"/>
                </a:solidFill>
                <a:latin typeface="Archivo"/>
                <a:ea typeface="Archivo"/>
                <a:cs typeface="Archivo"/>
                <a:sym typeface="Archivo"/>
              </a:rPr>
              <a:t>Uso de la </a:t>
            </a:r>
            <a:r>
              <a:rPr b="1" lang="es">
                <a:solidFill>
                  <a:schemeClr val="dk1"/>
                </a:solidFill>
                <a:latin typeface="Archivo"/>
                <a:ea typeface="Archivo"/>
                <a:cs typeface="Archivo"/>
                <a:sym typeface="Archivo"/>
              </a:rPr>
              <a:t>gramática y ortografía</a:t>
            </a:r>
            <a:r>
              <a:rPr lang="es">
                <a:solidFill>
                  <a:schemeClr val="dk1"/>
                </a:solidFill>
                <a:latin typeface="Archivo"/>
                <a:ea typeface="Archivo"/>
                <a:cs typeface="Archivo"/>
                <a:sym typeface="Archivo"/>
              </a:rPr>
              <a:t> al servicio de la producción escrita y oral.</a:t>
            </a:r>
            <a:endParaRPr>
              <a:latin typeface="Archivo"/>
              <a:ea typeface="Archivo"/>
              <a:cs typeface="Archivo"/>
              <a:sym typeface="Archivo"/>
            </a:endParaRPr>
          </a:p>
          <a:p>
            <a:pPr indent="-317500" lvl="0" marL="457200" rtl="0" algn="l">
              <a:lnSpc>
                <a:spcPct val="150000"/>
              </a:lnSpc>
              <a:spcBef>
                <a:spcPts val="0"/>
              </a:spcBef>
              <a:spcAft>
                <a:spcPts val="0"/>
              </a:spcAft>
              <a:buSzPts val="1400"/>
              <a:buFont typeface="Archivo"/>
              <a:buChar char="➔"/>
            </a:pPr>
            <a:r>
              <a:rPr lang="es">
                <a:solidFill>
                  <a:schemeClr val="dk1"/>
                </a:solidFill>
                <a:latin typeface="Archivo"/>
                <a:ea typeface="Archivo"/>
                <a:cs typeface="Archivo"/>
                <a:sym typeface="Archivo"/>
              </a:rPr>
              <a:t>Exposición oral breve, escucha atenta y formulación de preguntas a los compañeros.</a:t>
            </a:r>
            <a:endParaRPr b="1">
              <a:latin typeface="Archivo"/>
              <a:ea typeface="Archivo"/>
              <a:cs typeface="Archivo"/>
              <a:sym typeface="Archivo"/>
            </a:endParaRPr>
          </a:p>
          <a:p>
            <a:pPr indent="-228600" lvl="0" marL="457200" rtl="0" algn="l">
              <a:lnSpc>
                <a:spcPct val="115000"/>
              </a:lnSpc>
              <a:spcBef>
                <a:spcPts val="0"/>
              </a:spcBef>
              <a:spcAft>
                <a:spcPts val="0"/>
              </a:spcAft>
              <a:buSzPts val="1400"/>
              <a:buNone/>
            </a:pPr>
            <a:r>
              <a:t/>
            </a:r>
            <a:endParaRPr b="1"/>
          </a:p>
          <a:p>
            <a:pPr indent="-228600" lvl="0" marL="457200" rtl="0" algn="l">
              <a:lnSpc>
                <a:spcPct val="115000"/>
              </a:lnSpc>
              <a:spcBef>
                <a:spcPts val="0"/>
              </a:spcBef>
              <a:spcAft>
                <a:spcPts val="0"/>
              </a:spcAft>
              <a:buSzPts val="1400"/>
              <a:buNone/>
            </a:pPr>
            <a:r>
              <a:t/>
            </a:r>
            <a:endParaRPr/>
          </a:p>
        </p:txBody>
      </p:sp>
      <p:pic>
        <p:nvPicPr>
          <p:cNvPr id="2163" name="Google Shape;2163;g3a0b29e5376_4_172"/>
          <p:cNvPicPr preferRelativeResize="0"/>
          <p:nvPr/>
        </p:nvPicPr>
        <p:blipFill rotWithShape="1">
          <a:blip r:embed="rId3">
            <a:alphaModFix/>
          </a:blip>
          <a:srcRect b="0" l="0" r="0" t="0"/>
          <a:stretch/>
        </p:blipFill>
        <p:spPr>
          <a:xfrm>
            <a:off x="6772902" y="166201"/>
            <a:ext cx="1460676" cy="206450"/>
          </a:xfrm>
          <a:prstGeom prst="rect">
            <a:avLst/>
          </a:prstGeom>
          <a:noFill/>
          <a:ln>
            <a:noFill/>
          </a:ln>
        </p:spPr>
      </p:pic>
      <p:sp>
        <p:nvSpPr>
          <p:cNvPr id="2164" name="Google Shape;2164;g3a0b29e5376_4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165" name="Google Shape;2165;g3a0b29e5376_4_172"/>
          <p:cNvPicPr preferRelativeResize="0"/>
          <p:nvPr/>
        </p:nvPicPr>
        <p:blipFill rotWithShape="1">
          <a:blip r:embed="rId4">
            <a:alphaModFix/>
          </a:blip>
          <a:srcRect b="0" l="0" r="0" t="0"/>
          <a:stretch/>
        </p:blipFill>
        <p:spPr>
          <a:xfrm rot="4373641">
            <a:off x="8515830" y="119942"/>
            <a:ext cx="554526" cy="456436"/>
          </a:xfrm>
          <a:prstGeom prst="rect">
            <a:avLst/>
          </a:prstGeom>
          <a:noFill/>
          <a:ln>
            <a:noFill/>
          </a:ln>
        </p:spPr>
      </p:pic>
      <p:sp>
        <p:nvSpPr>
          <p:cNvPr id="2166" name="Google Shape;2166;g3a0b29e5376_4_172"/>
          <p:cNvSpPr txBox="1"/>
          <p:nvPr/>
        </p:nvSpPr>
        <p:spPr>
          <a:xfrm>
            <a:off x="158427" y="212100"/>
            <a:ext cx="6628200" cy="637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1" lang="es" sz="1800" u="none" cap="none" strike="noStrike">
                <a:solidFill>
                  <a:schemeClr val="dk1"/>
                </a:solidFill>
                <a:highlight>
                  <a:srgbClr val="B7DB20"/>
                </a:highlight>
                <a:latin typeface="Archivo"/>
                <a:ea typeface="Archivo"/>
                <a:cs typeface="Archivo"/>
                <a:sym typeface="Archivo"/>
              </a:rPr>
              <a:t>“Entre cuentos, carteleras y podcasts: leer para estudiar, hablar para aprender, crear para compartir”</a:t>
            </a:r>
            <a:endParaRPr b="0" i="0" sz="1500" u="none" cap="none" strike="noStrike">
              <a:solidFill>
                <a:srgbClr val="000000"/>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g36fc2c14998_0_16"/>
          <p:cNvSpPr txBox="1"/>
          <p:nvPr/>
        </p:nvSpPr>
        <p:spPr>
          <a:xfrm>
            <a:off x="337375" y="105450"/>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800" u="none" cap="none" strike="noStrike">
                <a:solidFill>
                  <a:schemeClr val="dk1"/>
                </a:solidFill>
                <a:latin typeface="Archivo"/>
                <a:ea typeface="Archivo"/>
                <a:cs typeface="Archivo"/>
                <a:sym typeface="Archivo"/>
              </a:rPr>
              <a:t>Mesas de trabajo turno ma</a:t>
            </a:r>
            <a:r>
              <a:rPr b="1" lang="es" sz="1800">
                <a:solidFill>
                  <a:schemeClr val="dk1"/>
                </a:solidFill>
                <a:latin typeface="Archivo"/>
                <a:ea typeface="Archivo"/>
                <a:cs typeface="Archivo"/>
                <a:sym typeface="Archivo"/>
              </a:rPr>
              <a:t>ñana</a:t>
            </a:r>
            <a:endParaRPr b="1" i="0" sz="18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sp>
        <p:nvSpPr>
          <p:cNvPr id="369" name="Google Shape;369;g36fc2c14998_0_16"/>
          <p:cNvSpPr/>
          <p:nvPr/>
        </p:nvSpPr>
        <p:spPr>
          <a:xfrm>
            <a:off x="292825" y="4822275"/>
            <a:ext cx="87882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0" name="Google Shape;370;g36fc2c14998_0_16"/>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71" name="Google Shape;371;g36fc2c14998_0_16"/>
          <p:cNvGraphicFramePr/>
          <p:nvPr/>
        </p:nvGraphicFramePr>
        <p:xfrm>
          <a:off x="368738" y="722438"/>
          <a:ext cx="3000000" cy="3000000"/>
        </p:xfrm>
        <a:graphic>
          <a:graphicData uri="http://schemas.openxmlformats.org/drawingml/2006/table">
            <a:tbl>
              <a:tblPr>
                <a:noFill/>
                <a:tableStyleId>{FAFB96ED-C7B9-4072-ADEC-659A70656737}</a:tableStyleId>
              </a:tblPr>
              <a:tblGrid>
                <a:gridCol w="2821825"/>
                <a:gridCol w="2660950"/>
                <a:gridCol w="315360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s" sz="1300" u="none" cap="none" strike="noStrike">
                          <a:latin typeface="Archivo"/>
                          <a:ea typeface="Archivo"/>
                          <a:cs typeface="Archivo"/>
                          <a:sym typeface="Archivo"/>
                        </a:rPr>
                        <a:t>Mesa 1</a:t>
                      </a:r>
                      <a:endParaRPr b="1" sz="1300" u="none" cap="none" strike="noStrike">
                        <a:latin typeface="Archivo"/>
                        <a:ea typeface="Archivo"/>
                        <a:cs typeface="Archivo"/>
                        <a:sym typeface="Archivo"/>
                      </a:endParaRPr>
                    </a:p>
                  </a:txBody>
                  <a:tcPr marT="91425" marB="91425" marR="91425" marL="91425">
                    <a:solidFill>
                      <a:srgbClr val="B7DB2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 sz="1300" u="none" cap="none" strike="noStrike">
                          <a:latin typeface="Archivo"/>
                          <a:ea typeface="Archivo"/>
                          <a:cs typeface="Archivo"/>
                          <a:sym typeface="Archivo"/>
                        </a:rPr>
                        <a:t>Mesa 2</a:t>
                      </a:r>
                      <a:endParaRPr b="1" sz="1300" u="none" cap="none" strike="noStrike">
                        <a:latin typeface="Archivo"/>
                        <a:ea typeface="Archivo"/>
                        <a:cs typeface="Archivo"/>
                        <a:sym typeface="Archivo"/>
                      </a:endParaRPr>
                    </a:p>
                  </a:txBody>
                  <a:tcPr marT="91425" marB="91425" marR="91425" marL="91425">
                    <a:solidFill>
                      <a:srgbClr val="B7DB2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 sz="1300" u="none" cap="none" strike="noStrike">
                          <a:latin typeface="Archivo"/>
                          <a:ea typeface="Archivo"/>
                          <a:cs typeface="Archivo"/>
                          <a:sym typeface="Archivo"/>
                        </a:rPr>
                        <a:t>Mesa 3</a:t>
                      </a:r>
                      <a:endParaRPr b="1" sz="1300" u="none" cap="none" strike="noStrike">
                        <a:latin typeface="Archivo"/>
                        <a:ea typeface="Archivo"/>
                        <a:cs typeface="Archivo"/>
                        <a:sym typeface="Archivo"/>
                      </a:endParaRPr>
                    </a:p>
                  </a:txBody>
                  <a:tcPr marT="91425" marB="91425" marR="91425" marL="91425">
                    <a:solidFill>
                      <a:srgbClr val="B7DB20"/>
                    </a:solidFill>
                  </a:tcPr>
                </a:tc>
              </a:tr>
              <a:tr h="381000">
                <a:tc>
                  <a:txBody>
                    <a:bodyPr/>
                    <a:lstStyle/>
                    <a:p>
                      <a:pPr indent="0" lvl="0" marL="0" marR="0" rtl="0" algn="l">
                        <a:lnSpc>
                          <a:spcPct val="100000"/>
                        </a:lnSpc>
                        <a:spcBef>
                          <a:spcPts val="0"/>
                        </a:spcBef>
                        <a:spcAft>
                          <a:spcPts val="0"/>
                        </a:spcAft>
                        <a:buClr>
                          <a:srgbClr val="000000"/>
                        </a:buClr>
                        <a:buSzPts val="1000"/>
                        <a:buFont typeface="Arial"/>
                        <a:buNone/>
                      </a:pPr>
                      <a:r>
                        <a:rPr b="1" i="1" lang="es" sz="1000" u="none" cap="none" strike="noStrike">
                          <a:latin typeface="Archivo"/>
                          <a:ea typeface="Archivo"/>
                          <a:cs typeface="Archivo"/>
                          <a:sym typeface="Archivo"/>
                        </a:rPr>
                        <a:t>El teatro como oportunidad para la formación de hablantes y oyentes</a:t>
                      </a:r>
                      <a:endParaRPr b="1" i="1"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Vanesa Castañeda</a:t>
                      </a:r>
                      <a:endParaRPr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Escuela 1 DE 19 </a:t>
                      </a:r>
                      <a:endParaRPr sz="1000" u="none" cap="none" strike="noStrike">
                        <a:latin typeface="Archivo"/>
                        <a:ea typeface="Archivo"/>
                        <a:cs typeface="Archivo"/>
                        <a:sym typeface="Archiv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b="1" i="1" lang="es" sz="1000" u="none" cap="none" strike="noStrike">
                          <a:solidFill>
                            <a:schemeClr val="dk1"/>
                          </a:solidFill>
                          <a:latin typeface="Archivo"/>
                          <a:ea typeface="Archivo"/>
                          <a:cs typeface="Archivo"/>
                          <a:sym typeface="Archivo"/>
                        </a:rPr>
                        <a:t>Variaciones de la argumentación: de la respuesta escolar al texto de análisis</a:t>
                      </a:r>
                      <a:endParaRPr b="1" i="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Natalia Pisacco- </a:t>
                      </a:r>
                      <a:endParaRPr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Escuela 16 DE 11 (JS)</a:t>
                      </a:r>
                      <a:endParaRPr sz="1000" u="none" cap="none" strike="noStrike">
                        <a:latin typeface="Archivo"/>
                        <a:ea typeface="Archivo"/>
                        <a:cs typeface="Archivo"/>
                        <a:sym typeface="Archivo"/>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s" sz="1000" u="none" cap="none" strike="noStrike">
                          <a:solidFill>
                            <a:schemeClr val="dk1"/>
                          </a:solidFill>
                          <a:latin typeface="Archivo"/>
                          <a:ea typeface="Archivo"/>
                          <a:cs typeface="Archivo"/>
                          <a:sym typeface="Archivo"/>
                        </a:rPr>
                        <a:t>“Segundo año lee y escribe: puntuación y argumentación desde la lectura literaria”</a:t>
                      </a:r>
                      <a:endParaRPr b="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Cecilia Segovia</a:t>
                      </a:r>
                      <a:endParaRPr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935"/>
                        <a:buFont typeface="Arial"/>
                        <a:buNone/>
                      </a:pPr>
                      <a:r>
                        <a:rPr lang="es" sz="1000" u="none" cap="none" strike="noStrike">
                          <a:solidFill>
                            <a:srgbClr val="1F1F1F"/>
                          </a:solidFill>
                          <a:highlight>
                            <a:srgbClr val="FFFFFF"/>
                          </a:highlight>
                          <a:latin typeface="Archivo"/>
                          <a:ea typeface="Archivo"/>
                          <a:cs typeface="Archivo"/>
                          <a:sym typeface="Archivo"/>
                        </a:rPr>
                        <a:t>Colegio Nº 1 DE 3 Bernardino Rivadavia</a:t>
                      </a:r>
                      <a:endParaRPr sz="1000" u="none" cap="none" strike="noStrike">
                        <a:solidFill>
                          <a:schemeClr val="dk1"/>
                        </a:solidFill>
                        <a:latin typeface="Archivo"/>
                        <a:ea typeface="Archivo"/>
                        <a:cs typeface="Archivo"/>
                        <a:sym typeface="Archivo"/>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000"/>
                        <a:buFont typeface="Arial"/>
                        <a:buNone/>
                      </a:pPr>
                      <a:r>
                        <a:rPr b="1" i="1" lang="es" sz="1000" u="none" cap="none" strike="noStrike">
                          <a:solidFill>
                            <a:schemeClr val="dk1"/>
                          </a:solidFill>
                          <a:latin typeface="Archivo"/>
                          <a:ea typeface="Archivo"/>
                          <a:cs typeface="Archivo"/>
                          <a:sym typeface="Archivo"/>
                        </a:rPr>
                        <a:t>Ni Sherlock lo haría mejor: enseñar a escribir reseñas policiales, sin morir en el intento. La entrega secreta: </a:t>
                      </a:r>
                      <a:endParaRPr b="1" i="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Daniela D´Addario (6to/ 7mo) y Juan García Dao (3ero)</a:t>
                      </a:r>
                      <a:endParaRPr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Aneiros De San José DE 12</a:t>
                      </a:r>
                      <a:endParaRPr sz="1000" u="none" cap="none" strike="noStrike">
                        <a:latin typeface="Archivo"/>
                        <a:ea typeface="Archivo"/>
                        <a:cs typeface="Archivo"/>
                        <a:sym typeface="Archivo"/>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100"/>
                        <a:buFont typeface="Arial"/>
                        <a:buNone/>
                      </a:pPr>
                      <a:r>
                        <a:rPr b="1" i="1" lang="es" sz="1100" u="none" cap="none" strike="noStrike">
                          <a:latin typeface="Archivo"/>
                          <a:ea typeface="Archivo"/>
                          <a:cs typeface="Archivo"/>
                          <a:sym typeface="Archivo"/>
                        </a:rPr>
                        <a:t>Crear comunidad desde la palabra  </a:t>
                      </a:r>
                      <a:r>
                        <a:rPr lang="es" sz="1000" u="none" cap="none" strike="noStrike">
                          <a:latin typeface="Archivo"/>
                          <a:ea typeface="Archivo"/>
                          <a:cs typeface="Archivo"/>
                          <a:sym typeface="Archivo"/>
                        </a:rPr>
                        <a:t>  Juliana Orellana, Regina Chivi</a:t>
                      </a:r>
                      <a:endParaRPr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Nuestra Señora de los milagros Caacupé</a:t>
                      </a:r>
                      <a:endParaRPr sz="1000" u="none" cap="none" strike="noStrike">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Arial"/>
                        <a:buNone/>
                      </a:pPr>
                      <a:r>
                        <a:rPr b="1" lang="es" sz="1000" u="none" cap="none" strike="noStrike">
                          <a:solidFill>
                            <a:schemeClr val="dk1"/>
                          </a:solidFill>
                          <a:latin typeface="Archivo"/>
                          <a:ea typeface="Archivo"/>
                          <a:cs typeface="Archivo"/>
                          <a:sym typeface="Archivo"/>
                        </a:rPr>
                        <a:t>“Los que no sabían leer no pudieron hablar”</a:t>
                      </a:r>
                      <a:endParaRPr b="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Gabriel Ossa</a:t>
                      </a:r>
                      <a:endParaRPr sz="10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Escuela Técnica N° 30 D.E. 02 “Norberto Piñero”</a:t>
                      </a:r>
                      <a:endParaRPr sz="10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marR="0" rtl="0" algn="l">
                        <a:lnSpc>
                          <a:spcPct val="100000"/>
                        </a:lnSpc>
                        <a:spcBef>
                          <a:spcPts val="0"/>
                        </a:spcBef>
                        <a:spcAft>
                          <a:spcPts val="0"/>
                        </a:spcAft>
                        <a:buClr>
                          <a:srgbClr val="000000"/>
                        </a:buClr>
                        <a:buSzPts val="1000"/>
                        <a:buFont typeface="Arial"/>
                        <a:buNone/>
                      </a:pPr>
                      <a:r>
                        <a:rPr i="1" lang="es" sz="1000" u="none" cap="none" strike="noStrike">
                          <a:solidFill>
                            <a:schemeClr val="dk1"/>
                          </a:solidFill>
                          <a:latin typeface="Archivo ExtraBold"/>
                          <a:ea typeface="Archivo ExtraBold"/>
                          <a:cs typeface="Archivo ExtraBold"/>
                          <a:sym typeface="Archivo ExtraBold"/>
                        </a:rPr>
                        <a:t>“Desafíos en la lectura de autores clásicos: del desconcierto a la creación”</a:t>
                      </a:r>
                      <a:endParaRPr i="1" sz="1000" u="none" cap="none" strike="noStrike">
                        <a:solidFill>
                          <a:schemeClr val="dk1"/>
                        </a:solidFill>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Micaela Bella</a:t>
                      </a:r>
                      <a:endParaRPr sz="10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800"/>
                        <a:buFont typeface="Arial"/>
                        <a:buNone/>
                      </a:pPr>
                      <a:r>
                        <a:rPr lang="es" sz="1000" u="none" cap="none" strike="noStrike">
                          <a:solidFill>
                            <a:schemeClr val="dk1"/>
                          </a:solidFill>
                          <a:latin typeface="Archivo"/>
                          <a:ea typeface="Archivo"/>
                          <a:cs typeface="Archivo"/>
                          <a:sym typeface="Archivo"/>
                        </a:rPr>
                        <a:t>Escuela Técnica N° 26 “Confederación</a:t>
                      </a:r>
                      <a:endParaRPr sz="10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Suiza”</a:t>
                      </a:r>
                      <a:endParaRPr i="1" sz="1000" u="none" cap="none" strike="noStrike">
                        <a:solidFill>
                          <a:schemeClr val="dk1"/>
                        </a:solidFill>
                        <a:latin typeface="Archivo ExtraBold"/>
                        <a:ea typeface="Archivo ExtraBold"/>
                        <a:cs typeface="Archivo ExtraBold"/>
                        <a:sym typeface="Archivo ExtraBold"/>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000"/>
                        <a:buFont typeface="Arial"/>
                        <a:buNone/>
                      </a:pPr>
                      <a:r>
                        <a:rPr b="1" i="1" lang="es" sz="1000" u="none" cap="none" strike="noStrike">
                          <a:latin typeface="Archivo"/>
                          <a:ea typeface="Archivo"/>
                          <a:cs typeface="Archivo"/>
                          <a:sym typeface="Archivo"/>
                        </a:rPr>
                        <a:t>“El valor de la palabra: aprendiendo a argumentar en el nivel medio”</a:t>
                      </a:r>
                      <a:endParaRPr b="1" i="1"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Laura Romano</a:t>
                      </a:r>
                      <a:endParaRPr sz="1000" u="none" cap="none" strike="noStrike">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latin typeface="Archivo"/>
                          <a:ea typeface="Archivo"/>
                          <a:cs typeface="Archivo"/>
                          <a:sym typeface="Archivo"/>
                        </a:rPr>
                        <a:t>Escuela evangélica W. Morris</a:t>
                      </a:r>
                      <a:endParaRPr sz="1000" u="none" cap="none" strike="noStrike">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000"/>
                        <a:buFont typeface="Arial"/>
                        <a:buNone/>
                      </a:pPr>
                      <a:r>
                        <a:rPr b="1" i="1" lang="es" sz="1000" u="none" cap="none" strike="noStrike">
                          <a:solidFill>
                            <a:schemeClr val="dk1"/>
                          </a:solidFill>
                          <a:latin typeface="Archivo"/>
                          <a:ea typeface="Archivo"/>
                          <a:cs typeface="Archivo"/>
                          <a:sym typeface="Archivo"/>
                        </a:rPr>
                        <a:t>Recorriendo, escribiendo y compartiendo. </a:t>
                      </a:r>
                      <a:r>
                        <a:rPr i="1" lang="es" sz="1000" u="none" cap="none" strike="noStrike">
                          <a:solidFill>
                            <a:schemeClr val="dk1"/>
                          </a:solidFill>
                          <a:latin typeface="Archivo"/>
                          <a:ea typeface="Archivo"/>
                          <a:cs typeface="Archivo"/>
                          <a:sym typeface="Archivo"/>
                        </a:rPr>
                        <a:t>6to grado, se animó a conocer distintos tipos de cuentos con deseos y así comenzó todo. Obstáculos, desafíos y descubrimientos en la escritura.  </a:t>
                      </a:r>
                      <a:endParaRPr i="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Pamela Selva Vera</a:t>
                      </a:r>
                      <a:endParaRPr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Escuela 11 DE 7</a:t>
                      </a:r>
                      <a:endParaRPr b="1" i="1" sz="1000" u="none" cap="none" strike="noStrike">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marR="0" rtl="0" algn="l">
                        <a:lnSpc>
                          <a:spcPct val="100000"/>
                        </a:lnSpc>
                        <a:spcBef>
                          <a:spcPts val="0"/>
                        </a:spcBef>
                        <a:spcAft>
                          <a:spcPts val="0"/>
                        </a:spcAft>
                        <a:buClr>
                          <a:srgbClr val="000000"/>
                        </a:buClr>
                        <a:buSzPts val="1000"/>
                        <a:buFont typeface="Arial"/>
                        <a:buNone/>
                      </a:pPr>
                      <a:r>
                        <a:rPr b="1" i="1" lang="es" sz="1000" u="none" cap="none" strike="noStrike">
                          <a:solidFill>
                            <a:schemeClr val="dk1"/>
                          </a:solidFill>
                          <a:latin typeface="Archivo"/>
                          <a:ea typeface="Archivo"/>
                          <a:cs typeface="Archivo"/>
                          <a:sym typeface="Archivo"/>
                        </a:rPr>
                        <a:t>“Entre cuentos, carteleras y podcasts: leer para estudiar, hablar para aprender, crear para compartir”</a:t>
                      </a:r>
                      <a:endParaRPr b="1" i="1" sz="10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000"/>
                        <a:buFont typeface="Arial"/>
                        <a:buNone/>
                      </a:pPr>
                      <a:r>
                        <a:rPr lang="es" sz="1000" u="none" cap="none" strike="noStrike">
                          <a:solidFill>
                            <a:schemeClr val="dk1"/>
                          </a:solidFill>
                          <a:latin typeface="Archivo"/>
                          <a:ea typeface="Archivo"/>
                          <a:cs typeface="Archivo"/>
                          <a:sym typeface="Archivo"/>
                        </a:rPr>
                        <a:t>Lucas Tello- Instituto Cruz del Sur</a:t>
                      </a:r>
                      <a:endParaRPr sz="1000" u="none" cap="none" strike="noStrike">
                        <a:solidFill>
                          <a:schemeClr val="dk1"/>
                        </a:solidFill>
                        <a:latin typeface="Archivo"/>
                        <a:ea typeface="Archivo"/>
                        <a:cs typeface="Archivo"/>
                        <a:sym typeface="Archiv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b="1" i="1" sz="1000" u="none" cap="none" strike="noStrike">
                        <a:solidFill>
                          <a:schemeClr val="dk1"/>
                        </a:solidFill>
                        <a:latin typeface="Archivo"/>
                        <a:ea typeface="Archivo"/>
                        <a:cs typeface="Archivo"/>
                        <a:sym typeface="Archivo"/>
                      </a:endParaRP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sp>
        <p:nvSpPr>
          <p:cNvPr id="2171" name="Google Shape;2171;g3a0b29e5376_4_179"/>
          <p:cNvSpPr txBox="1"/>
          <p:nvPr/>
        </p:nvSpPr>
        <p:spPr>
          <a:xfrm>
            <a:off x="592666" y="936977"/>
            <a:ext cx="8145000" cy="36018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Punto de partida: un </a:t>
            </a:r>
            <a:r>
              <a:rPr b="1" i="0" lang="es" sz="1200" u="none" cap="none" strike="noStrike">
                <a:solidFill>
                  <a:srgbClr val="222222"/>
                </a:solidFill>
                <a:latin typeface="Archivo"/>
                <a:ea typeface="Archivo"/>
                <a:cs typeface="Archivo"/>
                <a:sym typeface="Archivo"/>
              </a:rPr>
              <a:t>diagnóstico inicial mostró</a:t>
            </a:r>
            <a:r>
              <a:rPr b="0" i="0" lang="es" sz="1200" u="none" cap="none" strike="noStrike">
                <a:solidFill>
                  <a:srgbClr val="222222"/>
                </a:solidFill>
                <a:latin typeface="Archivo"/>
                <a:ea typeface="Archivo"/>
                <a:cs typeface="Archivo"/>
                <a:sym typeface="Archivo"/>
              </a:rPr>
              <a:t> entusiasmo por la lectura, pero </a:t>
            </a:r>
            <a:r>
              <a:rPr b="1" i="0" lang="es" sz="1200" u="none" cap="none" strike="noStrike">
                <a:solidFill>
                  <a:srgbClr val="222222"/>
                </a:solidFill>
                <a:latin typeface="Archivo"/>
                <a:ea typeface="Archivo"/>
                <a:cs typeface="Archivo"/>
                <a:sym typeface="Archivo"/>
              </a:rPr>
              <a:t>las necesidades</a:t>
            </a:r>
            <a:r>
              <a:rPr b="0" i="0" lang="es" sz="1200" u="none" cap="none" strike="noStrike">
                <a:solidFill>
                  <a:srgbClr val="222222"/>
                </a:solidFill>
                <a:latin typeface="Archivo"/>
                <a:ea typeface="Archivo"/>
                <a:cs typeface="Archivo"/>
                <a:sym typeface="Archivo"/>
              </a:rPr>
              <a:t> de fortalecer estrategias para jerarquizar la información y distinguir ideas principales.</a:t>
            </a:r>
            <a:endParaRPr b="0" i="0" sz="1400" u="none" cap="none" strike="noStrike">
              <a:solidFill>
                <a:srgbClr val="000000"/>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La secuencia </a:t>
            </a:r>
            <a:r>
              <a:rPr b="1" i="0" lang="es" sz="1200" u="none" cap="none" strike="noStrike">
                <a:solidFill>
                  <a:srgbClr val="222222"/>
                </a:solidFill>
                <a:latin typeface="Archivo"/>
                <a:ea typeface="Archivo"/>
                <a:cs typeface="Archivo"/>
                <a:sym typeface="Archivo"/>
              </a:rPr>
              <a:t>fortaleció las estrategias </a:t>
            </a:r>
            <a:r>
              <a:rPr b="0" i="0" lang="es" sz="1200" u="none" cap="none" strike="noStrike">
                <a:solidFill>
                  <a:srgbClr val="222222"/>
                </a:solidFill>
                <a:latin typeface="Archivo"/>
                <a:ea typeface="Archivo"/>
                <a:cs typeface="Archivo"/>
                <a:sym typeface="Archivo"/>
              </a:rPr>
              <a:t>de lectura y escritura para estudiar, en el marco del programa Escuelas en Foco.</a:t>
            </a:r>
            <a:endParaRPr b="0" i="0" sz="1200" u="none" cap="none" strike="noStrike">
              <a:solidFill>
                <a:srgbClr val="000000"/>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Los </a:t>
            </a:r>
            <a:r>
              <a:rPr b="1" i="0" lang="es" sz="1200" u="none" cap="none" strike="noStrike">
                <a:solidFill>
                  <a:srgbClr val="222222"/>
                </a:solidFill>
                <a:latin typeface="Archivo"/>
                <a:ea typeface="Archivo"/>
                <a:cs typeface="Archivo"/>
                <a:sym typeface="Archivo"/>
              </a:rPr>
              <a:t>objetivos claros </a:t>
            </a:r>
            <a:r>
              <a:rPr b="0" i="0" lang="es" sz="1200" u="none" cap="none" strike="noStrike">
                <a:solidFill>
                  <a:srgbClr val="222222"/>
                </a:solidFill>
                <a:latin typeface="Archivo"/>
                <a:ea typeface="Archivo"/>
                <a:cs typeface="Archivo"/>
                <a:sym typeface="Archivo"/>
              </a:rPr>
              <a:t>de cada clase y de la secuencia guiaron el trabajo de los alumnos y dieron sentido a sus aprendizajes.</a:t>
            </a:r>
            <a:endParaRPr b="0" i="0" sz="1400" u="none" cap="none" strike="noStrike">
              <a:solidFill>
                <a:srgbClr val="000000"/>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Las </a:t>
            </a:r>
            <a:r>
              <a:rPr b="1" i="0" lang="es" sz="1200" u="none" cap="none" strike="noStrike">
                <a:solidFill>
                  <a:srgbClr val="222222"/>
                </a:solidFill>
                <a:latin typeface="Archivo"/>
                <a:ea typeface="Archivo"/>
                <a:cs typeface="Archivo"/>
                <a:sym typeface="Archivo"/>
              </a:rPr>
              <a:t>estrategias aprendidas se replicaron en otras disciplinas</a:t>
            </a:r>
            <a:r>
              <a:rPr b="0" i="0" lang="es" sz="1200" u="none" cap="none" strike="noStrike">
                <a:solidFill>
                  <a:srgbClr val="222222"/>
                </a:solidFill>
                <a:latin typeface="Archivo"/>
                <a:ea typeface="Archivo"/>
                <a:cs typeface="Archivo"/>
                <a:sym typeface="Archivo"/>
              </a:rPr>
              <a:t>, favoreciendo la autonomía y el uso de la lectura como herramienta para aprender.</a:t>
            </a:r>
            <a:endParaRPr b="0" i="0" sz="1200" u="none" cap="none" strike="noStrike">
              <a:solidFill>
                <a:srgbClr val="000000"/>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Las </a:t>
            </a:r>
            <a:r>
              <a:rPr b="1" i="0" lang="es" sz="1200" u="none" cap="none" strike="noStrike">
                <a:solidFill>
                  <a:srgbClr val="222222"/>
                </a:solidFill>
                <a:latin typeface="Archivo"/>
                <a:ea typeface="Archivo"/>
                <a:cs typeface="Archivo"/>
                <a:sym typeface="Archivo"/>
              </a:rPr>
              <a:t>condiciones didácticas </a:t>
            </a:r>
            <a:r>
              <a:rPr b="0" i="0" lang="es" sz="1200" u="none" cap="none" strike="noStrike">
                <a:solidFill>
                  <a:srgbClr val="222222"/>
                </a:solidFill>
                <a:latin typeface="Archivo"/>
                <a:ea typeface="Archivo"/>
                <a:cs typeface="Archivo"/>
                <a:sym typeface="Archivo"/>
              </a:rPr>
              <a:t>que favorecieron la motivación, la participación, la autonomía y el trabajo colaborativo</a:t>
            </a:r>
            <a:r>
              <a:rPr b="0" i="0" lang="es" sz="1200" u="none" cap="none" strike="noStrike">
                <a:solidFill>
                  <a:srgbClr val="000000"/>
                </a:solidFill>
                <a:latin typeface="Archivo"/>
                <a:ea typeface="Archivo"/>
                <a:cs typeface="Archivo"/>
                <a:sym typeface="Archivo"/>
              </a:rPr>
              <a:t>. </a:t>
            </a:r>
            <a:endParaRPr b="0" i="0" sz="1200" u="none" cap="none" strike="noStrike">
              <a:solidFill>
                <a:srgbClr val="222222"/>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0" i="0" lang="es" sz="1200" u="none" cap="none" strike="noStrike">
                <a:solidFill>
                  <a:srgbClr val="222222"/>
                </a:solidFill>
                <a:latin typeface="Archivo"/>
                <a:ea typeface="Archivo"/>
                <a:cs typeface="Archivo"/>
                <a:sym typeface="Archivo"/>
              </a:rPr>
              <a:t>La </a:t>
            </a:r>
            <a:r>
              <a:rPr b="1" i="0" lang="es" sz="1200" u="none" cap="none" strike="noStrike">
                <a:solidFill>
                  <a:srgbClr val="222222"/>
                </a:solidFill>
                <a:latin typeface="Archivo"/>
                <a:ea typeface="Archivo"/>
                <a:cs typeface="Archivo"/>
                <a:sym typeface="Archivo"/>
              </a:rPr>
              <a:t>rúbrica del programa organizó el qué y cómo evaluar</a:t>
            </a:r>
            <a:r>
              <a:rPr b="0" i="0" lang="es" sz="1200" u="none" cap="none" strike="noStrike">
                <a:solidFill>
                  <a:srgbClr val="222222"/>
                </a:solidFill>
                <a:latin typeface="Archivo"/>
                <a:ea typeface="Archivo"/>
                <a:cs typeface="Archivo"/>
                <a:sym typeface="Archivo"/>
              </a:rPr>
              <a:t>. </a:t>
            </a:r>
            <a:r>
              <a:rPr b="1" i="0" lang="es" sz="1200" u="none" cap="none" strike="noStrike">
                <a:solidFill>
                  <a:srgbClr val="222222"/>
                </a:solidFill>
                <a:latin typeface="Archivo"/>
                <a:ea typeface="Archivo"/>
                <a:cs typeface="Archivo"/>
                <a:sym typeface="Archivo"/>
              </a:rPr>
              <a:t>Aseguró coherencia </a:t>
            </a:r>
            <a:r>
              <a:rPr b="0" i="0" lang="es" sz="1200" u="none" cap="none" strike="noStrike">
                <a:solidFill>
                  <a:srgbClr val="222222"/>
                </a:solidFill>
                <a:latin typeface="Archivo"/>
                <a:ea typeface="Archivo"/>
                <a:cs typeface="Archivo"/>
                <a:sym typeface="Archivo"/>
              </a:rPr>
              <a:t>entre propósitos, actividades y evaluación. Ella guió el</a:t>
            </a:r>
            <a:r>
              <a:rPr b="0" i="0" lang="es" sz="1200" u="none" cap="none" strike="noStrike">
                <a:solidFill>
                  <a:schemeClr val="dk1"/>
                </a:solidFill>
                <a:latin typeface="Archivo"/>
                <a:ea typeface="Archivo"/>
                <a:cs typeface="Archivo"/>
                <a:sym typeface="Archivo"/>
              </a:rPr>
              <a:t> proceso de monitoreo continuo el cual favoreció la mejora en la comprensión de los textos.</a:t>
            </a:r>
            <a:endParaRPr b="0" i="0" sz="1200" u="none" cap="none" strike="noStrike">
              <a:solidFill>
                <a:srgbClr val="222222"/>
              </a:solidFill>
              <a:latin typeface="Archivo"/>
              <a:ea typeface="Archivo"/>
              <a:cs typeface="Archivo"/>
              <a:sym typeface="Archivo"/>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22222"/>
              </a:solidFill>
              <a:latin typeface="Archivo"/>
              <a:ea typeface="Archivo"/>
              <a:cs typeface="Archivo"/>
              <a:sym typeface="Archivo"/>
            </a:endParaRPr>
          </a:p>
          <a:p>
            <a:pPr indent="-171450" lvl="0" marL="171450" marR="0" rtl="0" algn="l">
              <a:lnSpc>
                <a:spcPct val="100000"/>
              </a:lnSpc>
              <a:spcBef>
                <a:spcPts val="0"/>
              </a:spcBef>
              <a:spcAft>
                <a:spcPts val="0"/>
              </a:spcAft>
              <a:buClr>
                <a:srgbClr val="000000"/>
              </a:buClr>
              <a:buSzPts val="1200"/>
              <a:buFont typeface="Noto Sans Symbols"/>
              <a:buChar char="❑"/>
            </a:pPr>
            <a:r>
              <a:rPr b="1" i="0" lang="es" sz="1200" u="none" cap="none" strike="noStrike">
                <a:solidFill>
                  <a:srgbClr val="222222"/>
                </a:solidFill>
                <a:latin typeface="Archivo"/>
                <a:ea typeface="Archivo"/>
                <a:cs typeface="Archivo"/>
                <a:sym typeface="Archivo"/>
              </a:rPr>
              <a:t>El cierre </a:t>
            </a:r>
            <a:r>
              <a:rPr b="0" i="0" lang="es" sz="1200" u="none" cap="none" strike="noStrike">
                <a:solidFill>
                  <a:srgbClr val="222222"/>
                </a:solidFill>
                <a:latin typeface="Archivo"/>
                <a:ea typeface="Archivo"/>
                <a:cs typeface="Archivo"/>
                <a:sym typeface="Archivo"/>
              </a:rPr>
              <a:t>con las carteleras de cine </a:t>
            </a:r>
            <a:r>
              <a:rPr b="1" i="0" lang="es" sz="1200" u="none" cap="none" strike="noStrike">
                <a:solidFill>
                  <a:srgbClr val="222222"/>
                </a:solidFill>
                <a:latin typeface="Archivo"/>
                <a:ea typeface="Archivo"/>
                <a:cs typeface="Archivo"/>
                <a:sym typeface="Archivo"/>
              </a:rPr>
              <a:t>integró lectura, escritura y creatividad</a:t>
            </a:r>
            <a:r>
              <a:rPr b="0" i="0" lang="es" sz="1200" u="none" cap="none" strike="noStrike">
                <a:solidFill>
                  <a:srgbClr val="222222"/>
                </a:solidFill>
                <a:latin typeface="Archivo"/>
                <a:ea typeface="Archivo"/>
                <a:cs typeface="Archivo"/>
                <a:sym typeface="Archivo"/>
              </a:rPr>
              <a:t>, mostrando avances en comprensión y producción.</a:t>
            </a:r>
            <a:endParaRPr b="0" i="0" sz="1200" u="none" cap="none" strike="noStrike">
              <a:solidFill>
                <a:srgbClr val="000000"/>
              </a:solidFill>
              <a:latin typeface="Archivo"/>
              <a:ea typeface="Archivo"/>
              <a:cs typeface="Archivo"/>
              <a:sym typeface="Archivo"/>
            </a:endParaRPr>
          </a:p>
        </p:txBody>
      </p:sp>
      <p:sp>
        <p:nvSpPr>
          <p:cNvPr id="2172" name="Google Shape;2172;g3a0b29e5376_4_179"/>
          <p:cNvSpPr txBox="1"/>
          <p:nvPr/>
        </p:nvSpPr>
        <p:spPr>
          <a:xfrm>
            <a:off x="391725" y="208625"/>
            <a:ext cx="3843300" cy="626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Aspectos destacables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2173" name="Google Shape;2173;g3a0b29e5376_4_179"/>
          <p:cNvPicPr preferRelativeResize="0"/>
          <p:nvPr/>
        </p:nvPicPr>
        <p:blipFill rotWithShape="1">
          <a:blip r:embed="rId3">
            <a:alphaModFix/>
          </a:blip>
          <a:srcRect b="0" l="0" r="0" t="0"/>
          <a:stretch/>
        </p:blipFill>
        <p:spPr>
          <a:xfrm>
            <a:off x="7140850" y="294670"/>
            <a:ext cx="1460676" cy="206450"/>
          </a:xfrm>
          <a:prstGeom prst="rect">
            <a:avLst/>
          </a:prstGeom>
          <a:noFill/>
          <a:ln>
            <a:noFill/>
          </a:ln>
        </p:spPr>
      </p:pic>
      <p:sp>
        <p:nvSpPr>
          <p:cNvPr id="2174" name="Google Shape;2174;g3a0b29e5376_4_1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8" name="Shape 2178"/>
        <p:cNvGrpSpPr/>
        <p:nvPr/>
      </p:nvGrpSpPr>
      <p:grpSpPr>
        <a:xfrm>
          <a:off x="0" y="0"/>
          <a:ext cx="0" cy="0"/>
          <a:chOff x="0" y="0"/>
          <a:chExt cx="0" cy="0"/>
        </a:xfrm>
      </p:grpSpPr>
      <p:pic>
        <p:nvPicPr>
          <p:cNvPr id="2179" name="Google Shape;2179;g3a0b29e5376_4_187"/>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180" name="Google Shape;2180;g3a0b29e5376_4_187"/>
          <p:cNvSpPr txBox="1"/>
          <p:nvPr/>
        </p:nvSpPr>
        <p:spPr>
          <a:xfrm>
            <a:off x="158424" y="247399"/>
            <a:ext cx="3703571" cy="386451"/>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800" u="none" cap="none" strike="noStrike">
                <a:solidFill>
                  <a:srgbClr val="000000"/>
                </a:solidFill>
                <a:highlight>
                  <a:srgbClr val="B7DB20"/>
                </a:highlight>
                <a:latin typeface="Archivo"/>
                <a:ea typeface="Archivo"/>
                <a:cs typeface="Archivo"/>
                <a:sym typeface="Archivo"/>
              </a:rPr>
              <a:t>REGISTRO DE ACTIVIDADES</a:t>
            </a:r>
            <a:endParaRPr b="1" i="0" sz="1800" u="none" cap="none" strike="noStrike">
              <a:solidFill>
                <a:srgbClr val="000000"/>
              </a:solidFill>
              <a:highlight>
                <a:srgbClr val="B7DB20"/>
              </a:highlight>
              <a:latin typeface="Archivo"/>
              <a:ea typeface="Archivo"/>
              <a:cs typeface="Archivo"/>
              <a:sym typeface="Archivo"/>
            </a:endParaRPr>
          </a:p>
        </p:txBody>
      </p:sp>
      <p:pic>
        <p:nvPicPr>
          <p:cNvPr id="2181" name="Google Shape;2181;g3a0b29e5376_4_18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182" name="Google Shape;2182;g3a0b29e5376_4_187"/>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3a0b29e5376_4_187"/>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g3a0b29e5376_4_187"/>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descr="Texto, Carta&#10;&#10;El contenido generado por IA puede ser incorrecto." id="2185" name="Google Shape;2185;g3a0b29e5376_4_187"/>
          <p:cNvPicPr preferRelativeResize="0"/>
          <p:nvPr/>
        </p:nvPicPr>
        <p:blipFill rotWithShape="1">
          <a:blip r:embed="rId5">
            <a:alphaModFix/>
          </a:blip>
          <a:srcRect b="0" l="0" r="0" t="0"/>
          <a:stretch/>
        </p:blipFill>
        <p:spPr>
          <a:xfrm>
            <a:off x="570968" y="790230"/>
            <a:ext cx="3459798" cy="1978020"/>
          </a:xfrm>
          <a:prstGeom prst="rect">
            <a:avLst/>
          </a:prstGeom>
          <a:noFill/>
          <a:ln>
            <a:noFill/>
          </a:ln>
        </p:spPr>
      </p:pic>
      <p:pic>
        <p:nvPicPr>
          <p:cNvPr descr="Texto&#10;&#10;El contenido generado por IA puede ser incorrecto." id="2186" name="Google Shape;2186;g3a0b29e5376_4_187"/>
          <p:cNvPicPr preferRelativeResize="0"/>
          <p:nvPr/>
        </p:nvPicPr>
        <p:blipFill rotWithShape="1">
          <a:blip r:embed="rId6">
            <a:alphaModFix/>
          </a:blip>
          <a:srcRect b="0" l="0" r="0" t="0"/>
          <a:stretch/>
        </p:blipFill>
        <p:spPr>
          <a:xfrm>
            <a:off x="4030766" y="800403"/>
            <a:ext cx="3133827" cy="3856321"/>
          </a:xfrm>
          <a:prstGeom prst="rect">
            <a:avLst/>
          </a:prstGeom>
          <a:noFill/>
          <a:ln>
            <a:noFill/>
          </a:ln>
        </p:spPr>
      </p:pic>
      <p:pic>
        <p:nvPicPr>
          <p:cNvPr descr="Imagen que contiene señal&#10;&#10;El contenido generado por IA puede ser incorrecto." id="2187" name="Google Shape;2187;g3a0b29e5376_4_187"/>
          <p:cNvPicPr preferRelativeResize="0"/>
          <p:nvPr/>
        </p:nvPicPr>
        <p:blipFill rotWithShape="1">
          <a:blip r:embed="rId7">
            <a:alphaModFix/>
          </a:blip>
          <a:srcRect b="0" l="0" r="0" t="0"/>
          <a:stretch/>
        </p:blipFill>
        <p:spPr>
          <a:xfrm>
            <a:off x="8308622" y="4084907"/>
            <a:ext cx="534936" cy="660415"/>
          </a:xfrm>
          <a:prstGeom prst="rect">
            <a:avLst/>
          </a:prstGeom>
          <a:noFill/>
          <a:ln>
            <a:noFill/>
          </a:ln>
        </p:spPr>
      </p:pic>
      <p:sp>
        <p:nvSpPr>
          <p:cNvPr id="2188" name="Google Shape;2188;g3a0b29e5376_4_18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g3a0b29e5376_4_200"/>
          <p:cNvSpPr txBox="1"/>
          <p:nvPr/>
        </p:nvSpPr>
        <p:spPr>
          <a:xfrm>
            <a:off x="158424" y="247399"/>
            <a:ext cx="3703571" cy="386451"/>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1800" u="none" cap="none" strike="noStrike">
                <a:solidFill>
                  <a:srgbClr val="000000"/>
                </a:solidFill>
                <a:highlight>
                  <a:srgbClr val="B7DB20"/>
                </a:highlight>
                <a:latin typeface="Archivo"/>
                <a:ea typeface="Archivo"/>
                <a:cs typeface="Archivo"/>
                <a:sym typeface="Archivo"/>
              </a:rPr>
              <a:t>REGISTRO DE ACTIVIDADES</a:t>
            </a:r>
            <a:endParaRPr b="0" i="0" sz="1800" u="none" cap="none" strike="noStrike">
              <a:solidFill>
                <a:srgbClr val="000000"/>
              </a:solidFill>
              <a:highlight>
                <a:srgbClr val="B7DB20"/>
              </a:highlight>
              <a:latin typeface="Archivo"/>
              <a:ea typeface="Archivo"/>
              <a:cs typeface="Archivo"/>
              <a:sym typeface="Archivo"/>
            </a:endParaRPr>
          </a:p>
        </p:txBody>
      </p:sp>
      <p:pic>
        <p:nvPicPr>
          <p:cNvPr id="2194" name="Google Shape;2194;g3a0b29e5376_4_200"/>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Texto, Carta&#10;&#10;El contenido generado por IA puede ser incorrecto." id="2195" name="Google Shape;2195;g3a0b29e5376_4_200"/>
          <p:cNvPicPr preferRelativeResize="0"/>
          <p:nvPr/>
        </p:nvPicPr>
        <p:blipFill rotWithShape="1">
          <a:blip r:embed="rId4">
            <a:alphaModFix/>
          </a:blip>
          <a:srcRect b="0" l="0" r="0" t="0"/>
          <a:stretch/>
        </p:blipFill>
        <p:spPr>
          <a:xfrm rot="1">
            <a:off x="1591175" y="936801"/>
            <a:ext cx="5911625" cy="3614748"/>
          </a:xfrm>
          <a:prstGeom prst="rect">
            <a:avLst/>
          </a:prstGeom>
          <a:noFill/>
          <a:ln>
            <a:noFill/>
          </a:ln>
        </p:spPr>
      </p:pic>
      <p:pic>
        <p:nvPicPr>
          <p:cNvPr descr="Imagen que contiene señal&#10;&#10;El contenido generado por IA puede ser incorrecto." id="2196" name="Google Shape;2196;g3a0b29e5376_4_200"/>
          <p:cNvPicPr preferRelativeResize="0"/>
          <p:nvPr/>
        </p:nvPicPr>
        <p:blipFill rotWithShape="1">
          <a:blip r:embed="rId5">
            <a:alphaModFix/>
          </a:blip>
          <a:srcRect b="0" l="0" r="0" t="0"/>
          <a:stretch/>
        </p:blipFill>
        <p:spPr>
          <a:xfrm>
            <a:off x="8430076" y="4258321"/>
            <a:ext cx="521866" cy="644279"/>
          </a:xfrm>
          <a:prstGeom prst="rect">
            <a:avLst/>
          </a:prstGeom>
          <a:noFill/>
          <a:ln>
            <a:noFill/>
          </a:ln>
        </p:spPr>
      </p:pic>
      <p:sp>
        <p:nvSpPr>
          <p:cNvPr id="2197" name="Google Shape;2197;g3a0b29e5376_4_200"/>
          <p:cNvSpPr/>
          <p:nvPr/>
        </p:nvSpPr>
        <p:spPr>
          <a:xfrm>
            <a:off x="0"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g3a0b29e5376_4_209"/>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03" name="Google Shape;2203;g3a0b29e5376_4_209"/>
          <p:cNvPicPr preferRelativeResize="0"/>
          <p:nvPr/>
        </p:nvPicPr>
        <p:blipFill rotWithShape="1">
          <a:blip r:embed="rId3">
            <a:alphaModFix/>
          </a:blip>
          <a:srcRect b="0" l="0" r="0" t="0"/>
          <a:stretch/>
        </p:blipFill>
        <p:spPr>
          <a:xfrm>
            <a:off x="6371089" y="348160"/>
            <a:ext cx="1460676" cy="206450"/>
          </a:xfrm>
          <a:prstGeom prst="rect">
            <a:avLst/>
          </a:prstGeom>
          <a:noFill/>
          <a:ln>
            <a:noFill/>
          </a:ln>
        </p:spPr>
      </p:pic>
      <p:pic>
        <p:nvPicPr>
          <p:cNvPr descr="Interfaz de usuario gráfica, Texto, Aplicación&#10;&#10;El contenido generado por IA puede ser incorrecto." id="2204" name="Google Shape;2204;g3a0b29e5376_4_209"/>
          <p:cNvPicPr preferRelativeResize="0"/>
          <p:nvPr/>
        </p:nvPicPr>
        <p:blipFill rotWithShape="1">
          <a:blip r:embed="rId4">
            <a:alphaModFix/>
          </a:blip>
          <a:srcRect b="0" l="0" r="0" t="0"/>
          <a:stretch/>
        </p:blipFill>
        <p:spPr>
          <a:xfrm>
            <a:off x="1030257" y="1115546"/>
            <a:ext cx="6669481" cy="3633246"/>
          </a:xfrm>
          <a:prstGeom prst="rect">
            <a:avLst/>
          </a:prstGeom>
          <a:noFill/>
          <a:ln>
            <a:noFill/>
          </a:ln>
        </p:spPr>
      </p:pic>
      <p:sp>
        <p:nvSpPr>
          <p:cNvPr id="2205" name="Google Shape;2205;g3a0b29e5376_4_20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206" name="Google Shape;2206;g3a0b29e5376_4_209"/>
          <p:cNvPicPr preferRelativeResize="0"/>
          <p:nvPr/>
        </p:nvPicPr>
        <p:blipFill rotWithShape="1">
          <a:blip r:embed="rId5">
            <a:alphaModFix/>
          </a:blip>
          <a:srcRect b="0" l="0" r="0" t="0"/>
          <a:stretch/>
        </p:blipFill>
        <p:spPr>
          <a:xfrm rot="4373641">
            <a:off x="8515830" y="119942"/>
            <a:ext cx="554526" cy="456436"/>
          </a:xfrm>
          <a:prstGeom prst="rect">
            <a:avLst/>
          </a:prstGeom>
          <a:noFill/>
          <a:ln>
            <a:noFill/>
          </a:ln>
        </p:spPr>
      </p:pic>
      <p:pic>
        <p:nvPicPr>
          <p:cNvPr descr="Imagen que contiene señal&#10;&#10;El contenido generado por IA puede ser incorrecto." id="2207" name="Google Shape;2207;g3a0b29e5376_4_209"/>
          <p:cNvPicPr preferRelativeResize="0"/>
          <p:nvPr/>
        </p:nvPicPr>
        <p:blipFill rotWithShape="1">
          <a:blip r:embed="rId6">
            <a:alphaModFix/>
          </a:blip>
          <a:srcRect b="0" l="0" r="0" t="0"/>
          <a:stretch/>
        </p:blipFill>
        <p:spPr>
          <a:xfrm>
            <a:off x="8697659" y="4414859"/>
            <a:ext cx="395111" cy="48779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g3a0b29e5376_4_218"/>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13" name="Google Shape;2213;g3a0b29e5376_4_218"/>
          <p:cNvPicPr preferRelativeResize="0"/>
          <p:nvPr/>
        </p:nvPicPr>
        <p:blipFill rotWithShape="1">
          <a:blip r:embed="rId3">
            <a:alphaModFix/>
          </a:blip>
          <a:srcRect b="0" l="0" r="0" t="0"/>
          <a:stretch/>
        </p:blipFill>
        <p:spPr>
          <a:xfrm>
            <a:off x="6969400" y="497050"/>
            <a:ext cx="1460676" cy="206450"/>
          </a:xfrm>
          <a:prstGeom prst="rect">
            <a:avLst/>
          </a:prstGeom>
          <a:noFill/>
          <a:ln>
            <a:noFill/>
          </a:ln>
        </p:spPr>
      </p:pic>
      <p:pic>
        <p:nvPicPr>
          <p:cNvPr descr="Un periódico con texto e imagen&#10;&#10;El contenido generado por IA puede ser incorrecto." id="2214" name="Google Shape;2214;g3a0b29e5376_4_218"/>
          <p:cNvPicPr preferRelativeResize="0"/>
          <p:nvPr/>
        </p:nvPicPr>
        <p:blipFill rotWithShape="1">
          <a:blip r:embed="rId4">
            <a:alphaModFix/>
          </a:blip>
          <a:srcRect b="0" l="0" r="0" t="0"/>
          <a:stretch/>
        </p:blipFill>
        <p:spPr>
          <a:xfrm>
            <a:off x="1430767" y="1509564"/>
            <a:ext cx="6217920" cy="2524554"/>
          </a:xfrm>
          <a:prstGeom prst="rect">
            <a:avLst/>
          </a:prstGeom>
          <a:noFill/>
          <a:ln>
            <a:noFill/>
          </a:ln>
        </p:spPr>
      </p:pic>
      <p:pic>
        <p:nvPicPr>
          <p:cNvPr descr="Imagen que contiene señal&#10;&#10;El contenido generado por IA puede ser incorrecto." id="2215" name="Google Shape;2215;g3a0b29e5376_4_218"/>
          <p:cNvPicPr preferRelativeResize="0"/>
          <p:nvPr/>
        </p:nvPicPr>
        <p:blipFill rotWithShape="1">
          <a:blip r:embed="rId5">
            <a:alphaModFix/>
          </a:blip>
          <a:srcRect b="0" l="0" r="0" t="0"/>
          <a:stretch/>
        </p:blipFill>
        <p:spPr>
          <a:xfrm>
            <a:off x="4103856" y="4445145"/>
            <a:ext cx="468144" cy="577955"/>
          </a:xfrm>
          <a:prstGeom prst="rect">
            <a:avLst/>
          </a:prstGeom>
          <a:noFill/>
          <a:ln>
            <a:noFill/>
          </a:ln>
        </p:spPr>
      </p:pic>
      <p:pic>
        <p:nvPicPr>
          <p:cNvPr id="2216" name="Google Shape;2216;g3a0b29e5376_4_218"/>
          <p:cNvPicPr preferRelativeResize="0"/>
          <p:nvPr/>
        </p:nvPicPr>
        <p:blipFill rotWithShape="1">
          <a:blip r:embed="rId6">
            <a:alphaModFix/>
          </a:blip>
          <a:srcRect b="0" l="0" r="0" t="0"/>
          <a:stretch/>
        </p:blipFill>
        <p:spPr>
          <a:xfrm rot="9900001">
            <a:off x="7012882" y="3404968"/>
            <a:ext cx="3672048" cy="3087523"/>
          </a:xfrm>
          <a:prstGeom prst="rect">
            <a:avLst/>
          </a:prstGeom>
          <a:noFill/>
          <a:ln>
            <a:noFill/>
          </a:ln>
        </p:spPr>
      </p:pic>
      <p:sp>
        <p:nvSpPr>
          <p:cNvPr id="2217" name="Google Shape;2217;g3a0b29e5376_4_218"/>
          <p:cNvSpPr/>
          <p:nvPr/>
        </p:nvSpPr>
        <p:spPr>
          <a:xfrm>
            <a:off x="-59423" y="490260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pic>
        <p:nvPicPr>
          <p:cNvPr descr="Interfaz de usuario gráfica, Texto, Aplicación&#10;&#10;El contenido generado por IA puede ser incorrecto." id="2222" name="Google Shape;2222;g3a0b29e5376_4_227"/>
          <p:cNvPicPr preferRelativeResize="0"/>
          <p:nvPr/>
        </p:nvPicPr>
        <p:blipFill rotWithShape="1">
          <a:blip r:embed="rId3">
            <a:alphaModFix/>
          </a:blip>
          <a:srcRect b="0" l="0" r="0" t="0"/>
          <a:stretch/>
        </p:blipFill>
        <p:spPr>
          <a:xfrm>
            <a:off x="634701" y="714571"/>
            <a:ext cx="7504588" cy="3959911"/>
          </a:xfrm>
          <a:prstGeom prst="rect">
            <a:avLst/>
          </a:prstGeom>
          <a:noFill/>
          <a:ln>
            <a:noFill/>
          </a:ln>
        </p:spPr>
      </p:pic>
      <p:sp>
        <p:nvSpPr>
          <p:cNvPr id="2223" name="Google Shape;2223;g3a0b29e5376_4_227"/>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24" name="Google Shape;2224;g3a0b29e5376_4_22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descr="Imagen que contiene señal&#10;&#10;El contenido generado por IA puede ser incorrecto." id="2225" name="Google Shape;2225;g3a0b29e5376_4_227"/>
          <p:cNvPicPr preferRelativeResize="0"/>
          <p:nvPr/>
        </p:nvPicPr>
        <p:blipFill rotWithShape="1">
          <a:blip r:embed="rId5">
            <a:alphaModFix/>
          </a:blip>
          <a:srcRect b="0" l="0" r="0" t="0"/>
          <a:stretch/>
        </p:blipFill>
        <p:spPr>
          <a:xfrm>
            <a:off x="8669867" y="4052870"/>
            <a:ext cx="474133" cy="585349"/>
          </a:xfrm>
          <a:prstGeom prst="rect">
            <a:avLst/>
          </a:prstGeom>
          <a:noFill/>
          <a:ln>
            <a:noFill/>
          </a:ln>
        </p:spPr>
      </p:pic>
      <p:sp>
        <p:nvSpPr>
          <p:cNvPr id="2226" name="Google Shape;2226;g3a0b29e5376_4_22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g3a0b29e5376_4_236"/>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32" name="Google Shape;2232;g3a0b29e5376_4_236"/>
          <p:cNvPicPr preferRelativeResize="0"/>
          <p:nvPr/>
        </p:nvPicPr>
        <p:blipFill rotWithShape="1">
          <a:blip r:embed="rId3">
            <a:alphaModFix/>
          </a:blip>
          <a:srcRect b="0" l="0" r="0" t="0"/>
          <a:stretch/>
        </p:blipFill>
        <p:spPr>
          <a:xfrm>
            <a:off x="5603445" y="317591"/>
            <a:ext cx="1460676" cy="206450"/>
          </a:xfrm>
          <a:prstGeom prst="rect">
            <a:avLst/>
          </a:prstGeom>
          <a:noFill/>
          <a:ln>
            <a:noFill/>
          </a:ln>
        </p:spPr>
      </p:pic>
      <p:pic>
        <p:nvPicPr>
          <p:cNvPr descr="Texto, Carta&#10;&#10;El contenido generado por IA puede ser incorrecto." id="2233" name="Google Shape;2233;g3a0b29e5376_4_236"/>
          <p:cNvPicPr preferRelativeResize="0"/>
          <p:nvPr/>
        </p:nvPicPr>
        <p:blipFill rotWithShape="1">
          <a:blip r:embed="rId4">
            <a:alphaModFix/>
          </a:blip>
          <a:srcRect b="0" l="0" r="0" t="0"/>
          <a:stretch/>
        </p:blipFill>
        <p:spPr>
          <a:xfrm>
            <a:off x="4442908" y="666071"/>
            <a:ext cx="4141694" cy="3942896"/>
          </a:xfrm>
          <a:prstGeom prst="rect">
            <a:avLst/>
          </a:prstGeom>
          <a:noFill/>
          <a:ln>
            <a:noFill/>
          </a:ln>
        </p:spPr>
      </p:pic>
      <p:pic>
        <p:nvPicPr>
          <p:cNvPr descr="Texto, Carta&#10;&#10;El contenido generado por IA puede ser incorrecto." id="2234" name="Google Shape;2234;g3a0b29e5376_4_236"/>
          <p:cNvPicPr preferRelativeResize="0"/>
          <p:nvPr/>
        </p:nvPicPr>
        <p:blipFill rotWithShape="1">
          <a:blip r:embed="rId5">
            <a:alphaModFix/>
          </a:blip>
          <a:srcRect b="0" l="0" r="0" t="0"/>
          <a:stretch/>
        </p:blipFill>
        <p:spPr>
          <a:xfrm>
            <a:off x="666975" y="666070"/>
            <a:ext cx="3517749" cy="3942896"/>
          </a:xfrm>
          <a:prstGeom prst="rect">
            <a:avLst/>
          </a:prstGeom>
          <a:noFill/>
          <a:ln>
            <a:noFill/>
          </a:ln>
        </p:spPr>
      </p:pic>
      <p:sp>
        <p:nvSpPr>
          <p:cNvPr id="2235" name="Google Shape;2235;g3a0b29e5376_4_23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236" name="Google Shape;2236;g3a0b29e5376_4_236"/>
          <p:cNvPicPr preferRelativeResize="0"/>
          <p:nvPr/>
        </p:nvPicPr>
        <p:blipFill rotWithShape="1">
          <a:blip r:embed="rId6">
            <a:alphaModFix/>
          </a:blip>
          <a:srcRect b="0" l="0" r="0" t="0"/>
          <a:stretch/>
        </p:blipFill>
        <p:spPr>
          <a:xfrm rot="3978385">
            <a:off x="8520159" y="192598"/>
            <a:ext cx="554526" cy="45643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pic>
        <p:nvPicPr>
          <p:cNvPr descr="Diagrama, Dibujo de ingeniería&#10;&#10;El contenido generado por IA puede ser incorrecto." id="2241" name="Google Shape;2241;g3a0b29e5376_4_245"/>
          <p:cNvPicPr preferRelativeResize="0"/>
          <p:nvPr/>
        </p:nvPicPr>
        <p:blipFill rotWithShape="1">
          <a:blip r:embed="rId3">
            <a:alphaModFix/>
          </a:blip>
          <a:srcRect b="0" l="0" r="0" t="0"/>
          <a:stretch/>
        </p:blipFill>
        <p:spPr>
          <a:xfrm>
            <a:off x="3086077" y="726285"/>
            <a:ext cx="2614108" cy="3946641"/>
          </a:xfrm>
          <a:prstGeom prst="rect">
            <a:avLst/>
          </a:prstGeom>
          <a:noFill/>
          <a:ln>
            <a:noFill/>
          </a:ln>
        </p:spPr>
      </p:pic>
      <p:pic>
        <p:nvPicPr>
          <p:cNvPr id="2242" name="Google Shape;2242;g3a0b29e5376_4_24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243" name="Google Shape;2243;g3a0b29e5376_4_245"/>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descr="Imagen que contiene interior, persona, tabla, hombre&#10;&#10;El contenido generado por IA puede ser incorrecto." id="2244" name="Google Shape;2244;g3a0b29e5376_4_245"/>
          <p:cNvPicPr preferRelativeResize="0"/>
          <p:nvPr/>
        </p:nvPicPr>
        <p:blipFill rotWithShape="1">
          <a:blip r:embed="rId5">
            <a:alphaModFix/>
          </a:blip>
          <a:srcRect b="0" l="0" r="0" t="0"/>
          <a:stretch/>
        </p:blipFill>
        <p:spPr>
          <a:xfrm>
            <a:off x="280609" y="726285"/>
            <a:ext cx="2341522" cy="3923855"/>
          </a:xfrm>
          <a:prstGeom prst="rect">
            <a:avLst/>
          </a:prstGeom>
          <a:noFill/>
          <a:ln>
            <a:noFill/>
          </a:ln>
        </p:spPr>
      </p:pic>
      <p:pic>
        <p:nvPicPr>
          <p:cNvPr descr="Imagen que contiene persona, tabla, hombre, escritorio&#10;&#10;El contenido generado por IA puede ser incorrecto." id="2245" name="Google Shape;2245;g3a0b29e5376_4_245"/>
          <p:cNvPicPr preferRelativeResize="0"/>
          <p:nvPr/>
        </p:nvPicPr>
        <p:blipFill rotWithShape="1">
          <a:blip r:embed="rId6">
            <a:alphaModFix/>
          </a:blip>
          <a:srcRect b="0" l="0" r="0" t="0"/>
          <a:stretch/>
        </p:blipFill>
        <p:spPr>
          <a:xfrm>
            <a:off x="6164132" y="732971"/>
            <a:ext cx="2439983" cy="3913479"/>
          </a:xfrm>
          <a:prstGeom prst="rect">
            <a:avLst/>
          </a:prstGeom>
          <a:noFill/>
          <a:ln>
            <a:noFill/>
          </a:ln>
        </p:spPr>
      </p:pic>
      <p:pic>
        <p:nvPicPr>
          <p:cNvPr descr="Imagen que contiene señal&#10;&#10;El contenido generado por IA puede ser incorrecto." id="2246" name="Google Shape;2246;g3a0b29e5376_4_245"/>
          <p:cNvPicPr preferRelativeResize="0"/>
          <p:nvPr/>
        </p:nvPicPr>
        <p:blipFill rotWithShape="1">
          <a:blip r:embed="rId7">
            <a:alphaModFix/>
          </a:blip>
          <a:srcRect b="0" l="0" r="0" t="0"/>
          <a:stretch/>
        </p:blipFill>
        <p:spPr>
          <a:xfrm>
            <a:off x="8700299" y="4333760"/>
            <a:ext cx="367763" cy="454028"/>
          </a:xfrm>
          <a:prstGeom prst="rect">
            <a:avLst/>
          </a:prstGeom>
          <a:noFill/>
          <a:ln>
            <a:noFill/>
          </a:ln>
        </p:spPr>
      </p:pic>
      <p:sp>
        <p:nvSpPr>
          <p:cNvPr id="2247" name="Google Shape;2247;g3a0b29e5376_4_24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g3a0b29e5376_4_25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g3a0b29e5376_4_255"/>
          <p:cNvSpPr txBox="1"/>
          <p:nvPr/>
        </p:nvSpPr>
        <p:spPr>
          <a:xfrm>
            <a:off x="6104571" y="1989660"/>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54" name="Google Shape;2254;g3a0b29e5376_4_255"/>
          <p:cNvPicPr preferRelativeResize="0"/>
          <p:nvPr/>
        </p:nvPicPr>
        <p:blipFill rotWithShape="1">
          <a:blip r:embed="rId3">
            <a:alphaModFix/>
          </a:blip>
          <a:srcRect b="0" l="0" r="0" t="0"/>
          <a:stretch/>
        </p:blipFill>
        <p:spPr>
          <a:xfrm>
            <a:off x="5497981" y="163563"/>
            <a:ext cx="1460676" cy="206450"/>
          </a:xfrm>
          <a:prstGeom prst="rect">
            <a:avLst/>
          </a:prstGeom>
          <a:noFill/>
          <a:ln>
            <a:noFill/>
          </a:ln>
        </p:spPr>
      </p:pic>
      <p:pic>
        <p:nvPicPr>
          <p:cNvPr descr="Texto, Escala de tiempo&#10;&#10;El contenido generado por IA puede ser incorrecto." id="2255" name="Google Shape;2255;g3a0b29e5376_4_255"/>
          <p:cNvPicPr preferRelativeResize="0"/>
          <p:nvPr/>
        </p:nvPicPr>
        <p:blipFill rotWithShape="1">
          <a:blip r:embed="rId4">
            <a:alphaModFix/>
          </a:blip>
          <a:srcRect b="0" l="0" r="0" t="0"/>
          <a:stretch/>
        </p:blipFill>
        <p:spPr>
          <a:xfrm>
            <a:off x="1" y="0"/>
            <a:ext cx="5217458" cy="5143500"/>
          </a:xfrm>
          <a:prstGeom prst="rect">
            <a:avLst/>
          </a:prstGeom>
          <a:noFill/>
          <a:ln>
            <a:noFill/>
          </a:ln>
        </p:spPr>
      </p:pic>
      <p:pic>
        <p:nvPicPr>
          <p:cNvPr id="2256" name="Google Shape;2256;g3a0b29e5376_4_255"/>
          <p:cNvPicPr preferRelativeResize="0"/>
          <p:nvPr/>
        </p:nvPicPr>
        <p:blipFill rotWithShape="1">
          <a:blip r:embed="rId5">
            <a:alphaModFix/>
          </a:blip>
          <a:srcRect b="0" l="0" r="0" t="0"/>
          <a:stretch/>
        </p:blipFill>
        <p:spPr>
          <a:xfrm rot="2181472">
            <a:off x="8416223" y="110676"/>
            <a:ext cx="554526" cy="45643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pic>
        <p:nvPicPr>
          <p:cNvPr id="2261" name="Google Shape;2261;g3a0b29e5376_4_263"/>
          <p:cNvPicPr preferRelativeResize="0"/>
          <p:nvPr/>
        </p:nvPicPr>
        <p:blipFill rotWithShape="1">
          <a:blip r:embed="rId3">
            <a:alphaModFix/>
          </a:blip>
          <a:srcRect b="0" l="0" r="0" t="0"/>
          <a:stretch/>
        </p:blipFill>
        <p:spPr>
          <a:xfrm>
            <a:off x="7550376" y="166158"/>
            <a:ext cx="1460676" cy="206450"/>
          </a:xfrm>
          <a:prstGeom prst="rect">
            <a:avLst/>
          </a:prstGeom>
          <a:noFill/>
          <a:ln>
            <a:noFill/>
          </a:ln>
        </p:spPr>
      </p:pic>
      <p:pic>
        <p:nvPicPr>
          <p:cNvPr descr="Un dibujo de un pizarrón blanco&#10;&#10;El contenido generado por IA puede ser incorrecto." id="2262" name="Google Shape;2262;g3a0b29e5376_4_263"/>
          <p:cNvPicPr preferRelativeResize="0"/>
          <p:nvPr/>
        </p:nvPicPr>
        <p:blipFill rotWithShape="1">
          <a:blip r:embed="rId4">
            <a:alphaModFix/>
          </a:blip>
          <a:srcRect b="0" l="0" r="0" t="0"/>
          <a:stretch/>
        </p:blipFill>
        <p:spPr>
          <a:xfrm>
            <a:off x="238145" y="266787"/>
            <a:ext cx="2203841" cy="4435693"/>
          </a:xfrm>
          <a:prstGeom prst="rect">
            <a:avLst/>
          </a:prstGeom>
          <a:noFill/>
          <a:ln>
            <a:noFill/>
          </a:ln>
        </p:spPr>
      </p:pic>
      <p:pic>
        <p:nvPicPr>
          <p:cNvPr descr="Texto, Carta&#10;&#10;El contenido generado por IA puede ser incorrecto." id="2263" name="Google Shape;2263;g3a0b29e5376_4_263"/>
          <p:cNvPicPr preferRelativeResize="0"/>
          <p:nvPr/>
        </p:nvPicPr>
        <p:blipFill rotWithShape="1">
          <a:blip r:embed="rId5">
            <a:alphaModFix/>
          </a:blip>
          <a:srcRect b="0" l="0" r="0" t="0"/>
          <a:stretch/>
        </p:blipFill>
        <p:spPr>
          <a:xfrm>
            <a:off x="2521935" y="283776"/>
            <a:ext cx="2363729" cy="4435694"/>
          </a:xfrm>
          <a:prstGeom prst="rect">
            <a:avLst/>
          </a:prstGeom>
          <a:noFill/>
          <a:ln>
            <a:noFill/>
          </a:ln>
        </p:spPr>
      </p:pic>
      <p:pic>
        <p:nvPicPr>
          <p:cNvPr descr="Imagen que contiene Forma&#10;&#10;El contenido generado por IA puede ser incorrecto." id="2264" name="Google Shape;2264;g3a0b29e5376_4_263"/>
          <p:cNvPicPr preferRelativeResize="0"/>
          <p:nvPr/>
        </p:nvPicPr>
        <p:blipFill rotWithShape="1">
          <a:blip r:embed="rId6">
            <a:alphaModFix/>
          </a:blip>
          <a:srcRect b="0" l="0" r="0" t="0"/>
          <a:stretch/>
        </p:blipFill>
        <p:spPr>
          <a:xfrm>
            <a:off x="4965613" y="266786"/>
            <a:ext cx="2317790" cy="4452683"/>
          </a:xfrm>
          <a:prstGeom prst="rect">
            <a:avLst/>
          </a:prstGeom>
          <a:noFill/>
          <a:ln>
            <a:noFill/>
          </a:ln>
        </p:spPr>
      </p:pic>
      <p:sp>
        <p:nvSpPr>
          <p:cNvPr id="2265" name="Google Shape;2265;g3a0b29e5376_4_263"/>
          <p:cNvSpPr txBox="1"/>
          <p:nvPr/>
        </p:nvSpPr>
        <p:spPr>
          <a:xfrm>
            <a:off x="4885664" y="266786"/>
            <a:ext cx="28010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descr="Imagen que contiene señal&#10;&#10;El contenido generado por IA puede ser incorrecto." id="2266" name="Google Shape;2266;g3a0b29e5376_4_263"/>
          <p:cNvPicPr preferRelativeResize="0"/>
          <p:nvPr/>
        </p:nvPicPr>
        <p:blipFill rotWithShape="1">
          <a:blip r:embed="rId7">
            <a:alphaModFix/>
          </a:blip>
          <a:srcRect b="0" l="0" r="0" t="0"/>
          <a:stretch/>
        </p:blipFill>
        <p:spPr>
          <a:xfrm>
            <a:off x="8095688" y="4254585"/>
            <a:ext cx="443864" cy="547980"/>
          </a:xfrm>
          <a:prstGeom prst="rect">
            <a:avLst/>
          </a:prstGeom>
          <a:noFill/>
          <a:ln>
            <a:noFill/>
          </a:ln>
        </p:spPr>
      </p:pic>
      <p:sp>
        <p:nvSpPr>
          <p:cNvPr id="2267" name="Google Shape;2267;g3a0b29e5376_4_26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g3a258a8b138_0_120"/>
          <p:cNvSpPr txBox="1"/>
          <p:nvPr/>
        </p:nvSpPr>
        <p:spPr>
          <a:xfrm>
            <a:off x="337375" y="105450"/>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800" u="none" cap="none" strike="noStrike">
                <a:solidFill>
                  <a:schemeClr val="dk1"/>
                </a:solidFill>
                <a:latin typeface="Archivo"/>
                <a:ea typeface="Archivo"/>
                <a:cs typeface="Archivo"/>
                <a:sym typeface="Archivo"/>
              </a:rPr>
              <a:t>Mesas de trabajo turno tarde</a:t>
            </a:r>
            <a:endParaRPr b="1" i="0" sz="18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sp>
        <p:nvSpPr>
          <p:cNvPr id="377" name="Google Shape;377;g3a258a8b138_0_120"/>
          <p:cNvSpPr/>
          <p:nvPr/>
        </p:nvSpPr>
        <p:spPr>
          <a:xfrm>
            <a:off x="292825" y="4822275"/>
            <a:ext cx="87882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8" name="Google Shape;378;g3a258a8b138_0_120"/>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79" name="Google Shape;379;g3a258a8b138_0_120"/>
          <p:cNvGraphicFramePr/>
          <p:nvPr/>
        </p:nvGraphicFramePr>
        <p:xfrm>
          <a:off x="368738" y="722438"/>
          <a:ext cx="3000000" cy="3000000"/>
        </p:xfrm>
        <a:graphic>
          <a:graphicData uri="http://schemas.openxmlformats.org/drawingml/2006/table">
            <a:tbl>
              <a:tblPr>
                <a:noFill/>
                <a:tableStyleId>{FAFB96ED-C7B9-4072-ADEC-659A70656737}</a:tableStyleId>
              </a:tblPr>
              <a:tblGrid>
                <a:gridCol w="3060775"/>
                <a:gridCol w="2648350"/>
                <a:gridCol w="292725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latin typeface="Archivo"/>
                          <a:ea typeface="Archivo"/>
                          <a:cs typeface="Archivo"/>
                          <a:sym typeface="Archivo"/>
                        </a:rPr>
                        <a:t>Mesa 1</a:t>
                      </a:r>
                      <a:endParaRPr b="1" sz="1400" u="none" cap="none" strike="noStrike">
                        <a:latin typeface="Archivo"/>
                        <a:ea typeface="Archivo"/>
                        <a:cs typeface="Archivo"/>
                        <a:sym typeface="Archivo"/>
                      </a:endParaRPr>
                    </a:p>
                  </a:txBody>
                  <a:tcPr marT="91425" marB="91425" marR="91425" marL="91425">
                    <a:solidFill>
                      <a:srgbClr val="B7DB2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latin typeface="Archivo"/>
                          <a:ea typeface="Archivo"/>
                          <a:cs typeface="Archivo"/>
                          <a:sym typeface="Archivo"/>
                        </a:rPr>
                        <a:t>Mesa 2</a:t>
                      </a:r>
                      <a:endParaRPr b="1" sz="1400" u="none" cap="none" strike="noStrike">
                        <a:latin typeface="Archivo"/>
                        <a:ea typeface="Archivo"/>
                        <a:cs typeface="Archivo"/>
                        <a:sym typeface="Archivo"/>
                      </a:endParaRPr>
                    </a:p>
                  </a:txBody>
                  <a:tcPr marT="91425" marB="91425" marR="91425" marL="91425">
                    <a:solidFill>
                      <a:srgbClr val="B7DB20"/>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latin typeface="Archivo"/>
                          <a:ea typeface="Archivo"/>
                          <a:cs typeface="Archivo"/>
                          <a:sym typeface="Archivo"/>
                        </a:rPr>
                        <a:t>Mesa 3</a:t>
                      </a:r>
                      <a:endParaRPr b="1" sz="1400" u="none" cap="none" strike="noStrike">
                        <a:latin typeface="Archivo"/>
                        <a:ea typeface="Archivo"/>
                        <a:cs typeface="Archivo"/>
                        <a:sym typeface="Archivo"/>
                      </a:endParaRPr>
                    </a:p>
                  </a:txBody>
                  <a:tcPr marT="91425" marB="91425" marR="91425" marL="91425">
                    <a:solidFill>
                      <a:srgbClr val="B7DB20"/>
                    </a:solidFill>
                  </a:tcPr>
                </a:tc>
              </a:tr>
              <a:tr h="381000">
                <a:tc>
                  <a:txBody>
                    <a:bodyPr/>
                    <a:lstStyle/>
                    <a:p>
                      <a:pPr indent="0" lvl="0" marL="0" marR="0" rtl="0" algn="l">
                        <a:lnSpc>
                          <a:spcPct val="100000"/>
                        </a:lnSpc>
                        <a:spcBef>
                          <a:spcPts val="0"/>
                        </a:spcBef>
                        <a:spcAft>
                          <a:spcPts val="0"/>
                        </a:spcAft>
                        <a:buNone/>
                      </a:pPr>
                      <a:r>
                        <a:rPr b="1" i="1" lang="es" sz="1000">
                          <a:latin typeface="Archivo"/>
                          <a:ea typeface="Archivo"/>
                          <a:cs typeface="Archivo"/>
                          <a:sym typeface="Archivo"/>
                        </a:rPr>
                        <a:t>La escritura en foco: revelaciones, avances y desafíos. </a:t>
                      </a:r>
                      <a:endParaRPr b="1" i="1" sz="1000">
                        <a:latin typeface="Archivo"/>
                        <a:ea typeface="Archivo"/>
                        <a:cs typeface="Archivo"/>
                        <a:sym typeface="Archivo"/>
                      </a:endParaRPr>
                    </a:p>
                    <a:p>
                      <a:pPr indent="0" lvl="0" marL="0" rtl="0" algn="l">
                        <a:spcBef>
                          <a:spcPts val="0"/>
                        </a:spcBef>
                        <a:spcAft>
                          <a:spcPts val="0"/>
                        </a:spcAft>
                        <a:buNone/>
                      </a:pPr>
                      <a:r>
                        <a:rPr lang="es" sz="1000">
                          <a:solidFill>
                            <a:schemeClr val="dk1"/>
                          </a:solidFill>
                          <a:latin typeface="Archivo"/>
                          <a:ea typeface="Archivo"/>
                          <a:cs typeface="Archivo"/>
                          <a:sym typeface="Archivo"/>
                        </a:rPr>
                        <a:t>Lucero Carolina - Escuela N° 8 DE 4 </a:t>
                      </a:r>
                      <a:endParaRPr sz="1000">
                        <a:solidFill>
                          <a:schemeClr val="dk1"/>
                        </a:solidFill>
                        <a:highlight>
                          <a:srgbClr val="B7DB20"/>
                        </a:highlight>
                        <a:latin typeface="Archivo ExtraBold"/>
                        <a:ea typeface="Archivo ExtraBold"/>
                        <a:cs typeface="Archivo ExtraBold"/>
                        <a:sym typeface="Archivo ExtraBold"/>
                      </a:endParaRPr>
                    </a:p>
                  </a:txBody>
                  <a:tcPr marT="91425" marB="91425" marR="91425" marL="91425"/>
                </a:tc>
                <a:tc>
                  <a:txBody>
                    <a:bodyPr/>
                    <a:lstStyle/>
                    <a:p>
                      <a:pPr indent="0" lvl="0" marL="0" rtl="0" algn="l">
                        <a:spcBef>
                          <a:spcPts val="0"/>
                        </a:spcBef>
                        <a:spcAft>
                          <a:spcPts val="0"/>
                        </a:spcAft>
                        <a:buNone/>
                      </a:pPr>
                      <a:r>
                        <a:rPr b="1" i="1" lang="es" sz="1000">
                          <a:latin typeface="Archivo"/>
                          <a:ea typeface="Archivo"/>
                          <a:cs typeface="Archivo"/>
                          <a:sym typeface="Archivo"/>
                        </a:rPr>
                        <a:t>“La escritura argumentativa más allá de las recomendaciones”</a:t>
                      </a:r>
                      <a:endParaRPr b="1" i="1" sz="1000">
                        <a:latin typeface="Archivo"/>
                        <a:ea typeface="Archivo"/>
                        <a:cs typeface="Archivo"/>
                        <a:sym typeface="Archivo"/>
                      </a:endParaRPr>
                    </a:p>
                    <a:p>
                      <a:pPr indent="0" lvl="0" marL="0" rtl="0" algn="l">
                        <a:spcBef>
                          <a:spcPts val="0"/>
                        </a:spcBef>
                        <a:spcAft>
                          <a:spcPts val="0"/>
                        </a:spcAft>
                        <a:buNone/>
                      </a:pPr>
                      <a:r>
                        <a:rPr lang="es" sz="1000">
                          <a:solidFill>
                            <a:schemeClr val="dk1"/>
                          </a:solidFill>
                          <a:latin typeface="Archivo"/>
                          <a:ea typeface="Archivo"/>
                          <a:cs typeface="Archivo"/>
                          <a:sym typeface="Archivo"/>
                        </a:rPr>
                        <a:t>Maria Fernanda Lobo y Juan Pablo Plaksa </a:t>
                      </a:r>
                      <a:endParaRPr sz="1000">
                        <a:solidFill>
                          <a:schemeClr val="dk1"/>
                        </a:solidFill>
                        <a:latin typeface="Archivo"/>
                        <a:ea typeface="Archivo"/>
                        <a:cs typeface="Archivo"/>
                        <a:sym typeface="Archivo"/>
                      </a:endParaRPr>
                    </a:p>
                    <a:p>
                      <a:pPr indent="0" lvl="0" marL="0" rtl="0" algn="l">
                        <a:spcBef>
                          <a:spcPts val="0"/>
                        </a:spcBef>
                        <a:spcAft>
                          <a:spcPts val="0"/>
                        </a:spcAft>
                        <a:buNone/>
                      </a:pPr>
                      <a:r>
                        <a:rPr lang="es" sz="1000">
                          <a:solidFill>
                            <a:schemeClr val="dk1"/>
                          </a:solidFill>
                          <a:latin typeface="Archivo"/>
                          <a:ea typeface="Archivo"/>
                          <a:cs typeface="Archivo"/>
                          <a:sym typeface="Archivo"/>
                        </a:rPr>
                        <a:t>Escuela 10 -DE 7</a:t>
                      </a:r>
                      <a:endParaRPr sz="1000">
                        <a:latin typeface="Archivo"/>
                        <a:ea typeface="Archivo"/>
                        <a:cs typeface="Archivo"/>
                        <a:sym typeface="Archivo"/>
                      </a:endParaRPr>
                    </a:p>
                  </a:txBody>
                  <a:tcPr marT="91425" marB="91425" marR="91425" marL="91425"/>
                </a:tc>
                <a:tc>
                  <a:txBody>
                    <a:bodyPr/>
                    <a:lstStyle/>
                    <a:p>
                      <a:pPr indent="0" lvl="0" marL="0" rtl="0" algn="l">
                        <a:spcBef>
                          <a:spcPts val="0"/>
                        </a:spcBef>
                        <a:spcAft>
                          <a:spcPts val="0"/>
                        </a:spcAft>
                        <a:buClr>
                          <a:schemeClr val="dk1"/>
                        </a:buClr>
                        <a:buSzPts val="1500"/>
                        <a:buFont typeface="Arial"/>
                        <a:buNone/>
                      </a:pPr>
                      <a:r>
                        <a:rPr b="1" i="1" lang="es" sz="1000">
                          <a:solidFill>
                            <a:schemeClr val="dk1"/>
                          </a:solidFill>
                          <a:latin typeface="Archivo"/>
                          <a:ea typeface="Archivo"/>
                          <a:cs typeface="Archivo"/>
                          <a:sym typeface="Archivo"/>
                        </a:rPr>
                        <a:t>Escritura de reseñas, recomendaciones y sìntesis argumentales</a:t>
                      </a:r>
                      <a:endParaRPr b="1" i="1" sz="1000">
                        <a:solidFill>
                          <a:schemeClr val="dk1"/>
                        </a:solidFill>
                        <a:latin typeface="Archivo"/>
                        <a:ea typeface="Archivo"/>
                        <a:cs typeface="Archivo"/>
                        <a:sym typeface="Archivo"/>
                      </a:endParaRPr>
                    </a:p>
                    <a:p>
                      <a:pPr indent="0" lvl="0" marL="0" rtl="0" algn="l">
                        <a:spcBef>
                          <a:spcPts val="0"/>
                        </a:spcBef>
                        <a:spcAft>
                          <a:spcPts val="0"/>
                        </a:spcAft>
                        <a:buClr>
                          <a:schemeClr val="dk1"/>
                        </a:buClr>
                        <a:buSzPts val="1500"/>
                        <a:buFont typeface="Arial"/>
                        <a:buNone/>
                      </a:pPr>
                      <a:r>
                        <a:rPr lang="es" sz="1000">
                          <a:solidFill>
                            <a:schemeClr val="dk1"/>
                          </a:solidFill>
                          <a:latin typeface="Archivo"/>
                          <a:ea typeface="Archivo"/>
                          <a:cs typeface="Archivo"/>
                          <a:sym typeface="Archivo"/>
                        </a:rPr>
                        <a:t>Victoria Nicola. Escuela 13 DE 4. Eje: Escritura para argumentar</a:t>
                      </a:r>
                      <a:endParaRPr sz="1000">
                        <a:latin typeface="Archivo"/>
                        <a:ea typeface="Archivo"/>
                        <a:cs typeface="Archivo"/>
                        <a:sym typeface="Archivo"/>
                      </a:endParaRPr>
                    </a:p>
                  </a:txBody>
                  <a:tcPr marT="91425" marB="91425" marR="91425" marL="91425">
                    <a:lnB cap="flat" cmpd="sng" w="9525">
                      <a:solidFill>
                        <a:srgbClr val="9E9E9E"/>
                      </a:solidFill>
                      <a:prstDash val="solid"/>
                      <a:round/>
                      <a:headEnd len="sm" w="sm" type="none"/>
                      <a:tailEnd len="sm" w="sm" type="none"/>
                    </a:lnB>
                  </a:tcPr>
                </a:tc>
              </a:tr>
              <a:tr h="976075">
                <a:tc>
                  <a:txBody>
                    <a:bodyPr/>
                    <a:lstStyle/>
                    <a:p>
                      <a:pPr indent="0" lvl="0" marL="0" rtl="0" algn="l">
                        <a:spcBef>
                          <a:spcPts val="0"/>
                        </a:spcBef>
                        <a:spcAft>
                          <a:spcPts val="0"/>
                        </a:spcAft>
                        <a:buNone/>
                      </a:pPr>
                      <a:r>
                        <a:rPr b="1" i="1" lang="es" sz="1000">
                          <a:latin typeface="Archivo"/>
                          <a:ea typeface="Archivo"/>
                          <a:cs typeface="Archivo"/>
                          <a:sym typeface="Archivo"/>
                        </a:rPr>
                        <a:t>Pensamiento crítico en el aula: cómo construir y defender una opinión </a:t>
                      </a:r>
                      <a:endParaRPr b="1" i="1" sz="1000">
                        <a:latin typeface="Archivo"/>
                        <a:ea typeface="Archivo"/>
                        <a:cs typeface="Archivo"/>
                        <a:sym typeface="Archivo"/>
                      </a:endParaRPr>
                    </a:p>
                    <a:p>
                      <a:pPr indent="0" lvl="0" marL="0" rtl="0" algn="l">
                        <a:spcBef>
                          <a:spcPts val="0"/>
                        </a:spcBef>
                        <a:spcAft>
                          <a:spcPts val="0"/>
                        </a:spcAft>
                        <a:buNone/>
                      </a:pPr>
                      <a:r>
                        <a:rPr lang="es" sz="1000">
                          <a:solidFill>
                            <a:schemeClr val="dk1"/>
                          </a:solidFill>
                          <a:latin typeface="Archivo"/>
                          <a:ea typeface="Archivo"/>
                          <a:cs typeface="Archivo"/>
                          <a:sym typeface="Archivo"/>
                        </a:rPr>
                        <a:t>Cristina Jerez- Escuela 04 “Tomás Espora” DE 5 </a:t>
                      </a:r>
                      <a:endParaRPr b="1" i="1" sz="1000">
                        <a:latin typeface="Archivo"/>
                        <a:ea typeface="Archivo"/>
                        <a:cs typeface="Archivo"/>
                        <a:sym typeface="Archivo"/>
                      </a:endParaRPr>
                    </a:p>
                  </a:txBody>
                  <a:tcPr marT="91425" marB="91425" marR="91425" marL="91425"/>
                </a:tc>
                <a:tc>
                  <a:txBody>
                    <a:bodyPr/>
                    <a:lstStyle/>
                    <a:p>
                      <a:pPr indent="0" lvl="0" marL="0" rtl="0" algn="l">
                        <a:spcBef>
                          <a:spcPts val="0"/>
                        </a:spcBef>
                        <a:spcAft>
                          <a:spcPts val="0"/>
                        </a:spcAft>
                        <a:buClr>
                          <a:schemeClr val="dk1"/>
                        </a:buClr>
                        <a:buSzPts val="1800"/>
                        <a:buFont typeface="Arial"/>
                        <a:buNone/>
                      </a:pPr>
                      <a:r>
                        <a:rPr b="1" i="1" lang="es" sz="1000">
                          <a:solidFill>
                            <a:schemeClr val="dk1"/>
                          </a:solidFill>
                          <a:latin typeface="Archivo"/>
                          <a:ea typeface="Archivo"/>
                          <a:cs typeface="Archivo"/>
                          <a:sym typeface="Archivo"/>
                        </a:rPr>
                        <a:t>“Ida y vuelta al texto y la escritura. Leer es releer y escribir es reescribir.”</a:t>
                      </a:r>
                      <a:endParaRPr b="1" i="1" sz="1000">
                        <a:solidFill>
                          <a:schemeClr val="dk1"/>
                        </a:solidFill>
                        <a:latin typeface="Archivo"/>
                        <a:ea typeface="Archivo"/>
                        <a:cs typeface="Archivo"/>
                        <a:sym typeface="Archivo"/>
                      </a:endParaRPr>
                    </a:p>
                    <a:p>
                      <a:pPr indent="0" lvl="0" marL="0" rtl="0" algn="l">
                        <a:spcBef>
                          <a:spcPts val="0"/>
                        </a:spcBef>
                        <a:spcAft>
                          <a:spcPts val="0"/>
                        </a:spcAft>
                        <a:buClr>
                          <a:schemeClr val="dk1"/>
                        </a:buClr>
                        <a:buSzPts val="1800"/>
                        <a:buFont typeface="Arial"/>
                        <a:buNone/>
                      </a:pPr>
                      <a:r>
                        <a:rPr lang="es" sz="1000">
                          <a:solidFill>
                            <a:schemeClr val="dk1"/>
                          </a:solidFill>
                          <a:latin typeface="Archivo"/>
                          <a:ea typeface="Archivo"/>
                          <a:cs typeface="Archivo"/>
                          <a:sym typeface="Archivo"/>
                        </a:rPr>
                        <a:t>Silvina Simone- Escuela N°9 «Benjamín Zubiaur» DE 19</a:t>
                      </a:r>
                      <a:endParaRPr b="1" i="1" sz="1000">
                        <a:solidFill>
                          <a:schemeClr val="dk1"/>
                        </a:solidFill>
                        <a:latin typeface="Archivo"/>
                        <a:ea typeface="Archivo"/>
                        <a:cs typeface="Archivo"/>
                        <a:sym typeface="Archivo"/>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b="1" i="1" lang="es" sz="1000">
                          <a:solidFill>
                            <a:schemeClr val="dk1"/>
                          </a:solidFill>
                          <a:latin typeface="Archivo"/>
                          <a:ea typeface="Archivo"/>
                          <a:cs typeface="Archivo"/>
                          <a:sym typeface="Archivo"/>
                        </a:rPr>
                        <a:t>“Diálogo con Ana Frank: la IA como herramienta del Proyecto Interdisciplinario para ampliar la mirada crítica”.  </a:t>
                      </a:r>
                      <a:r>
                        <a:rPr lang="es" sz="1000">
                          <a:solidFill>
                            <a:schemeClr val="dk1"/>
                          </a:solidFill>
                          <a:latin typeface="Archivo"/>
                          <a:ea typeface="Archivo"/>
                          <a:cs typeface="Archivo"/>
                          <a:sym typeface="Archivo"/>
                        </a:rPr>
                        <a:t>Elizabeth Bejarano.  Escuela 24 DE 4</a:t>
                      </a:r>
                      <a:endParaRPr sz="1000">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s" sz="1000">
                          <a:solidFill>
                            <a:schemeClr val="dk1"/>
                          </a:solidFill>
                          <a:latin typeface="Archivo ExtraBold"/>
                          <a:ea typeface="Archivo ExtraBold"/>
                          <a:cs typeface="Archivo ExtraBold"/>
                          <a:sym typeface="Archivo ExtraBold"/>
                        </a:rPr>
                        <a:t>“De las oraciones sueltas al texto propio”</a:t>
                      </a:r>
                      <a:endParaRPr sz="1000">
                        <a:solidFill>
                          <a:schemeClr val="dk1"/>
                        </a:solidFill>
                        <a:latin typeface="Archivo ExtraBold"/>
                        <a:ea typeface="Archivo ExtraBold"/>
                        <a:cs typeface="Archivo ExtraBold"/>
                        <a:sym typeface="Archivo ExtraBold"/>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Archivo"/>
                          <a:ea typeface="Archivo"/>
                          <a:cs typeface="Archivo"/>
                          <a:sym typeface="Archivo"/>
                        </a:rPr>
                        <a:t>Juan Ignacio Krawczyk</a:t>
                      </a:r>
                      <a:endParaRPr sz="10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000">
                          <a:solidFill>
                            <a:schemeClr val="dk1"/>
                          </a:solidFill>
                          <a:latin typeface="Archivo"/>
                          <a:ea typeface="Archivo"/>
                          <a:cs typeface="Archivo"/>
                          <a:sym typeface="Archivo"/>
                        </a:rPr>
                        <a:t>Instituto Nuestra Señora  de Fátima A-430</a:t>
                      </a:r>
                      <a:endParaRPr b="1" sz="1000">
                        <a:latin typeface="Archivo"/>
                        <a:ea typeface="Archivo"/>
                        <a:cs typeface="Archivo"/>
                        <a:sym typeface="Archivo"/>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s" sz="1000">
                          <a:solidFill>
                            <a:schemeClr val="dk1"/>
                          </a:solidFill>
                          <a:latin typeface="Archivo"/>
                          <a:ea typeface="Archivo"/>
                          <a:cs typeface="Archivo"/>
                          <a:sym typeface="Archivo"/>
                        </a:rPr>
                        <a:t>“Escribir para opinar: detenerse para avanzar”</a:t>
                      </a:r>
                      <a:endParaRPr b="1" sz="1000">
                        <a:solidFill>
                          <a:schemeClr val="dk1"/>
                        </a:solidFill>
                        <a:latin typeface="Archivo"/>
                        <a:ea typeface="Archivo"/>
                        <a:cs typeface="Archivo"/>
                        <a:sym typeface="Archivo"/>
                      </a:endParaRPr>
                    </a:p>
                    <a:p>
                      <a:pPr indent="0" lvl="0" marL="0" rtl="0" algn="l">
                        <a:spcBef>
                          <a:spcPts val="0"/>
                        </a:spcBef>
                        <a:spcAft>
                          <a:spcPts val="0"/>
                        </a:spcAft>
                        <a:buNone/>
                      </a:pPr>
                      <a:r>
                        <a:rPr lang="es" sz="1000">
                          <a:solidFill>
                            <a:schemeClr val="dk1"/>
                          </a:solidFill>
                          <a:latin typeface="Archivo"/>
                          <a:ea typeface="Archivo"/>
                          <a:cs typeface="Archivo"/>
                          <a:sym typeface="Archivo"/>
                        </a:rPr>
                        <a:t>Paula Talarico- Instituto San Roque</a:t>
                      </a:r>
                      <a:endParaRPr sz="10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t/>
                      </a:r>
                      <a:endParaRPr b="1" sz="1000">
                        <a:solidFill>
                          <a:schemeClr val="dk1"/>
                        </a:solidFill>
                        <a:latin typeface="Archivo"/>
                        <a:ea typeface="Archivo"/>
                        <a:cs typeface="Archivo"/>
                        <a:sym typeface="Archivo"/>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b="1" i="1" lang="es" sz="1000">
                          <a:solidFill>
                            <a:schemeClr val="dk1"/>
                          </a:solidFill>
                          <a:latin typeface="Archivo"/>
                          <a:ea typeface="Archivo"/>
                          <a:cs typeface="Archivo"/>
                          <a:sym typeface="Archivo"/>
                        </a:rPr>
                        <a:t>“Audiolibros de recuerdos en pausa”</a:t>
                      </a:r>
                      <a:endParaRPr b="1" i="1" sz="1000">
                        <a:solidFill>
                          <a:schemeClr val="dk1"/>
                        </a:solidFill>
                        <a:latin typeface="Archivo"/>
                        <a:ea typeface="Archivo"/>
                        <a:cs typeface="Archivo"/>
                        <a:sym typeface="Archivo"/>
                      </a:endParaRPr>
                    </a:p>
                    <a:p>
                      <a:pPr indent="0" lvl="0" marL="0" rtl="0" algn="l">
                        <a:spcBef>
                          <a:spcPts val="0"/>
                        </a:spcBef>
                        <a:spcAft>
                          <a:spcPts val="0"/>
                        </a:spcAft>
                        <a:buClr>
                          <a:schemeClr val="dk1"/>
                        </a:buClr>
                        <a:buSzPts val="1100"/>
                        <a:buFont typeface="Arial"/>
                        <a:buNone/>
                      </a:pPr>
                      <a:r>
                        <a:rPr lang="es" sz="1000">
                          <a:solidFill>
                            <a:schemeClr val="dk1"/>
                          </a:solidFill>
                          <a:latin typeface="Archivo"/>
                          <a:ea typeface="Archivo"/>
                          <a:cs typeface="Archivo"/>
                          <a:sym typeface="Archivo"/>
                        </a:rPr>
                        <a:t>Julieta Buscia</a:t>
                      </a:r>
                      <a:endParaRPr sz="10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Archivo"/>
                          <a:ea typeface="Archivo"/>
                          <a:cs typeface="Archivo"/>
                          <a:sym typeface="Archivo"/>
                        </a:rPr>
                        <a:t>Esc. de Comercio n°18 DE 5 “Reino de Suecia”</a:t>
                      </a:r>
                      <a:endParaRPr sz="10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200"/>
                        <a:buFont typeface="Arial"/>
                        <a:buNone/>
                      </a:pPr>
                      <a:r>
                        <a:t/>
                      </a:r>
                      <a:endParaRPr sz="1000">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20275">
                <a:tc>
                  <a:txBody>
                    <a:bodyPr/>
                    <a:lstStyle/>
                    <a:p>
                      <a:pPr indent="0" lvl="0" marL="0" rtl="0" algn="l">
                        <a:spcBef>
                          <a:spcPts val="0"/>
                        </a:spcBef>
                        <a:spcAft>
                          <a:spcPts val="0"/>
                        </a:spcAft>
                        <a:buClr>
                          <a:schemeClr val="dk1"/>
                        </a:buClr>
                        <a:buSzPts val="1100"/>
                        <a:buFont typeface="Arial"/>
                        <a:buNone/>
                      </a:pPr>
                      <a:r>
                        <a:rPr b="1" i="1" lang="es" sz="1000">
                          <a:solidFill>
                            <a:schemeClr val="dk1"/>
                          </a:solidFill>
                          <a:latin typeface="Archivo"/>
                          <a:ea typeface="Archivo"/>
                          <a:cs typeface="Archivo"/>
                          <a:sym typeface="Archivo"/>
                        </a:rPr>
                        <a:t>A ponerle voz </a:t>
                      </a:r>
                      <a:endParaRPr b="1" i="1" sz="10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800"/>
                        <a:buFont typeface="Arial"/>
                        <a:buNone/>
                      </a:pPr>
                      <a:r>
                        <a:rPr lang="es" sz="1000">
                          <a:solidFill>
                            <a:schemeClr val="dk1"/>
                          </a:solidFill>
                          <a:latin typeface="Archivo"/>
                          <a:ea typeface="Archivo"/>
                          <a:cs typeface="Archivo"/>
                          <a:sym typeface="Archivo"/>
                        </a:rPr>
                        <a:t>Norma Chamorro, Karina Vanoni, </a:t>
                      </a:r>
                      <a:endParaRPr sz="10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800"/>
                        <a:buFont typeface="Arial"/>
                        <a:buNone/>
                      </a:pPr>
                      <a:r>
                        <a:rPr lang="es" sz="1000">
                          <a:solidFill>
                            <a:schemeClr val="dk1"/>
                          </a:solidFill>
                          <a:latin typeface="Archivo"/>
                          <a:ea typeface="Archivo"/>
                          <a:cs typeface="Archivo"/>
                          <a:sym typeface="Archivo"/>
                        </a:rPr>
                        <a:t>Franco Vacatello, Paula Etchart, Damián Topa, Inés Cabriza-  Escuela Técnica 12</a:t>
                      </a:r>
                      <a:endParaRPr sz="10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200"/>
                        <a:buFont typeface="Arial"/>
                        <a:buNone/>
                      </a:pPr>
                      <a:r>
                        <a:t/>
                      </a:r>
                      <a:endParaRPr sz="1000">
                        <a:latin typeface="Archivo"/>
                        <a:ea typeface="Archivo"/>
                        <a:cs typeface="Archivo"/>
                        <a:sym typeface="Archivo"/>
                      </a:endParaRPr>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i="1" lang="es" sz="1000">
                          <a:solidFill>
                            <a:schemeClr val="dk1"/>
                          </a:solidFill>
                          <a:latin typeface="Archivo"/>
                          <a:ea typeface="Archivo"/>
                          <a:cs typeface="Archivo"/>
                          <a:sym typeface="Archivo"/>
                        </a:rPr>
                        <a:t>“Hablar / Crear / Expresarse / Actuar”</a:t>
                      </a:r>
                      <a:endParaRPr b="1" i="1" sz="10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Archivo"/>
                          <a:ea typeface="Archivo"/>
                          <a:cs typeface="Archivo"/>
                          <a:sym typeface="Archivo"/>
                        </a:rPr>
                        <a:t>María Laura Falduti y Horacio Marshall</a:t>
                      </a:r>
                      <a:endParaRPr sz="10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Archivo"/>
                          <a:ea typeface="Archivo"/>
                          <a:cs typeface="Archivo"/>
                          <a:sym typeface="Archivo"/>
                        </a:rPr>
                        <a:t>Escuela de Comercio Nº 8 D.E. 02 “Patricias argentinas”</a:t>
                      </a:r>
                      <a:endParaRPr b="1" sz="10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200"/>
                        <a:buFont typeface="Arial"/>
                        <a:buNone/>
                      </a:pPr>
                      <a:r>
                        <a:t/>
                      </a:r>
                      <a:endParaRPr sz="1000">
                        <a:latin typeface="Archivo"/>
                        <a:ea typeface="Archivo"/>
                        <a:cs typeface="Archivo"/>
                        <a:sym typeface="Archivo"/>
                      </a:endParaRPr>
                    </a:p>
                  </a:txBody>
                  <a:tcPr marT="91425" marB="91425" marR="91425" marL="91425"/>
                </a:tc>
                <a:tc>
                  <a:txBody>
                    <a:bodyPr/>
                    <a:lstStyle/>
                    <a:p>
                      <a:pPr indent="0" lvl="0" marL="0" rtl="0" algn="l">
                        <a:spcBef>
                          <a:spcPts val="0"/>
                        </a:spcBef>
                        <a:spcAft>
                          <a:spcPts val="0"/>
                        </a:spcAft>
                        <a:buNone/>
                      </a:pPr>
                      <a:r>
                        <a:rPr b="1" i="1" lang="es" sz="1000"/>
                        <a:t>Ecos de amor en el Olimpo</a:t>
                      </a:r>
                      <a:endParaRPr b="1" i="1" sz="1000"/>
                    </a:p>
                    <a:p>
                      <a:pPr indent="0" lvl="0" marL="0" rtl="0" algn="l">
                        <a:spcBef>
                          <a:spcPts val="0"/>
                        </a:spcBef>
                        <a:spcAft>
                          <a:spcPts val="0"/>
                        </a:spcAft>
                        <a:buNone/>
                      </a:pPr>
                      <a:r>
                        <a:rPr lang="es" sz="1000"/>
                        <a:t>Ailén Kamienny</a:t>
                      </a:r>
                      <a:endParaRPr sz="1000"/>
                    </a:p>
                    <a:p>
                      <a:pPr indent="0" lvl="0" marL="0" rtl="0" algn="l">
                        <a:spcBef>
                          <a:spcPts val="0"/>
                        </a:spcBef>
                        <a:spcAft>
                          <a:spcPts val="0"/>
                        </a:spcAft>
                        <a:buNone/>
                      </a:pPr>
                      <a:r>
                        <a:rPr lang="es" sz="1000"/>
                        <a:t>Escuela Nº: 34 D.E. 9</a:t>
                      </a:r>
                      <a:endParaRPr sz="1000"/>
                    </a:p>
                    <a:p>
                      <a:pPr indent="0" lvl="0" marL="0" rtl="0" algn="l">
                        <a:spcBef>
                          <a:spcPts val="0"/>
                        </a:spcBef>
                        <a:spcAft>
                          <a:spcPts val="0"/>
                        </a:spcAft>
                        <a:buNone/>
                      </a:pPr>
                      <a:r>
                        <a:t/>
                      </a:r>
                      <a:endParaRPr b="1" i="1" sz="1000"/>
                    </a:p>
                  </a:txBody>
                  <a:tcPr marT="91425" marB="9142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1" name="Shape 2271"/>
        <p:cNvGrpSpPr/>
        <p:nvPr/>
      </p:nvGrpSpPr>
      <p:grpSpPr>
        <a:xfrm>
          <a:off x="0" y="0"/>
          <a:ext cx="0" cy="0"/>
          <a:chOff x="0" y="0"/>
          <a:chExt cx="0" cy="0"/>
        </a:xfrm>
      </p:grpSpPr>
      <p:pic>
        <p:nvPicPr>
          <p:cNvPr descr="Texto, Carta&#10;&#10;El contenido generado por IA puede ser incorrecto." id="2272" name="Google Shape;2272;g3a0b29e5376_4_274"/>
          <p:cNvPicPr preferRelativeResize="0"/>
          <p:nvPr/>
        </p:nvPicPr>
        <p:blipFill rotWithShape="1">
          <a:blip r:embed="rId3">
            <a:alphaModFix/>
          </a:blip>
          <a:srcRect b="0" l="0" r="0" t="0"/>
          <a:stretch/>
        </p:blipFill>
        <p:spPr>
          <a:xfrm>
            <a:off x="4572000" y="2202151"/>
            <a:ext cx="4378362" cy="2607862"/>
          </a:xfrm>
          <a:prstGeom prst="rect">
            <a:avLst/>
          </a:prstGeom>
          <a:noFill/>
          <a:ln>
            <a:noFill/>
          </a:ln>
        </p:spPr>
      </p:pic>
      <p:pic>
        <p:nvPicPr>
          <p:cNvPr descr="Texto&#10;&#10;El contenido generado por IA puede ser incorrecto." id="2273" name="Google Shape;2273;g3a0b29e5376_4_274"/>
          <p:cNvPicPr preferRelativeResize="0"/>
          <p:nvPr/>
        </p:nvPicPr>
        <p:blipFill rotWithShape="1">
          <a:blip r:embed="rId4">
            <a:alphaModFix/>
          </a:blip>
          <a:srcRect b="0" l="0" r="0" t="0"/>
          <a:stretch/>
        </p:blipFill>
        <p:spPr>
          <a:xfrm>
            <a:off x="242191" y="161365"/>
            <a:ext cx="4329809" cy="2699169"/>
          </a:xfrm>
          <a:prstGeom prst="rect">
            <a:avLst/>
          </a:prstGeom>
          <a:noFill/>
          <a:ln>
            <a:noFill/>
          </a:ln>
        </p:spPr>
      </p:pic>
      <p:sp>
        <p:nvSpPr>
          <p:cNvPr id="2274" name="Google Shape;2274;g3a0b29e5376_4_274"/>
          <p:cNvSpPr txBox="1"/>
          <p:nvPr/>
        </p:nvSpPr>
        <p:spPr>
          <a:xfrm>
            <a:off x="5566688" y="1027870"/>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75" name="Google Shape;2275;g3a0b29e5376_4_274"/>
          <p:cNvPicPr preferRelativeResize="0"/>
          <p:nvPr/>
        </p:nvPicPr>
        <p:blipFill rotWithShape="1">
          <a:blip r:embed="rId5">
            <a:alphaModFix/>
          </a:blip>
          <a:srcRect b="0" l="0" r="0" t="0"/>
          <a:stretch/>
        </p:blipFill>
        <p:spPr>
          <a:xfrm>
            <a:off x="1323720" y="3529295"/>
            <a:ext cx="1460676" cy="249071"/>
          </a:xfrm>
          <a:prstGeom prst="rect">
            <a:avLst/>
          </a:prstGeom>
          <a:noFill/>
          <a:ln>
            <a:noFill/>
          </a:ln>
        </p:spPr>
      </p:pic>
      <p:pic>
        <p:nvPicPr>
          <p:cNvPr descr="Imagen que contiene señal&#10;&#10;El contenido generado por IA puede ser incorrecto." id="2276" name="Google Shape;2276;g3a0b29e5376_4_274"/>
          <p:cNvPicPr preferRelativeResize="0"/>
          <p:nvPr/>
        </p:nvPicPr>
        <p:blipFill rotWithShape="1">
          <a:blip r:embed="rId6">
            <a:alphaModFix/>
          </a:blip>
          <a:srcRect b="0" l="0" r="0" t="0"/>
          <a:stretch/>
        </p:blipFill>
        <p:spPr>
          <a:xfrm>
            <a:off x="0" y="4290232"/>
            <a:ext cx="458540" cy="566099"/>
          </a:xfrm>
          <a:prstGeom prst="rect">
            <a:avLst/>
          </a:prstGeom>
          <a:noFill/>
          <a:ln>
            <a:noFill/>
          </a:ln>
        </p:spPr>
      </p:pic>
      <p:sp>
        <p:nvSpPr>
          <p:cNvPr id="2277" name="Google Shape;2277;g3a0b29e5376_4_27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278" name="Google Shape;2278;g3a0b29e5376_4_274"/>
          <p:cNvPicPr preferRelativeResize="0"/>
          <p:nvPr/>
        </p:nvPicPr>
        <p:blipFill rotWithShape="1">
          <a:blip r:embed="rId7">
            <a:alphaModFix/>
          </a:blip>
          <a:srcRect b="0" l="0" r="0" t="0"/>
          <a:stretch/>
        </p:blipFill>
        <p:spPr>
          <a:xfrm rot="2181472">
            <a:off x="8141488" y="309879"/>
            <a:ext cx="554526" cy="45643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sp>
        <p:nvSpPr>
          <p:cNvPr id="2283" name="Google Shape;2283;g3a0b29e5376_4_284"/>
          <p:cNvSpPr txBox="1"/>
          <p:nvPr/>
        </p:nvSpPr>
        <p:spPr>
          <a:xfrm>
            <a:off x="155485" y="800665"/>
            <a:ext cx="8500500" cy="1277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Durante el tercer bimestre, el trabajo se centró en el género fantástico a partir de la lectura de </a:t>
            </a:r>
            <a:r>
              <a:rPr b="1" i="1" lang="es" sz="1100" u="none" cap="none" strike="noStrike">
                <a:solidFill>
                  <a:srgbClr val="000000"/>
                </a:solidFill>
                <a:latin typeface="Archivo"/>
                <a:ea typeface="Archivo"/>
                <a:cs typeface="Archivo"/>
                <a:sym typeface="Archivo"/>
              </a:rPr>
              <a:t>Trasnoche</a:t>
            </a:r>
            <a:r>
              <a:rPr b="0" i="0" lang="es" sz="1100" u="none" cap="none" strike="noStrike">
                <a:solidFill>
                  <a:srgbClr val="000000"/>
                </a:solidFill>
                <a:latin typeface="Archivo"/>
                <a:ea typeface="Archivo"/>
                <a:cs typeface="Archivo"/>
                <a:sym typeface="Archivo"/>
              </a:rPr>
              <a:t> de </a:t>
            </a:r>
            <a:r>
              <a:rPr b="0" i="1" lang="es" sz="1100" u="none" cap="none" strike="noStrike">
                <a:solidFill>
                  <a:srgbClr val="000000"/>
                </a:solidFill>
                <a:latin typeface="Archivo"/>
                <a:ea typeface="Archivo"/>
                <a:cs typeface="Archivo"/>
                <a:sym typeface="Archivo"/>
              </a:rPr>
              <a:t>Pablo De Santis </a:t>
            </a:r>
            <a:r>
              <a:rPr b="0" i="0" lang="es" sz="1100" u="none" cap="none" strike="noStrike">
                <a:solidFill>
                  <a:srgbClr val="000000"/>
                </a:solidFill>
                <a:latin typeface="Archivo"/>
                <a:ea typeface="Archivo"/>
                <a:cs typeface="Archivo"/>
                <a:sym typeface="Archivo"/>
              </a:rPr>
              <a:t>y en la oralidad. La secuencia fortaleció el eje </a:t>
            </a:r>
            <a:r>
              <a:rPr b="1" i="0" lang="es" sz="1100" u="none" cap="none" strike="noStrike">
                <a:solidFill>
                  <a:srgbClr val="000000"/>
                </a:solidFill>
                <a:latin typeface="Archivo"/>
                <a:ea typeface="Archivo"/>
                <a:cs typeface="Archivo"/>
                <a:sym typeface="Archivo"/>
              </a:rPr>
              <a:t>“Leer para estudiar”</a:t>
            </a:r>
            <a:r>
              <a:rPr b="0" i="0" lang="es" sz="1100" u="none" cap="none" strike="noStrike">
                <a:solidFill>
                  <a:srgbClr val="000000"/>
                </a:solidFill>
                <a:latin typeface="Archivo"/>
                <a:ea typeface="Archivo"/>
                <a:cs typeface="Archivo"/>
                <a:sym typeface="Archivo"/>
              </a:rPr>
              <a:t> y se expandió al eje de </a:t>
            </a:r>
            <a:r>
              <a:rPr b="1" i="0" lang="es" sz="1100" u="none" cap="none" strike="noStrike">
                <a:solidFill>
                  <a:srgbClr val="000000"/>
                </a:solidFill>
                <a:latin typeface="Archivo"/>
                <a:ea typeface="Archivo"/>
                <a:cs typeface="Archivo"/>
                <a:sym typeface="Archivo"/>
              </a:rPr>
              <a:t>la oralidad</a:t>
            </a:r>
            <a:r>
              <a:rPr b="0" i="0" lang="es" sz="1100" u="none" cap="none" strike="noStrike">
                <a:solidFill>
                  <a:srgbClr val="000000"/>
                </a:solidFill>
                <a:latin typeface="Archivo"/>
                <a:ea typeface="Archivo"/>
                <a:cs typeface="Archivo"/>
                <a:sym typeface="Archivo"/>
              </a:rPr>
              <a:t>, integrando lectura, escritura, gramática y expresión oral. </a:t>
            </a:r>
            <a:endParaRPr b="0" i="0" sz="14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Los alumnos realizaron </a:t>
            </a:r>
            <a:r>
              <a:rPr b="1" i="0" lang="es" sz="1100" u="none" cap="none" strike="noStrike">
                <a:solidFill>
                  <a:srgbClr val="000000"/>
                </a:solidFill>
                <a:latin typeface="Archivo"/>
                <a:ea typeface="Archivo"/>
                <a:cs typeface="Archivo"/>
                <a:sym typeface="Archivo"/>
              </a:rPr>
              <a:t>fanzines</a:t>
            </a:r>
            <a:r>
              <a:rPr b="0" i="0" lang="es" sz="1100" u="none" cap="none" strike="noStrike">
                <a:solidFill>
                  <a:srgbClr val="000000"/>
                </a:solidFill>
                <a:latin typeface="Archivo"/>
                <a:ea typeface="Archivo"/>
                <a:cs typeface="Archivo"/>
                <a:sym typeface="Archivo"/>
              </a:rPr>
              <a:t> sobre los cuentos y participaron de un </a:t>
            </a:r>
            <a:r>
              <a:rPr b="1" i="0" lang="es" sz="1100" u="none" cap="none" strike="noStrike">
                <a:solidFill>
                  <a:srgbClr val="000000"/>
                </a:solidFill>
                <a:latin typeface="Archivo"/>
                <a:ea typeface="Archivo"/>
                <a:cs typeface="Archivo"/>
                <a:sym typeface="Archivo"/>
              </a:rPr>
              <a:t>encuentro con el autor</a:t>
            </a:r>
            <a:r>
              <a:rPr b="0" i="0" lang="es" sz="1100" u="none" cap="none" strike="noStrike">
                <a:solidFill>
                  <a:srgbClr val="000000"/>
                </a:solidFill>
                <a:latin typeface="Archivo"/>
                <a:ea typeface="Archivo"/>
                <a:cs typeface="Archivo"/>
                <a:sym typeface="Archivo"/>
              </a:rPr>
              <a:t>, donde compartieron sus interpretaciones y dialogaron con él.</a:t>
            </a:r>
            <a:endParaRPr b="0" i="0" sz="1400" u="none" cap="none" strike="noStrike">
              <a:solidFill>
                <a:srgbClr val="000000"/>
              </a:solidFill>
              <a:latin typeface="Archivo"/>
              <a:ea typeface="Archivo"/>
              <a:cs typeface="Archivo"/>
              <a:sym typeface="Archivo"/>
            </a:endParaRPr>
          </a:p>
        </p:txBody>
      </p:sp>
      <p:sp>
        <p:nvSpPr>
          <p:cNvPr id="2284" name="Google Shape;2284;g3a0b29e5376_4_284"/>
          <p:cNvSpPr txBox="1"/>
          <p:nvPr/>
        </p:nvSpPr>
        <p:spPr>
          <a:xfrm>
            <a:off x="778933" y="358881"/>
            <a:ext cx="6366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s" sz="1400" u="none" cap="none" strike="noStrike">
                <a:solidFill>
                  <a:srgbClr val="000000"/>
                </a:solidFill>
                <a:latin typeface="Archivo"/>
                <a:ea typeface="Archivo"/>
                <a:cs typeface="Archivo"/>
                <a:sym typeface="Archivo"/>
              </a:rPr>
              <a:t>La secuencia continúa en este cuatrimestre…</a:t>
            </a:r>
            <a:endParaRPr b="0" i="0" sz="1400" u="none" cap="none" strike="noStrike">
              <a:solidFill>
                <a:srgbClr val="000000"/>
              </a:solidFill>
              <a:latin typeface="Archivo"/>
              <a:ea typeface="Archivo"/>
              <a:cs typeface="Archivo"/>
              <a:sym typeface="Archivo"/>
            </a:endParaRPr>
          </a:p>
        </p:txBody>
      </p:sp>
      <p:sp>
        <p:nvSpPr>
          <p:cNvPr id="2285" name="Google Shape;2285;g3a0b29e5376_4_284"/>
          <p:cNvSpPr txBox="1"/>
          <p:nvPr/>
        </p:nvSpPr>
        <p:spPr>
          <a:xfrm>
            <a:off x="223236" y="3491640"/>
            <a:ext cx="8658600" cy="102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Aquí se hizo foco en los siguientes criterios del eje de la oralidad que se encuentra en la </a:t>
            </a:r>
            <a:r>
              <a:rPr b="1" i="0" lang="es" sz="1100" u="sng" cap="none" strike="noStrike">
                <a:solidFill>
                  <a:srgbClr val="000000"/>
                </a:solidFill>
                <a:latin typeface="Archivo"/>
                <a:ea typeface="Archivo"/>
                <a:cs typeface="Archivo"/>
                <a:sym typeface="Archivo"/>
              </a:rPr>
              <a:t>rúbrica del programa </a:t>
            </a:r>
            <a:r>
              <a:rPr b="0" i="0" lang="es" sz="1100" u="none" cap="none" strike="noStrike">
                <a:solidFill>
                  <a:srgbClr val="000000"/>
                </a:solidFill>
                <a:latin typeface="Archivo"/>
                <a:ea typeface="Archivo"/>
                <a:cs typeface="Archivo"/>
                <a:sym typeface="Archivo"/>
              </a:rPr>
              <a:t>:</a:t>
            </a:r>
            <a:endParaRPr b="0" i="0" sz="1400" u="none" cap="none" strike="noStrike">
              <a:solidFill>
                <a:srgbClr val="000000"/>
              </a:solidFill>
              <a:latin typeface="Archivo"/>
              <a:ea typeface="Archivo"/>
              <a:cs typeface="Archivo"/>
              <a:sym typeface="Archivo"/>
            </a:endParaRPr>
          </a:p>
          <a:p>
            <a:pPr indent="0" lvl="0" marL="0" marR="0" rtl="0" algn="l">
              <a:lnSpc>
                <a:spcPct val="150000"/>
              </a:lnSpc>
              <a:spcBef>
                <a:spcPts val="0"/>
              </a:spcBef>
              <a:spcAft>
                <a:spcPts val="0"/>
              </a:spcAft>
              <a:buClr>
                <a:srgbClr val="000000"/>
              </a:buClr>
              <a:buSzPts val="1100"/>
              <a:buFont typeface="Arial"/>
              <a:buNone/>
            </a:pPr>
            <a:r>
              <a:rPr b="1" i="0" lang="es" sz="1100" u="none" cap="none" strike="noStrike">
                <a:solidFill>
                  <a:srgbClr val="000000"/>
                </a:solidFill>
                <a:latin typeface="Archivo"/>
                <a:ea typeface="Archivo"/>
                <a:cs typeface="Archivo"/>
                <a:sym typeface="Archivo"/>
              </a:rPr>
              <a:t> - Jerarquizar y organizar el contenido de acuerdo con un propósito comunicativo.</a:t>
            </a:r>
            <a:endParaRPr b="0" i="0" sz="1400" u="none" cap="none" strike="noStrike">
              <a:solidFill>
                <a:srgbClr val="000000"/>
              </a:solidFill>
              <a:latin typeface="Archivo"/>
              <a:ea typeface="Archivo"/>
              <a:cs typeface="Archivo"/>
              <a:sym typeface="Archivo"/>
            </a:endParaRPr>
          </a:p>
          <a:p>
            <a:pPr indent="0" lvl="0" marL="0" marR="0" rtl="0" algn="l">
              <a:lnSpc>
                <a:spcPct val="150000"/>
              </a:lnSpc>
              <a:spcBef>
                <a:spcPts val="0"/>
              </a:spcBef>
              <a:spcAft>
                <a:spcPts val="0"/>
              </a:spcAft>
              <a:buClr>
                <a:srgbClr val="000000"/>
              </a:buClr>
              <a:buSzPts val="1100"/>
              <a:buFont typeface="Arial"/>
              <a:buNone/>
            </a:pPr>
            <a:r>
              <a:rPr b="1" i="0" lang="es" sz="1100" u="none" cap="none" strike="noStrike">
                <a:solidFill>
                  <a:srgbClr val="000000"/>
                </a:solidFill>
                <a:latin typeface="Archivo"/>
                <a:ea typeface="Archivo"/>
                <a:cs typeface="Archivo"/>
                <a:sym typeface="Archivo"/>
              </a:rPr>
              <a:t> - Utilizar escrituras intermedias (guiones y planificaciones) como apoyo para hablar y escuchar. </a:t>
            </a:r>
            <a:endParaRPr b="0" i="0" sz="1400" u="none" cap="none" strike="noStrike">
              <a:solidFill>
                <a:srgbClr val="000000"/>
              </a:solidFill>
              <a:latin typeface="Archivo"/>
              <a:ea typeface="Archivo"/>
              <a:cs typeface="Archivo"/>
              <a:sym typeface="Archivo"/>
            </a:endParaRPr>
          </a:p>
          <a:p>
            <a:pPr indent="0" lvl="0" marL="0" marR="0" rtl="0" algn="l">
              <a:lnSpc>
                <a:spcPct val="150000"/>
              </a:lnSpc>
              <a:spcBef>
                <a:spcPts val="0"/>
              </a:spcBef>
              <a:spcAft>
                <a:spcPts val="0"/>
              </a:spcAft>
              <a:buClr>
                <a:srgbClr val="000000"/>
              </a:buClr>
              <a:buSzPts val="1100"/>
              <a:buFont typeface="Arial"/>
              <a:buNone/>
            </a:pPr>
            <a:r>
              <a:rPr b="1" i="0" lang="es" sz="1100" u="none" cap="none" strike="noStrike">
                <a:solidFill>
                  <a:srgbClr val="000000"/>
                </a:solidFill>
                <a:latin typeface="Archivo"/>
                <a:ea typeface="Archivo"/>
                <a:cs typeface="Archivo"/>
                <a:sym typeface="Archivo"/>
              </a:rPr>
              <a:t>- Adecuar la producción oral al contexto y a los destinatarios, en este caso, la comunidad escolar.</a:t>
            </a:r>
            <a:endParaRPr b="0" i="0" sz="1400" u="none" cap="none" strike="noStrike">
              <a:solidFill>
                <a:srgbClr val="000000"/>
              </a:solidFill>
              <a:latin typeface="Archivo"/>
              <a:ea typeface="Archivo"/>
              <a:cs typeface="Archivo"/>
              <a:sym typeface="Archivo"/>
            </a:endParaRPr>
          </a:p>
        </p:txBody>
      </p:sp>
      <p:pic>
        <p:nvPicPr>
          <p:cNvPr id="2286" name="Google Shape;2286;g3a0b29e5376_4_284"/>
          <p:cNvPicPr preferRelativeResize="0"/>
          <p:nvPr/>
        </p:nvPicPr>
        <p:blipFill rotWithShape="1">
          <a:blip r:embed="rId3">
            <a:alphaModFix/>
          </a:blip>
          <a:srcRect b="0" l="0" r="0" t="0"/>
          <a:stretch/>
        </p:blipFill>
        <p:spPr>
          <a:xfrm>
            <a:off x="7145867" y="297394"/>
            <a:ext cx="1460676" cy="206450"/>
          </a:xfrm>
          <a:prstGeom prst="rect">
            <a:avLst/>
          </a:prstGeom>
          <a:noFill/>
          <a:ln>
            <a:noFill/>
          </a:ln>
        </p:spPr>
      </p:pic>
      <p:pic>
        <p:nvPicPr>
          <p:cNvPr descr="Trasnoche" id="2287" name="Google Shape;2287;g3a0b29e5376_4_284"/>
          <p:cNvPicPr preferRelativeResize="0"/>
          <p:nvPr/>
        </p:nvPicPr>
        <p:blipFill rotWithShape="1">
          <a:blip r:embed="rId4">
            <a:alphaModFix/>
          </a:blip>
          <a:srcRect b="0" l="0" r="0" t="0"/>
          <a:stretch/>
        </p:blipFill>
        <p:spPr>
          <a:xfrm>
            <a:off x="4572000" y="2256859"/>
            <a:ext cx="925689" cy="1159401"/>
          </a:xfrm>
          <a:prstGeom prst="rect">
            <a:avLst/>
          </a:prstGeom>
          <a:noFill/>
          <a:ln>
            <a:noFill/>
          </a:ln>
        </p:spPr>
      </p:pic>
      <p:pic>
        <p:nvPicPr>
          <p:cNvPr descr="Imagen que contiene señal&#10;&#10;El contenido generado por IA puede ser incorrecto." id="2288" name="Google Shape;2288;g3a0b29e5376_4_284"/>
          <p:cNvPicPr preferRelativeResize="0"/>
          <p:nvPr/>
        </p:nvPicPr>
        <p:blipFill rotWithShape="1">
          <a:blip r:embed="rId5">
            <a:alphaModFix/>
          </a:blip>
          <a:srcRect b="0" l="0" r="0" t="0"/>
          <a:stretch/>
        </p:blipFill>
        <p:spPr>
          <a:xfrm>
            <a:off x="8656018" y="4364901"/>
            <a:ext cx="451591" cy="557520"/>
          </a:xfrm>
          <a:prstGeom prst="rect">
            <a:avLst/>
          </a:prstGeom>
          <a:noFill/>
          <a:ln>
            <a:noFill/>
          </a:ln>
        </p:spPr>
      </p:pic>
      <p:pic>
        <p:nvPicPr>
          <p:cNvPr descr="Pablo De Santis: “Para mí escribir es inventar; es agregarle cosas al  mundo” - Infobae" id="2289" name="Google Shape;2289;g3a0b29e5376_4_284"/>
          <p:cNvPicPr preferRelativeResize="0"/>
          <p:nvPr/>
        </p:nvPicPr>
        <p:blipFill rotWithShape="1">
          <a:blip r:embed="rId6">
            <a:alphaModFix/>
          </a:blip>
          <a:srcRect b="0" l="0" r="0" t="0"/>
          <a:stretch/>
        </p:blipFill>
        <p:spPr>
          <a:xfrm>
            <a:off x="2652535" y="2265189"/>
            <a:ext cx="1309865" cy="1159401"/>
          </a:xfrm>
          <a:prstGeom prst="rect">
            <a:avLst/>
          </a:prstGeom>
          <a:noFill/>
          <a:ln>
            <a:noFill/>
          </a:ln>
        </p:spPr>
      </p:pic>
      <p:sp>
        <p:nvSpPr>
          <p:cNvPr id="2290" name="Google Shape;2290;g3a0b29e5376_4_28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pic>
        <p:nvPicPr>
          <p:cNvPr id="2295" name="Google Shape;2295;g3a0b29e5376_4_296"/>
          <p:cNvPicPr preferRelativeResize="0"/>
          <p:nvPr/>
        </p:nvPicPr>
        <p:blipFill rotWithShape="1">
          <a:blip r:embed="rId3">
            <a:alphaModFix/>
          </a:blip>
          <a:srcRect b="0" l="0" r="0" t="0"/>
          <a:stretch/>
        </p:blipFill>
        <p:spPr>
          <a:xfrm>
            <a:off x="5929120" y="331647"/>
            <a:ext cx="1460676" cy="206450"/>
          </a:xfrm>
          <a:prstGeom prst="rect">
            <a:avLst/>
          </a:prstGeom>
          <a:noFill/>
          <a:ln>
            <a:noFill/>
          </a:ln>
        </p:spPr>
      </p:pic>
      <p:sp>
        <p:nvSpPr>
          <p:cNvPr id="2296" name="Google Shape;2296;g3a0b29e5376_4_296"/>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297" name="Google Shape;2297;g3a0b29e5376_4_296"/>
          <p:cNvPicPr preferRelativeResize="0"/>
          <p:nvPr/>
        </p:nvPicPr>
        <p:blipFill rotWithShape="1">
          <a:blip r:embed="rId4">
            <a:alphaModFix/>
          </a:blip>
          <a:srcRect b="0" l="0" r="0" t="0"/>
          <a:stretch/>
        </p:blipFill>
        <p:spPr>
          <a:xfrm rot="5400000">
            <a:off x="821228" y="606742"/>
            <a:ext cx="2511854" cy="3341512"/>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2298" name="Google Shape;2298;g3a0b29e5376_4_296"/>
          <p:cNvSpPr txBox="1"/>
          <p:nvPr/>
        </p:nvSpPr>
        <p:spPr>
          <a:xfrm>
            <a:off x="406399" y="3910260"/>
            <a:ext cx="308186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s" sz="1400" u="none" cap="none" strike="noStrike">
                <a:solidFill>
                  <a:srgbClr val="000000"/>
                </a:solidFill>
                <a:latin typeface="Archivo"/>
                <a:ea typeface="Archivo"/>
                <a:cs typeface="Archivo"/>
                <a:sym typeface="Archivo"/>
              </a:rPr>
              <a:t>FANZINE: FAN + MAGAZINE</a:t>
            </a:r>
            <a:endParaRPr b="0" i="0" sz="1400" u="none" cap="none" strike="noStrike">
              <a:solidFill>
                <a:srgbClr val="000000"/>
              </a:solidFill>
              <a:latin typeface="Archivo"/>
              <a:ea typeface="Archivo"/>
              <a:cs typeface="Archivo"/>
              <a:sym typeface="Archivo"/>
            </a:endParaRPr>
          </a:p>
        </p:txBody>
      </p:sp>
      <p:pic>
        <p:nvPicPr>
          <p:cNvPr descr="Carta&#10;&#10;El contenido generado por IA puede ser incorrecto." id="2299" name="Google Shape;2299;g3a0b29e5376_4_296"/>
          <p:cNvPicPr preferRelativeResize="0"/>
          <p:nvPr/>
        </p:nvPicPr>
        <p:blipFill rotWithShape="1">
          <a:blip r:embed="rId5">
            <a:alphaModFix/>
          </a:blip>
          <a:srcRect b="3469" l="0" r="1" t="28203"/>
          <a:stretch/>
        </p:blipFill>
        <p:spPr>
          <a:xfrm>
            <a:off x="3898097" y="1016937"/>
            <a:ext cx="3247770" cy="2511854"/>
          </a:xfrm>
          <a:prstGeom prst="rect">
            <a:avLst/>
          </a:prstGeom>
          <a:noFill/>
          <a:ln>
            <a:noFill/>
          </a:ln>
        </p:spPr>
      </p:pic>
      <p:sp>
        <p:nvSpPr>
          <p:cNvPr id="2300" name="Google Shape;2300;g3a0b29e5376_4_296"/>
          <p:cNvSpPr txBox="1"/>
          <p:nvPr/>
        </p:nvSpPr>
        <p:spPr>
          <a:xfrm>
            <a:off x="7389796" y="1703490"/>
            <a:ext cx="1754204"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IMÁGENES</a:t>
            </a:r>
            <a:br>
              <a:rPr b="0" i="0" lang="es" sz="1400" u="none" cap="none" strike="noStrike">
                <a:solidFill>
                  <a:srgbClr val="000000"/>
                </a:solidFill>
                <a:latin typeface="Arial"/>
                <a:ea typeface="Arial"/>
                <a:cs typeface="Arial"/>
                <a:sym typeface="Arial"/>
              </a:rPr>
            </a:br>
            <a:r>
              <a:rPr b="0" i="0" lang="es" sz="1400" u="none" cap="none" strike="noStrike">
                <a:solidFill>
                  <a:srgbClr val="000000"/>
                </a:solidFill>
                <a:latin typeface="Arial"/>
                <a:ea typeface="Arial"/>
                <a:cs typeface="Arial"/>
                <a:sym typeface="Arial"/>
              </a:rPr>
              <a:t>RESÚMENES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rgbClr val="000000"/>
                </a:solidFill>
                <a:latin typeface="Arial"/>
                <a:ea typeface="Arial"/>
                <a:cs typeface="Arial"/>
                <a:sym typeface="Arial"/>
              </a:rPr>
              <a:t>PALABRAS CLAVES</a:t>
            </a:r>
            <a:br>
              <a:rPr b="0" i="0" lang="es" sz="1400" u="none" cap="none" strike="noStrike">
                <a:solidFill>
                  <a:srgbClr val="000000"/>
                </a:solidFill>
                <a:latin typeface="Arial"/>
                <a:ea typeface="Arial"/>
                <a:cs typeface="Arial"/>
                <a:sym typeface="Arial"/>
              </a:rPr>
            </a:br>
            <a:r>
              <a:rPr b="0" i="0" lang="es" sz="1400" u="none" cap="none" strike="noStrike">
                <a:solidFill>
                  <a:srgbClr val="000000"/>
                </a:solidFill>
                <a:latin typeface="Arial"/>
                <a:ea typeface="Arial"/>
                <a:cs typeface="Arial"/>
                <a:sym typeface="Arial"/>
              </a:rPr>
              <a:t>VALORACIONES</a:t>
            </a:r>
            <a:br>
              <a:rPr b="0" i="0" lang="es" sz="1400" u="none" cap="none" strike="noStrike">
                <a:solidFill>
                  <a:srgbClr val="000000"/>
                </a:solidFill>
                <a:latin typeface="Arial"/>
                <a:ea typeface="Arial"/>
                <a:cs typeface="Arial"/>
                <a:sym typeface="Arial"/>
              </a:rPr>
            </a:br>
            <a:r>
              <a:rPr b="0" i="0" lang="es" sz="1400" u="none" cap="none" strike="noStrike">
                <a:solidFill>
                  <a:srgbClr val="000000"/>
                </a:solidFill>
                <a:latin typeface="Arial"/>
                <a:ea typeface="Arial"/>
                <a:cs typeface="Arial"/>
                <a:sym typeface="Arial"/>
              </a:rPr>
              <a:t>ORIGINALIDAD</a:t>
            </a:r>
            <a:endParaRPr b="0" i="0" sz="1400" u="none" cap="none" strike="noStrike">
              <a:solidFill>
                <a:srgbClr val="000000"/>
              </a:solidFill>
              <a:latin typeface="Arial"/>
              <a:ea typeface="Arial"/>
              <a:cs typeface="Arial"/>
              <a:sym typeface="Arial"/>
            </a:endParaRPr>
          </a:p>
        </p:txBody>
      </p:sp>
      <p:pic>
        <p:nvPicPr>
          <p:cNvPr descr="Imagen que contiene señal&#10;&#10;El contenido generado por IA puede ser incorrecto." id="2301" name="Google Shape;2301;g3a0b29e5376_4_296"/>
          <p:cNvPicPr preferRelativeResize="0"/>
          <p:nvPr/>
        </p:nvPicPr>
        <p:blipFill rotWithShape="1">
          <a:blip r:embed="rId6">
            <a:alphaModFix/>
          </a:blip>
          <a:srcRect b="0" l="0" r="0" t="0"/>
          <a:stretch/>
        </p:blipFill>
        <p:spPr>
          <a:xfrm>
            <a:off x="8763426" y="4423330"/>
            <a:ext cx="388249" cy="479320"/>
          </a:xfrm>
          <a:prstGeom prst="rect">
            <a:avLst/>
          </a:prstGeom>
          <a:noFill/>
          <a:ln>
            <a:noFill/>
          </a:ln>
        </p:spPr>
      </p:pic>
      <p:sp>
        <p:nvSpPr>
          <p:cNvPr id="2302" name="Google Shape;2302;g3a0b29e5376_4_29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303" name="Google Shape;2303;g3a0b29e5376_4_296"/>
          <p:cNvPicPr preferRelativeResize="0"/>
          <p:nvPr/>
        </p:nvPicPr>
        <p:blipFill rotWithShape="1">
          <a:blip r:embed="rId7">
            <a:alphaModFix/>
          </a:blip>
          <a:srcRect b="0" l="0" r="0" t="0"/>
          <a:stretch/>
        </p:blipFill>
        <p:spPr>
          <a:xfrm rot="2181472">
            <a:off x="8486163" y="242365"/>
            <a:ext cx="554526" cy="45643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g3a0b29e5376_4_308"/>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309" name="Google Shape;2309;g3a0b29e5376_4_308"/>
          <p:cNvPicPr preferRelativeResize="0"/>
          <p:nvPr/>
        </p:nvPicPr>
        <p:blipFill rotWithShape="1">
          <a:blip r:embed="rId3">
            <a:alphaModFix/>
          </a:blip>
          <a:srcRect b="0" l="0" r="0" t="0"/>
          <a:stretch/>
        </p:blipFill>
        <p:spPr>
          <a:xfrm>
            <a:off x="7145867" y="297394"/>
            <a:ext cx="1460676" cy="206450"/>
          </a:xfrm>
          <a:prstGeom prst="rect">
            <a:avLst/>
          </a:prstGeom>
          <a:noFill/>
          <a:ln>
            <a:noFill/>
          </a:ln>
        </p:spPr>
      </p:pic>
      <p:pic>
        <p:nvPicPr>
          <p:cNvPr descr="Grupo de personas de pie&#10;&#10;El contenido generado por IA puede ser incorrecto." id="2310" name="Google Shape;2310;g3a0b29e5376_4_308"/>
          <p:cNvPicPr preferRelativeResize="0"/>
          <p:nvPr/>
        </p:nvPicPr>
        <p:blipFill rotWithShape="1">
          <a:blip r:embed="rId4">
            <a:alphaModFix/>
          </a:blip>
          <a:srcRect b="0" l="0" r="0" t="0"/>
          <a:stretch/>
        </p:blipFill>
        <p:spPr>
          <a:xfrm>
            <a:off x="92924" y="924631"/>
            <a:ext cx="2121653" cy="2902302"/>
          </a:xfrm>
          <a:prstGeom prst="rect">
            <a:avLst/>
          </a:prstGeom>
          <a:noFill/>
          <a:ln>
            <a:noFill/>
          </a:ln>
        </p:spPr>
      </p:pic>
      <p:pic>
        <p:nvPicPr>
          <p:cNvPr descr="Un grupo de personas en un salón&#10;&#10;El contenido generado por IA puede ser incorrecto." id="2311" name="Google Shape;2311;g3a0b29e5376_4_308"/>
          <p:cNvPicPr preferRelativeResize="0"/>
          <p:nvPr/>
        </p:nvPicPr>
        <p:blipFill rotWithShape="1">
          <a:blip r:embed="rId5">
            <a:alphaModFix/>
          </a:blip>
          <a:srcRect b="0" l="0" r="0" t="0"/>
          <a:stretch/>
        </p:blipFill>
        <p:spPr>
          <a:xfrm>
            <a:off x="2547579" y="924631"/>
            <a:ext cx="2024421" cy="2902302"/>
          </a:xfrm>
          <a:prstGeom prst="rect">
            <a:avLst/>
          </a:prstGeom>
          <a:noFill/>
          <a:ln>
            <a:noFill/>
          </a:ln>
        </p:spPr>
      </p:pic>
      <p:pic>
        <p:nvPicPr>
          <p:cNvPr descr="Un grupo de personas de pie&#10;&#10;El contenido generado por IA puede ser incorrecto." id="2312" name="Google Shape;2312;g3a0b29e5376_4_308"/>
          <p:cNvPicPr preferRelativeResize="0"/>
          <p:nvPr/>
        </p:nvPicPr>
        <p:blipFill rotWithShape="1">
          <a:blip r:embed="rId6">
            <a:alphaModFix/>
          </a:blip>
          <a:srcRect b="0" l="0" r="0" t="0"/>
          <a:stretch/>
        </p:blipFill>
        <p:spPr>
          <a:xfrm>
            <a:off x="4700151" y="924630"/>
            <a:ext cx="2131645" cy="2902302"/>
          </a:xfrm>
          <a:prstGeom prst="rect">
            <a:avLst/>
          </a:prstGeom>
          <a:noFill/>
          <a:ln>
            <a:noFill/>
          </a:ln>
        </p:spPr>
      </p:pic>
      <p:pic>
        <p:nvPicPr>
          <p:cNvPr id="2313" name="Google Shape;2313;g3a0b29e5376_4_308"/>
          <p:cNvPicPr preferRelativeResize="0"/>
          <p:nvPr/>
        </p:nvPicPr>
        <p:blipFill rotWithShape="1">
          <a:blip r:embed="rId7">
            <a:alphaModFix/>
          </a:blip>
          <a:srcRect b="0" l="0" r="0" t="0"/>
          <a:stretch/>
        </p:blipFill>
        <p:spPr>
          <a:xfrm>
            <a:off x="6959948" y="924630"/>
            <a:ext cx="2024421" cy="2902301"/>
          </a:xfrm>
          <a:prstGeom prst="rect">
            <a:avLst/>
          </a:prstGeom>
          <a:noFill/>
          <a:ln>
            <a:noFill/>
          </a:ln>
        </p:spPr>
      </p:pic>
      <p:sp>
        <p:nvSpPr>
          <p:cNvPr id="2314" name="Google Shape;2314;g3a0b29e5376_4_30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descr="Imagen que contiene señal&#10;&#10;El contenido generado por IA puede ser incorrecto." id="2315" name="Google Shape;2315;g3a0b29e5376_4_308"/>
          <p:cNvPicPr preferRelativeResize="0"/>
          <p:nvPr/>
        </p:nvPicPr>
        <p:blipFill rotWithShape="1">
          <a:blip r:embed="rId8">
            <a:alphaModFix/>
          </a:blip>
          <a:srcRect b="0" l="0" r="0" t="0"/>
          <a:stretch/>
        </p:blipFill>
        <p:spPr>
          <a:xfrm>
            <a:off x="4506026" y="4473290"/>
            <a:ext cx="388249" cy="4793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pic>
        <p:nvPicPr>
          <p:cNvPr id="2320" name="Google Shape;2320;g3a0b29e5376_4_320"/>
          <p:cNvPicPr preferRelativeResize="0"/>
          <p:nvPr/>
        </p:nvPicPr>
        <p:blipFill rotWithShape="1">
          <a:blip r:embed="rId3">
            <a:alphaModFix/>
          </a:blip>
          <a:srcRect b="0" l="0" r="0" t="0"/>
          <a:stretch/>
        </p:blipFill>
        <p:spPr>
          <a:xfrm>
            <a:off x="366667" y="413561"/>
            <a:ext cx="1460676" cy="249071"/>
          </a:xfrm>
          <a:prstGeom prst="rect">
            <a:avLst/>
          </a:prstGeom>
          <a:noFill/>
          <a:ln>
            <a:noFill/>
          </a:ln>
        </p:spPr>
      </p:pic>
      <p:pic>
        <p:nvPicPr>
          <p:cNvPr id="2321" name="Google Shape;2321;g3a0b29e5376_4_320"/>
          <p:cNvPicPr preferRelativeResize="0"/>
          <p:nvPr/>
        </p:nvPicPr>
        <p:blipFill rotWithShape="1">
          <a:blip r:embed="rId4">
            <a:alphaModFix/>
          </a:blip>
          <a:srcRect b="0" l="0" r="0" t="0"/>
          <a:stretch/>
        </p:blipFill>
        <p:spPr>
          <a:xfrm rot="9900001">
            <a:off x="7369240" y="4065095"/>
            <a:ext cx="3672048" cy="2614099"/>
          </a:xfrm>
          <a:prstGeom prst="rect">
            <a:avLst/>
          </a:prstGeom>
          <a:noFill/>
          <a:ln>
            <a:noFill/>
          </a:ln>
        </p:spPr>
      </p:pic>
      <p:pic>
        <p:nvPicPr>
          <p:cNvPr id="2322" name="Google Shape;2322;g3a0b29e5376_4_320"/>
          <p:cNvPicPr preferRelativeResize="0"/>
          <p:nvPr/>
        </p:nvPicPr>
        <p:blipFill rotWithShape="1">
          <a:blip r:embed="rId5">
            <a:alphaModFix/>
          </a:blip>
          <a:srcRect b="0" l="0" r="0" t="0"/>
          <a:stretch/>
        </p:blipFill>
        <p:spPr>
          <a:xfrm rot="2181472">
            <a:off x="8141488" y="309879"/>
            <a:ext cx="554526" cy="456436"/>
          </a:xfrm>
          <a:prstGeom prst="rect">
            <a:avLst/>
          </a:prstGeom>
          <a:noFill/>
          <a:ln>
            <a:noFill/>
          </a:ln>
        </p:spPr>
      </p:pic>
      <p:sp>
        <p:nvSpPr>
          <p:cNvPr id="2323" name="Google Shape;2323;g3a0b29e5376_4_320"/>
          <p:cNvSpPr txBox="1"/>
          <p:nvPr/>
        </p:nvSpPr>
        <p:spPr>
          <a:xfrm>
            <a:off x="237067" y="1047599"/>
            <a:ext cx="8681100" cy="3563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Para el cuarto y último bimestre, los grupos están realizando los </a:t>
            </a:r>
            <a:r>
              <a:rPr b="1" i="0" lang="es" sz="1100" u="none" cap="none" strike="noStrike">
                <a:solidFill>
                  <a:srgbClr val="000000"/>
                </a:solidFill>
                <a:latin typeface="Archivo"/>
                <a:ea typeface="Archivo"/>
                <a:cs typeface="Archivo"/>
                <a:sym typeface="Archivo"/>
              </a:rPr>
              <a:t>podcasts “Monstruos de Barracas”</a:t>
            </a:r>
            <a:r>
              <a:rPr b="0" i="0" lang="es" sz="1100" u="none" cap="none" strike="noStrike">
                <a:solidFill>
                  <a:srgbClr val="000000"/>
                </a:solidFill>
                <a:latin typeface="Archivo"/>
                <a:ea typeface="Archivo"/>
                <a:cs typeface="Archivo"/>
                <a:sym typeface="Archivo"/>
              </a:rPr>
              <a:t>, inspirados en los cuentos </a:t>
            </a:r>
            <a:r>
              <a:rPr b="1" i="1" lang="es" sz="1100" u="none" cap="none" strike="noStrike">
                <a:solidFill>
                  <a:srgbClr val="000000"/>
                </a:solidFill>
                <a:latin typeface="Archivo"/>
                <a:ea typeface="Archivo"/>
                <a:cs typeface="Archivo"/>
                <a:sym typeface="Archivo"/>
              </a:rPr>
              <a:t>“El hombre de tiza” </a:t>
            </a:r>
            <a:r>
              <a:rPr b="0" i="0" lang="es" sz="1100" u="none" cap="none" strike="noStrike">
                <a:solidFill>
                  <a:srgbClr val="000000"/>
                </a:solidFill>
                <a:latin typeface="Archivo"/>
                <a:ea typeface="Archivo"/>
                <a:cs typeface="Archivo"/>
                <a:sym typeface="Archivo"/>
              </a:rPr>
              <a:t>y </a:t>
            </a:r>
            <a:r>
              <a:rPr b="1" i="0" lang="es" sz="1100" u="none" cap="none" strike="noStrike">
                <a:solidFill>
                  <a:srgbClr val="000000"/>
                </a:solidFill>
                <a:latin typeface="Archivo"/>
                <a:ea typeface="Archivo"/>
                <a:cs typeface="Archivo"/>
                <a:sym typeface="Archivo"/>
              </a:rPr>
              <a:t>“El piso de arriba”</a:t>
            </a:r>
            <a:r>
              <a:rPr b="1" i="1" lang="es" sz="1100" u="none" cap="none" strike="noStrike">
                <a:solidFill>
                  <a:srgbClr val="000000"/>
                </a:solidFill>
                <a:latin typeface="Archivo"/>
                <a:ea typeface="Archivo"/>
                <a:cs typeface="Archivo"/>
                <a:sym typeface="Archivo"/>
              </a:rPr>
              <a:t> </a:t>
            </a:r>
            <a:r>
              <a:rPr b="0" i="0" lang="es" sz="1100" u="none" cap="none" strike="noStrike">
                <a:solidFill>
                  <a:srgbClr val="000000"/>
                </a:solidFill>
                <a:latin typeface="Archivo"/>
                <a:ea typeface="Archivo"/>
                <a:cs typeface="Archivo"/>
                <a:sym typeface="Archivo"/>
              </a:rPr>
              <a:t>de la antología </a:t>
            </a:r>
            <a:r>
              <a:rPr b="0" i="1" lang="es" sz="1100" u="none" cap="none" strike="noStrike">
                <a:solidFill>
                  <a:srgbClr val="000000"/>
                </a:solidFill>
                <a:latin typeface="Archivo"/>
                <a:ea typeface="Archivo"/>
                <a:cs typeface="Archivo"/>
                <a:sym typeface="Archivo"/>
              </a:rPr>
              <a:t>TRASNOCHE</a:t>
            </a:r>
            <a:r>
              <a:rPr b="0" i="0" lang="es" sz="1100" u="none" cap="none" strike="noStrike">
                <a:solidFill>
                  <a:srgbClr val="000000"/>
                </a:solidFill>
                <a:latin typeface="Archivo"/>
                <a:ea typeface="Archivo"/>
                <a:cs typeface="Archivo"/>
                <a:sym typeface="Archivo"/>
              </a:rPr>
              <a:t>.</a:t>
            </a:r>
            <a:endParaRPr b="0" i="0" sz="14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Los alumnos planificaron, escribieron y están grabando relatos de terror ambientados en su barrio, ejercitando la oralidad formal en contextos reales y creativos. </a:t>
            </a:r>
            <a:endParaRPr b="0" i="0" sz="14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rPr b="0" i="0" lang="es" sz="1100" u="none" cap="none" strike="noStrike">
                <a:solidFill>
                  <a:srgbClr val="000000"/>
                </a:solidFill>
                <a:latin typeface="Archivo"/>
                <a:ea typeface="Archivo"/>
                <a:cs typeface="Archivo"/>
                <a:sym typeface="Archivo"/>
              </a:rPr>
              <a:t>También en esta unidad se abordan:</a:t>
            </a:r>
            <a:endParaRPr b="0" i="0" sz="1400" u="none" cap="none" strike="noStrike">
              <a:solidFill>
                <a:srgbClr val="000000"/>
              </a:solidFill>
              <a:latin typeface="Archivo"/>
              <a:ea typeface="Archivo"/>
              <a:cs typeface="Archivo"/>
              <a:sym typeface="Archivo"/>
            </a:endParaRPr>
          </a:p>
          <a:p>
            <a:pPr indent="-285750" lvl="0" marL="285750" marR="0" rtl="0" algn="just">
              <a:lnSpc>
                <a:spcPct val="150000"/>
              </a:lnSpc>
              <a:spcBef>
                <a:spcPts val="0"/>
              </a:spcBef>
              <a:spcAft>
                <a:spcPts val="0"/>
              </a:spcAft>
              <a:buClr>
                <a:srgbClr val="000000"/>
              </a:buClr>
              <a:buSzPts val="1100"/>
              <a:buFont typeface="Archivo"/>
              <a:buChar char="✔"/>
            </a:pPr>
            <a:r>
              <a:rPr b="0" i="0" lang="es" sz="1100" u="none" cap="none" strike="noStrike">
                <a:solidFill>
                  <a:srgbClr val="000000"/>
                </a:solidFill>
                <a:latin typeface="Archivo"/>
                <a:ea typeface="Archivo"/>
                <a:cs typeface="Archivo"/>
                <a:sym typeface="Archivo"/>
              </a:rPr>
              <a:t>“Oralidad y teatro”</a:t>
            </a:r>
            <a:endParaRPr b="0" i="0" sz="1400" u="none" cap="none" strike="noStrike">
              <a:solidFill>
                <a:srgbClr val="000000"/>
              </a:solidFill>
              <a:latin typeface="Archivo"/>
              <a:ea typeface="Archivo"/>
              <a:cs typeface="Archivo"/>
              <a:sym typeface="Archivo"/>
            </a:endParaRPr>
          </a:p>
          <a:p>
            <a:pPr indent="-285750" lvl="0" marL="285750" marR="0" rtl="0" algn="just">
              <a:lnSpc>
                <a:spcPct val="150000"/>
              </a:lnSpc>
              <a:spcBef>
                <a:spcPts val="0"/>
              </a:spcBef>
              <a:spcAft>
                <a:spcPts val="0"/>
              </a:spcAft>
              <a:buClr>
                <a:srgbClr val="000000"/>
              </a:buClr>
              <a:buSzPts val="1100"/>
              <a:buFont typeface="Archivo"/>
              <a:buChar char="✔"/>
            </a:pPr>
            <a:r>
              <a:rPr b="0" i="0" lang="es" sz="1100" u="none" cap="none" strike="noStrike">
                <a:solidFill>
                  <a:srgbClr val="000000"/>
                </a:solidFill>
                <a:latin typeface="Archivo"/>
                <a:ea typeface="Archivo"/>
                <a:cs typeface="Archivo"/>
                <a:sym typeface="Archivo"/>
              </a:rPr>
              <a:t>Gramática: el adverbio y su funciones.</a:t>
            </a:r>
            <a:endParaRPr b="0" i="0" sz="14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rPr b="1" i="0" lang="es" sz="1100" u="none" cap="none" strike="noStrike">
                <a:solidFill>
                  <a:srgbClr val="000000"/>
                </a:solidFill>
                <a:latin typeface="Archivo"/>
                <a:ea typeface="Archivo"/>
                <a:cs typeface="Archivo"/>
                <a:sym typeface="Archivo"/>
              </a:rPr>
              <a:t>Importante: </a:t>
            </a:r>
            <a:r>
              <a:rPr b="0" i="0" lang="es" sz="1100" u="none" cap="none" strike="noStrike">
                <a:solidFill>
                  <a:srgbClr val="000000"/>
                </a:solidFill>
                <a:latin typeface="Archivo"/>
                <a:ea typeface="Archivo"/>
                <a:cs typeface="Archivo"/>
                <a:sym typeface="Archivo"/>
              </a:rPr>
              <a:t>La rúbrica continúa guiando el trabajo.</a:t>
            </a:r>
            <a:endParaRPr b="0" i="0" sz="14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t/>
            </a:r>
            <a:endParaRPr b="0" i="1" sz="1100" u="none" cap="none" strike="noStrike">
              <a:solidFill>
                <a:srgbClr val="000000"/>
              </a:solidFill>
              <a:latin typeface="Archivo"/>
              <a:ea typeface="Archivo"/>
              <a:cs typeface="Archivo"/>
              <a:sym typeface="Archivo"/>
            </a:endParaRPr>
          </a:p>
          <a:p>
            <a:pPr indent="0" lvl="0" marL="0" marR="0" rtl="0" algn="just">
              <a:lnSpc>
                <a:spcPct val="150000"/>
              </a:lnSpc>
              <a:spcBef>
                <a:spcPts val="0"/>
              </a:spcBef>
              <a:spcAft>
                <a:spcPts val="0"/>
              </a:spcAft>
              <a:buClr>
                <a:srgbClr val="000000"/>
              </a:buClr>
              <a:buSzPts val="1100"/>
              <a:buFont typeface="Arial"/>
              <a:buNone/>
            </a:pPr>
            <a:r>
              <a:rPr b="0" i="1" lang="es" sz="1100" u="none" cap="none" strike="noStrike">
                <a:solidFill>
                  <a:srgbClr val="000000"/>
                </a:solidFill>
                <a:latin typeface="Archivo"/>
                <a:ea typeface="Archivo"/>
                <a:cs typeface="Archivo"/>
                <a:sym typeface="Archivo"/>
              </a:rPr>
              <a:t>Los alumnos comprenden que poder transmitir lo aprendido con claridad es un proceso compartido, donde la escucha y el aporte de los otros fortalecen el camino de aprendizajes significativos para todos.</a:t>
            </a:r>
            <a:endParaRPr b="0" i="0" sz="1400" u="none" cap="none" strike="noStrike">
              <a:solidFill>
                <a:srgbClr val="000000"/>
              </a:solidFill>
              <a:latin typeface="Archivo"/>
              <a:ea typeface="Archivo"/>
              <a:cs typeface="Archivo"/>
              <a:sym typeface="Archivo"/>
            </a:endParaRPr>
          </a:p>
        </p:txBody>
      </p:sp>
      <p:sp>
        <p:nvSpPr>
          <p:cNvPr id="2324" name="Google Shape;2324;g3a0b29e5376_4_320"/>
          <p:cNvSpPr/>
          <p:nvPr/>
        </p:nvSpPr>
        <p:spPr>
          <a:xfrm>
            <a:off x="-27150" y="4953563"/>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pic>
        <p:nvPicPr>
          <p:cNvPr id="2329" name="Google Shape;2329;g3a0b29e5376_4_328"/>
          <p:cNvPicPr preferRelativeResize="0"/>
          <p:nvPr/>
        </p:nvPicPr>
        <p:blipFill rotWithShape="1">
          <a:blip r:embed="rId3">
            <a:alphaModFix/>
          </a:blip>
          <a:srcRect b="0" l="0" r="0" t="0"/>
          <a:stretch/>
        </p:blipFill>
        <p:spPr>
          <a:xfrm>
            <a:off x="6970668" y="323250"/>
            <a:ext cx="1460676" cy="249071"/>
          </a:xfrm>
          <a:prstGeom prst="rect">
            <a:avLst/>
          </a:prstGeom>
          <a:noFill/>
          <a:ln>
            <a:noFill/>
          </a:ln>
        </p:spPr>
      </p:pic>
      <p:sp>
        <p:nvSpPr>
          <p:cNvPr id="2330" name="Google Shape;2330;g3a0b29e5376_4_32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
        <p:nvSpPr>
          <p:cNvPr id="2331" name="Google Shape;2331;g3a0b29e5376_4_328"/>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descr="Imagen que contiene tabla&#10;&#10;El contenido generado por IA puede ser incorrecto." id="2332" name="Google Shape;2332;g3a0b29e5376_4_328"/>
          <p:cNvPicPr preferRelativeResize="0"/>
          <p:nvPr/>
        </p:nvPicPr>
        <p:blipFill rotWithShape="1">
          <a:blip r:embed="rId4">
            <a:alphaModFix/>
          </a:blip>
          <a:srcRect b="0" l="0" r="0" t="0"/>
          <a:stretch/>
        </p:blipFill>
        <p:spPr>
          <a:xfrm rot="5400000">
            <a:off x="-365935" y="1780666"/>
            <a:ext cx="2319864" cy="1321112"/>
          </a:xfrm>
          <a:prstGeom prst="rect">
            <a:avLst/>
          </a:prstGeom>
          <a:noFill/>
          <a:ln>
            <a:noFill/>
          </a:ln>
        </p:spPr>
      </p:pic>
      <p:pic>
        <p:nvPicPr>
          <p:cNvPr descr="Imagen que contiene sostener, hombre, computadora, joven&#10;&#10;El contenido generado por IA puede ser incorrecto." id="2333" name="Google Shape;2333;g3a0b29e5376_4_328"/>
          <p:cNvPicPr preferRelativeResize="0"/>
          <p:nvPr/>
        </p:nvPicPr>
        <p:blipFill rotWithShape="1">
          <a:blip r:embed="rId5">
            <a:alphaModFix/>
          </a:blip>
          <a:srcRect b="0" l="0" r="0" t="0"/>
          <a:stretch/>
        </p:blipFill>
        <p:spPr>
          <a:xfrm rot="5400000">
            <a:off x="1193673" y="1689161"/>
            <a:ext cx="2319864" cy="1504122"/>
          </a:xfrm>
          <a:prstGeom prst="rect">
            <a:avLst/>
          </a:prstGeom>
          <a:noFill/>
          <a:ln>
            <a:noFill/>
          </a:ln>
        </p:spPr>
      </p:pic>
      <p:pic>
        <p:nvPicPr>
          <p:cNvPr descr="Un perro sentado en el piso&#10;&#10;El contenido generado por IA puede ser incorrecto." id="2334" name="Google Shape;2334;g3a0b29e5376_4_328"/>
          <p:cNvPicPr preferRelativeResize="0"/>
          <p:nvPr/>
        </p:nvPicPr>
        <p:blipFill rotWithShape="1">
          <a:blip r:embed="rId6">
            <a:alphaModFix/>
          </a:blip>
          <a:srcRect b="0" l="0" r="0" t="0"/>
          <a:stretch/>
        </p:blipFill>
        <p:spPr>
          <a:xfrm rot="5400000">
            <a:off x="2844785" y="1689161"/>
            <a:ext cx="2319864" cy="1504123"/>
          </a:xfrm>
          <a:prstGeom prst="rect">
            <a:avLst/>
          </a:prstGeom>
          <a:noFill/>
          <a:ln>
            <a:noFill/>
          </a:ln>
        </p:spPr>
      </p:pic>
      <p:sp>
        <p:nvSpPr>
          <p:cNvPr id="2335" name="Google Shape;2335;g3a0b29e5376_4_328"/>
          <p:cNvSpPr txBox="1"/>
          <p:nvPr/>
        </p:nvSpPr>
        <p:spPr>
          <a:xfrm>
            <a:off x="212464" y="835378"/>
            <a:ext cx="277816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s" sz="1400" u="none" cap="none" strike="noStrike">
                <a:solidFill>
                  <a:srgbClr val="000000"/>
                </a:solidFill>
                <a:highlight>
                  <a:srgbClr val="FFFF00"/>
                </a:highlight>
                <a:latin typeface="Archivo"/>
                <a:ea typeface="Archivo"/>
                <a:cs typeface="Archivo"/>
                <a:sym typeface="Archivo"/>
              </a:rPr>
              <a:t>Grabación de podcasts</a:t>
            </a:r>
            <a:endParaRPr b="0" i="0" sz="1400" u="none" cap="none" strike="noStrike">
              <a:solidFill>
                <a:srgbClr val="000000"/>
              </a:solidFill>
              <a:latin typeface="Archivo"/>
              <a:ea typeface="Archivo"/>
              <a:cs typeface="Archivo"/>
              <a:sym typeface="Archivo"/>
            </a:endParaRPr>
          </a:p>
        </p:txBody>
      </p:sp>
      <p:pic>
        <p:nvPicPr>
          <p:cNvPr descr="Imagen que contiene interior, silla, televisión, monitor&#10;&#10;El contenido generado por IA puede ser incorrecto." id="2336" name="Google Shape;2336;g3a0b29e5376_4_328"/>
          <p:cNvPicPr preferRelativeResize="0"/>
          <p:nvPr/>
        </p:nvPicPr>
        <p:blipFill rotWithShape="1">
          <a:blip r:embed="rId7">
            <a:alphaModFix/>
          </a:blip>
          <a:srcRect b="0" l="0" r="0" t="0"/>
          <a:stretch/>
        </p:blipFill>
        <p:spPr>
          <a:xfrm rot="5400000">
            <a:off x="5148257" y="2463715"/>
            <a:ext cx="3213011" cy="1432854"/>
          </a:xfrm>
          <a:prstGeom prst="rect">
            <a:avLst/>
          </a:prstGeom>
          <a:noFill/>
          <a:ln cap="flat" cmpd="sng" w="28575">
            <a:solidFill>
              <a:schemeClr val="dk1"/>
            </a:solidFill>
            <a:prstDash val="solid"/>
            <a:round/>
            <a:headEnd len="sm" w="sm" type="none"/>
            <a:tailEnd len="sm" w="sm" type="none"/>
          </a:ln>
        </p:spPr>
      </p:pic>
      <p:pic>
        <p:nvPicPr>
          <p:cNvPr descr="Imagen que contiene computadora&#10;&#10;El contenido generado por IA puede ser incorrecto." id="2337" name="Google Shape;2337;g3a0b29e5376_4_328"/>
          <p:cNvPicPr preferRelativeResize="0"/>
          <p:nvPr/>
        </p:nvPicPr>
        <p:blipFill rotWithShape="1">
          <a:blip r:embed="rId8">
            <a:alphaModFix/>
          </a:blip>
          <a:srcRect b="0" l="0" r="0" t="0"/>
          <a:stretch/>
        </p:blipFill>
        <p:spPr>
          <a:xfrm rot="5400000">
            <a:off x="6709676" y="2449803"/>
            <a:ext cx="3213011" cy="1460677"/>
          </a:xfrm>
          <a:prstGeom prst="rect">
            <a:avLst/>
          </a:prstGeom>
          <a:noFill/>
          <a:ln cap="flat" cmpd="sng" w="28575">
            <a:solidFill>
              <a:schemeClr val="dk1"/>
            </a:solidFill>
            <a:prstDash val="solid"/>
            <a:round/>
            <a:headEnd len="sm" w="sm" type="none"/>
            <a:tailEnd len="sm" w="sm" type="none"/>
          </a:ln>
        </p:spPr>
      </p:pic>
      <p:sp>
        <p:nvSpPr>
          <p:cNvPr id="2338" name="Google Shape;2338;g3a0b29e5376_4_328"/>
          <p:cNvSpPr txBox="1"/>
          <p:nvPr/>
        </p:nvSpPr>
        <p:spPr>
          <a:xfrm>
            <a:off x="6395079" y="1053969"/>
            <a:ext cx="261185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s" sz="1400" u="none" cap="none" strike="noStrike">
                <a:solidFill>
                  <a:srgbClr val="000000"/>
                </a:solidFill>
                <a:highlight>
                  <a:srgbClr val="FFFF00"/>
                </a:highlight>
                <a:latin typeface="Archivo"/>
                <a:ea typeface="Archivo"/>
                <a:cs typeface="Archivo"/>
                <a:sym typeface="Archivo"/>
              </a:rPr>
              <a:t>Visita al teatro San Martín</a:t>
            </a:r>
            <a:endParaRPr b="0" i="0" sz="1400" u="none" cap="none" strike="noStrike">
              <a:solidFill>
                <a:srgbClr val="000000"/>
              </a:solidFill>
              <a:latin typeface="Archivo"/>
              <a:ea typeface="Archivo"/>
              <a:cs typeface="Archivo"/>
              <a:sym typeface="Archivo"/>
            </a:endParaRPr>
          </a:p>
        </p:txBody>
      </p:sp>
      <p:pic>
        <p:nvPicPr>
          <p:cNvPr descr="Imagen que contiene señal&#10;&#10;El contenido generado por IA puede ser incorrecto." id="2339" name="Google Shape;2339;g3a0b29e5376_4_328"/>
          <p:cNvPicPr preferRelativeResize="0"/>
          <p:nvPr/>
        </p:nvPicPr>
        <p:blipFill rotWithShape="1">
          <a:blip r:embed="rId9">
            <a:alphaModFix/>
          </a:blip>
          <a:srcRect b="0" l="0" r="0" t="0"/>
          <a:stretch/>
        </p:blipFill>
        <p:spPr>
          <a:xfrm>
            <a:off x="5112864" y="4480279"/>
            <a:ext cx="388249" cy="47932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g3a0b29e5376_4_344"/>
          <p:cNvSpPr txBox="1"/>
          <p:nvPr/>
        </p:nvSpPr>
        <p:spPr>
          <a:xfrm>
            <a:off x="212463" y="287175"/>
            <a:ext cx="2778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s" sz="1400" u="none" cap="none" strike="noStrike">
                <a:solidFill>
                  <a:srgbClr val="000000"/>
                </a:solidFill>
                <a:highlight>
                  <a:srgbClr val="B7DB20"/>
                </a:highlight>
                <a:latin typeface="Archivo"/>
                <a:ea typeface="Archivo"/>
                <a:cs typeface="Archivo"/>
                <a:sym typeface="Archivo"/>
              </a:rPr>
              <a:t>REGISTRO DE ACTIVIDADES</a:t>
            </a:r>
            <a:endParaRPr b="0" i="0" sz="1400" u="none" cap="none" strike="noStrike">
              <a:solidFill>
                <a:srgbClr val="000000"/>
              </a:solidFill>
              <a:highlight>
                <a:srgbClr val="B7DB20"/>
              </a:highlight>
              <a:latin typeface="Archivo"/>
              <a:ea typeface="Archivo"/>
              <a:cs typeface="Archivo"/>
              <a:sym typeface="Archivo"/>
            </a:endParaRPr>
          </a:p>
        </p:txBody>
      </p:sp>
      <p:pic>
        <p:nvPicPr>
          <p:cNvPr id="2345" name="Google Shape;2345;g3a0b29e5376_4_344"/>
          <p:cNvPicPr preferRelativeResize="0"/>
          <p:nvPr/>
        </p:nvPicPr>
        <p:blipFill rotWithShape="1">
          <a:blip r:embed="rId3">
            <a:alphaModFix/>
          </a:blip>
          <a:srcRect b="0" l="0" r="0" t="0"/>
          <a:stretch/>
        </p:blipFill>
        <p:spPr>
          <a:xfrm>
            <a:off x="6970668" y="323250"/>
            <a:ext cx="1460676" cy="249071"/>
          </a:xfrm>
          <a:prstGeom prst="rect">
            <a:avLst/>
          </a:prstGeom>
          <a:noFill/>
          <a:ln>
            <a:noFill/>
          </a:ln>
        </p:spPr>
      </p:pic>
      <p:sp>
        <p:nvSpPr>
          <p:cNvPr id="2346" name="Google Shape;2346;g3a0b29e5376_4_3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pic>
        <p:nvPicPr>
          <p:cNvPr id="2347" name="Google Shape;2347;g3a0b29e5376_4_344"/>
          <p:cNvPicPr preferRelativeResize="0"/>
          <p:nvPr/>
        </p:nvPicPr>
        <p:blipFill rotWithShape="1">
          <a:blip r:embed="rId4">
            <a:alphaModFix/>
          </a:blip>
          <a:srcRect b="0" l="0" r="0" t="0"/>
          <a:stretch/>
        </p:blipFill>
        <p:spPr>
          <a:xfrm>
            <a:off x="4199467" y="3594190"/>
            <a:ext cx="745066" cy="311763"/>
          </a:xfrm>
          <a:prstGeom prst="rect">
            <a:avLst/>
          </a:prstGeom>
          <a:noFill/>
          <a:ln>
            <a:noFill/>
          </a:ln>
        </p:spPr>
      </p:pic>
      <p:pic>
        <p:nvPicPr>
          <p:cNvPr id="2348" name="Google Shape;2348;g3a0b29e5376_4_344"/>
          <p:cNvPicPr preferRelativeResize="0"/>
          <p:nvPr/>
        </p:nvPicPr>
        <p:blipFill rotWithShape="1">
          <a:blip r:embed="rId5">
            <a:alphaModFix/>
          </a:blip>
          <a:srcRect b="0" l="0" r="0" t="0"/>
          <a:stretch/>
        </p:blipFill>
        <p:spPr>
          <a:xfrm>
            <a:off x="1764342" y="2928851"/>
            <a:ext cx="2301006" cy="1517500"/>
          </a:xfrm>
          <a:prstGeom prst="rect">
            <a:avLst/>
          </a:prstGeom>
          <a:noFill/>
          <a:ln>
            <a:noFill/>
          </a:ln>
        </p:spPr>
      </p:pic>
      <p:sp>
        <p:nvSpPr>
          <p:cNvPr id="2349" name="Google Shape;2349;g3a0b29e5376_4_344"/>
          <p:cNvSpPr txBox="1"/>
          <p:nvPr/>
        </p:nvSpPr>
        <p:spPr>
          <a:xfrm>
            <a:off x="923147" y="1121433"/>
            <a:ext cx="72588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s" sz="1200" u="none" cap="none" strike="noStrike">
                <a:solidFill>
                  <a:srgbClr val="000000"/>
                </a:solidFill>
                <a:latin typeface="Archivo"/>
                <a:ea typeface="Archivo"/>
                <a:cs typeface="Archivo"/>
                <a:sym typeface="Archivo"/>
              </a:rPr>
              <a:t>Dos de los Podcasts realizados: </a:t>
            </a:r>
            <a:endParaRPr b="0" i="0" sz="1400" u="none" cap="none" strike="noStrike">
              <a:solidFill>
                <a:srgbClr val="000000"/>
              </a:solidFill>
              <a:latin typeface="Archivo"/>
              <a:ea typeface="Archivo"/>
              <a:cs typeface="Archivo"/>
              <a:sym typeface="Archivo"/>
            </a:endParaRPr>
          </a:p>
          <a:p>
            <a:pPr indent="0" lvl="0" marL="0" marR="0" rtl="0" algn="ctr">
              <a:lnSpc>
                <a:spcPct val="100000"/>
              </a:lnSpc>
              <a:spcBef>
                <a:spcPts val="0"/>
              </a:spcBef>
              <a:spcAft>
                <a:spcPts val="0"/>
              </a:spcAft>
              <a:buClr>
                <a:srgbClr val="000000"/>
              </a:buClr>
              <a:buSzPts val="1200"/>
              <a:buFont typeface="Arial"/>
              <a:buNone/>
            </a:pPr>
            <a:r>
              <a:t/>
            </a:r>
            <a:endParaRPr b="0" i="1" sz="1200" u="none" cap="none" strike="noStrike">
              <a:solidFill>
                <a:srgbClr val="000000"/>
              </a:solidFill>
              <a:latin typeface="Archivo"/>
              <a:ea typeface="Archivo"/>
              <a:cs typeface="Archivo"/>
              <a:sym typeface="Archivo"/>
            </a:endParaRPr>
          </a:p>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Archivo"/>
                <a:ea typeface="Archivo"/>
                <a:cs typeface="Archivo"/>
                <a:sym typeface="Archivo"/>
              </a:rPr>
              <a:t>“Monstruos EN BARRACAS”</a:t>
            </a:r>
            <a:endParaRPr b="0" i="0" sz="1400" u="none" cap="none" strike="noStrike">
              <a:solidFill>
                <a:srgbClr val="000000"/>
              </a:solidFill>
              <a:latin typeface="Archivo"/>
              <a:ea typeface="Archivo"/>
              <a:cs typeface="Archivo"/>
              <a:sym typeface="Archivo"/>
            </a:endParaRPr>
          </a:p>
        </p:txBody>
      </p:sp>
      <p:sp>
        <p:nvSpPr>
          <p:cNvPr id="2350" name="Google Shape;2350;g3a0b29e5376_4_344"/>
          <p:cNvSpPr/>
          <p:nvPr/>
        </p:nvSpPr>
        <p:spPr>
          <a:xfrm>
            <a:off x="4401551" y="2001216"/>
            <a:ext cx="340897" cy="707887"/>
          </a:xfrm>
          <a:prstGeom prst="downArrow">
            <a:avLst>
              <a:gd fmla="val 50000" name="adj1"/>
              <a:gd fmla="val 50000" name="adj2"/>
            </a:avLst>
          </a:prstGeom>
          <a:solidFill>
            <a:srgbClr val="92D050"/>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51" name="Google Shape;2351;g3a0b29e5376_4_344"/>
          <p:cNvPicPr preferRelativeResize="0"/>
          <p:nvPr/>
        </p:nvPicPr>
        <p:blipFill rotWithShape="1">
          <a:blip r:embed="rId6">
            <a:alphaModFix/>
          </a:blip>
          <a:srcRect b="0" l="0" r="0" t="0"/>
          <a:stretch/>
        </p:blipFill>
        <p:spPr>
          <a:xfrm>
            <a:off x="5078654" y="2917562"/>
            <a:ext cx="2301006" cy="1517500"/>
          </a:xfrm>
          <a:prstGeom prst="rect">
            <a:avLst/>
          </a:prstGeom>
          <a:noFill/>
          <a:ln>
            <a:noFill/>
          </a:ln>
        </p:spPr>
      </p:pic>
      <p:pic>
        <p:nvPicPr>
          <p:cNvPr id="2352" name="Google Shape;2352;g3a0b29e5376_4_344"/>
          <p:cNvPicPr preferRelativeResize="0"/>
          <p:nvPr/>
        </p:nvPicPr>
        <p:blipFill rotWithShape="1">
          <a:blip r:embed="rId7">
            <a:alphaModFix/>
          </a:blip>
          <a:srcRect b="0" l="0" r="0" t="0"/>
          <a:stretch/>
        </p:blipFill>
        <p:spPr>
          <a:xfrm rot="2181472">
            <a:off x="8263221" y="839688"/>
            <a:ext cx="554526" cy="456436"/>
          </a:xfrm>
          <a:prstGeom prst="rect">
            <a:avLst/>
          </a:prstGeom>
          <a:noFill/>
          <a:ln>
            <a:noFill/>
          </a:ln>
        </p:spPr>
      </p:pic>
      <p:pic>
        <p:nvPicPr>
          <p:cNvPr descr="Imagen que contiene señal&#10;&#10;El contenido generado por IA puede ser incorrecto." id="2353" name="Google Shape;2353;g3a0b29e5376_4_344"/>
          <p:cNvPicPr preferRelativeResize="0"/>
          <p:nvPr/>
        </p:nvPicPr>
        <p:blipFill rotWithShape="1">
          <a:blip r:embed="rId8">
            <a:alphaModFix/>
          </a:blip>
          <a:srcRect b="0" l="0" r="0" t="0"/>
          <a:stretch/>
        </p:blipFill>
        <p:spPr>
          <a:xfrm>
            <a:off x="8763426" y="4423330"/>
            <a:ext cx="388249" cy="4793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8"/>
                                        </p:tgtEl>
                                        <p:attrNameLst>
                                          <p:attrName>style.visibility</p:attrName>
                                        </p:attrNameLst>
                                      </p:cBhvr>
                                      <p:to>
                                        <p:strVal val="visible"/>
                                      </p:to>
                                    </p:set>
                                    <p:animEffect filter="fade" transition="in">
                                      <p:cBhvr>
                                        <p:cTn dur="5000"/>
                                        <p:tgtEl>
                                          <p:spTgt spid="2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1"/>
                                        </p:tgtEl>
                                        <p:attrNameLst>
                                          <p:attrName>style.visibility</p:attrName>
                                        </p:attrNameLst>
                                      </p:cBhvr>
                                      <p:to>
                                        <p:strVal val="visible"/>
                                      </p:to>
                                    </p:set>
                                    <p:animEffect filter="fade" transition="in">
                                      <p:cBhvr>
                                        <p:cTn dur="5000"/>
                                        <p:tgtEl>
                                          <p:spTgt spid="2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g3a0b29e5376_4_357"/>
          <p:cNvPicPr preferRelativeResize="0"/>
          <p:nvPr/>
        </p:nvPicPr>
        <p:blipFill rotWithShape="1">
          <a:blip r:embed="rId3">
            <a:alphaModFix/>
          </a:blip>
          <a:srcRect b="0" l="0" r="0" t="0"/>
          <a:stretch/>
        </p:blipFill>
        <p:spPr>
          <a:xfrm>
            <a:off x="7123581" y="671563"/>
            <a:ext cx="1460676" cy="206450"/>
          </a:xfrm>
          <a:prstGeom prst="rect">
            <a:avLst/>
          </a:prstGeom>
          <a:noFill/>
          <a:ln>
            <a:noFill/>
          </a:ln>
        </p:spPr>
      </p:pic>
      <p:pic>
        <p:nvPicPr>
          <p:cNvPr id="2359" name="Google Shape;2359;g3a0b29e5376_4_357"/>
          <p:cNvPicPr preferRelativeResize="0"/>
          <p:nvPr/>
        </p:nvPicPr>
        <p:blipFill rotWithShape="1">
          <a:blip r:embed="rId4">
            <a:alphaModFix/>
          </a:blip>
          <a:srcRect b="0" l="0" r="0" t="0"/>
          <a:stretch/>
        </p:blipFill>
        <p:spPr>
          <a:xfrm>
            <a:off x="284764" y="359800"/>
            <a:ext cx="1261814" cy="311763"/>
          </a:xfrm>
          <a:prstGeom prst="rect">
            <a:avLst/>
          </a:prstGeom>
          <a:noFill/>
          <a:ln>
            <a:noFill/>
          </a:ln>
        </p:spPr>
      </p:pic>
      <p:sp>
        <p:nvSpPr>
          <p:cNvPr id="2360" name="Google Shape;2360;g3a0b29e5376_4_357"/>
          <p:cNvSpPr txBox="1"/>
          <p:nvPr/>
        </p:nvSpPr>
        <p:spPr>
          <a:xfrm>
            <a:off x="284764" y="1103061"/>
            <a:ext cx="8498100" cy="218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rgbClr val="000000"/>
                </a:solidFill>
                <a:latin typeface="Archivo"/>
                <a:ea typeface="Archivo"/>
                <a:cs typeface="Archivo"/>
                <a:sym typeface="Archivo"/>
              </a:rPr>
              <a:t>A modo de cierre y para invitarlos e invitarlas a pensar, les dejo esta frase:</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2200"/>
              <a:buFont typeface="Arial"/>
              <a:buNone/>
            </a:pPr>
            <a:r>
              <a:rPr b="0" i="1" lang="es" sz="2200" u="none" cap="none" strike="noStrike">
                <a:solidFill>
                  <a:srgbClr val="000000"/>
                </a:solidFill>
                <a:latin typeface="Archivo"/>
                <a:ea typeface="Archivo"/>
                <a:cs typeface="Archivo"/>
                <a:sym typeface="Archivo"/>
              </a:rPr>
              <a:t>“</a:t>
            </a:r>
            <a:r>
              <a:rPr b="0" i="1" lang="es" sz="1800" u="none" cap="none" strike="noStrike">
                <a:solidFill>
                  <a:srgbClr val="000000"/>
                </a:solidFill>
                <a:latin typeface="Archivo"/>
                <a:ea typeface="Archivo"/>
                <a:cs typeface="Archivo"/>
                <a:sym typeface="Archivo"/>
              </a:rPr>
              <a:t>Comprendí la lección que todos, a lo largo de los años y de los pupitres repetidos, le habíamos enseñado sin saberlo. Le había llevado años, pero </a:t>
            </a:r>
            <a:r>
              <a:rPr b="1" i="1" lang="es" sz="1800" u="none" cap="none" strike="noStrike">
                <a:solidFill>
                  <a:srgbClr val="000000"/>
                </a:solidFill>
                <a:latin typeface="Archivo"/>
                <a:ea typeface="Archivo"/>
                <a:cs typeface="Archivo"/>
                <a:sym typeface="Archivo"/>
              </a:rPr>
              <a:t>el alumno nuevo ya sabía equivocarse. </a:t>
            </a:r>
            <a:r>
              <a:rPr b="0" i="1" lang="es" sz="1800" u="none" cap="none" strike="noStrike">
                <a:solidFill>
                  <a:srgbClr val="000000"/>
                </a:solidFill>
                <a:latin typeface="Archivo"/>
                <a:ea typeface="Archivo"/>
                <a:cs typeface="Archivo"/>
                <a:sym typeface="Archivo"/>
              </a:rPr>
              <a:t>Y por un instante el tic-tac de su pecho sonó como el latido de un corazón”</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0000"/>
              </a:solidFill>
              <a:latin typeface="Archivo"/>
              <a:ea typeface="Archivo"/>
              <a:cs typeface="Archivo"/>
              <a:sym typeface="Archivo"/>
            </a:endParaRPr>
          </a:p>
          <a:p>
            <a:pPr indent="0" lvl="0" marL="0" marR="0" rtl="0" algn="r">
              <a:lnSpc>
                <a:spcPct val="100000"/>
              </a:lnSpc>
              <a:spcBef>
                <a:spcPts val="0"/>
              </a:spcBef>
              <a:spcAft>
                <a:spcPts val="0"/>
              </a:spcAft>
              <a:buClr>
                <a:srgbClr val="000000"/>
              </a:buClr>
              <a:buSzPts val="1200"/>
              <a:buFont typeface="Arial"/>
              <a:buNone/>
            </a:pPr>
            <a:r>
              <a:rPr b="0" i="1" lang="es" sz="1200" u="none" cap="none" strike="noStrike">
                <a:solidFill>
                  <a:srgbClr val="000000"/>
                </a:solidFill>
                <a:latin typeface="Archivo"/>
                <a:ea typeface="Archivo"/>
                <a:cs typeface="Archivo"/>
                <a:sym typeface="Archivo"/>
              </a:rPr>
              <a:t>Fragmento del cuento “EL ALUMNO NUEVO” de Pablo De Santis</a:t>
            </a:r>
            <a:endParaRPr b="0" i="0" sz="1400" u="none" cap="none" strike="noStrike">
              <a:solidFill>
                <a:srgbClr val="000000"/>
              </a:solidFill>
              <a:latin typeface="Archivo"/>
              <a:ea typeface="Archivo"/>
              <a:cs typeface="Archivo"/>
              <a:sym typeface="Archivo"/>
            </a:endParaRPr>
          </a:p>
        </p:txBody>
      </p:sp>
      <p:sp>
        <p:nvSpPr>
          <p:cNvPr id="2361" name="Google Shape;2361;g3a0b29e5376_4_357"/>
          <p:cNvSpPr txBox="1"/>
          <p:nvPr/>
        </p:nvSpPr>
        <p:spPr>
          <a:xfrm>
            <a:off x="1893991" y="3886550"/>
            <a:ext cx="56130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s" sz="2600" u="none" cap="none" strike="noStrike">
                <a:solidFill>
                  <a:srgbClr val="000000"/>
                </a:solidFill>
                <a:latin typeface="Archivo"/>
                <a:ea typeface="Archivo"/>
                <a:cs typeface="Archivo"/>
                <a:sym typeface="Archivo"/>
              </a:rPr>
              <a:t>¡Muchas gracias!</a:t>
            </a:r>
            <a:endParaRPr b="0" i="0" sz="1400" u="none" cap="none" strike="noStrike">
              <a:solidFill>
                <a:srgbClr val="000000"/>
              </a:solidFill>
              <a:latin typeface="Archivo"/>
              <a:ea typeface="Archivo"/>
              <a:cs typeface="Archivo"/>
              <a:sym typeface="Archivo"/>
            </a:endParaRPr>
          </a:p>
        </p:txBody>
      </p:sp>
      <p:sp>
        <p:nvSpPr>
          <p:cNvPr id="2362" name="Google Shape;2362;g3a0b29e5376_4_35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1" lang="es" sz="900" u="none" cap="none" strike="noStrike">
                <a:solidFill>
                  <a:srgbClr val="000000"/>
                </a:solidFill>
                <a:latin typeface="Arial"/>
                <a:ea typeface="Arial"/>
                <a:cs typeface="Arial"/>
                <a:sym typeface="Arial"/>
              </a:rPr>
              <a:t>Lic. Lucas Nicolás Tello</a:t>
            </a:r>
            <a:endParaRPr b="1" i="1" sz="9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366" name="Shape 2366"/>
        <p:cNvGrpSpPr/>
        <p:nvPr/>
      </p:nvGrpSpPr>
      <p:grpSpPr>
        <a:xfrm>
          <a:off x="0" y="0"/>
          <a:ext cx="0" cy="0"/>
          <a:chOff x="0" y="0"/>
          <a:chExt cx="0" cy="0"/>
        </a:xfrm>
      </p:grpSpPr>
      <p:pic>
        <p:nvPicPr>
          <p:cNvPr id="2367" name="Google Shape;2367;g36fc0fb3c12_0_7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368" name="Google Shape;2368;g36fc0fb3c12_0_76"/>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369" name="Google Shape;2369;g36fc0fb3c12_0_76"/>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370" name="Google Shape;2370;g36fc0fb3c12_0_76"/>
          <p:cNvGrpSpPr/>
          <p:nvPr/>
        </p:nvGrpSpPr>
        <p:grpSpPr>
          <a:xfrm>
            <a:off x="5593900" y="630951"/>
            <a:ext cx="3189350" cy="1336365"/>
            <a:chOff x="5974608" y="421179"/>
            <a:chExt cx="3189350" cy="1336365"/>
          </a:xfrm>
        </p:grpSpPr>
        <p:grpSp>
          <p:nvGrpSpPr>
            <p:cNvPr id="2371" name="Google Shape;2371;g36fc0fb3c12_0_76"/>
            <p:cNvGrpSpPr/>
            <p:nvPr/>
          </p:nvGrpSpPr>
          <p:grpSpPr>
            <a:xfrm rot="5400000">
              <a:off x="7873551" y="-202765"/>
              <a:ext cx="666463" cy="1914351"/>
              <a:chOff x="2405075" y="2171775"/>
              <a:chExt cx="633400" cy="1900100"/>
            </a:xfrm>
          </p:grpSpPr>
          <p:cxnSp>
            <p:nvCxnSpPr>
              <p:cNvPr id="2372" name="Google Shape;2372;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3" name="Google Shape;2373;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4" name="Google Shape;2374;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5" name="Google Shape;2375;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6" name="Google Shape;2376;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7" name="Google Shape;2377;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78" name="Google Shape;2378;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79" name="Google Shape;2379;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80" name="Google Shape;2380;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1" name="Google Shape;2381;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2" name="Google Shape;2382;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3" name="Google Shape;2383;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84" name="Google Shape;2384;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85" name="Google Shape;2385;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86" name="Google Shape;2386;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87" name="Google Shape;2387;g36fc0fb3c12_0_76"/>
            <p:cNvGrpSpPr/>
            <p:nvPr/>
          </p:nvGrpSpPr>
          <p:grpSpPr>
            <a:xfrm rot="5400000">
              <a:off x="7873551" y="467137"/>
              <a:ext cx="666463" cy="1914351"/>
              <a:chOff x="2405075" y="2171775"/>
              <a:chExt cx="633400" cy="1900100"/>
            </a:xfrm>
          </p:grpSpPr>
          <p:cxnSp>
            <p:nvCxnSpPr>
              <p:cNvPr id="2388" name="Google Shape;2388;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89" name="Google Shape;2389;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0" name="Google Shape;2390;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1" name="Google Shape;2391;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2" name="Google Shape;2392;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3" name="Google Shape;2393;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394" name="Google Shape;2394;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395" name="Google Shape;2395;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96" name="Google Shape;2396;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397" name="Google Shape;2397;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98" name="Google Shape;2398;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99" name="Google Shape;2399;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00" name="Google Shape;2400;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01" name="Google Shape;2401;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02" name="Google Shape;2402;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03" name="Google Shape;2403;g36fc0fb3c12_0_76"/>
            <p:cNvGrpSpPr/>
            <p:nvPr/>
          </p:nvGrpSpPr>
          <p:grpSpPr>
            <a:xfrm rot="5400000">
              <a:off x="6598552" y="-202765"/>
              <a:ext cx="666463" cy="1914351"/>
              <a:chOff x="2405075" y="2171775"/>
              <a:chExt cx="633400" cy="1900100"/>
            </a:xfrm>
          </p:grpSpPr>
          <p:cxnSp>
            <p:nvCxnSpPr>
              <p:cNvPr id="2404" name="Google Shape;2404;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5" name="Google Shape;2405;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6" name="Google Shape;2406;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7" name="Google Shape;2407;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8" name="Google Shape;2408;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9" name="Google Shape;2409;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10" name="Google Shape;2410;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11" name="Google Shape;2411;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12" name="Google Shape;2412;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13" name="Google Shape;2413;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14" name="Google Shape;2414;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15" name="Google Shape;2415;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16" name="Google Shape;2416;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17" name="Google Shape;2417;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18" name="Google Shape;2418;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19" name="Google Shape;2419;g36fc0fb3c12_0_76"/>
            <p:cNvGrpSpPr/>
            <p:nvPr/>
          </p:nvGrpSpPr>
          <p:grpSpPr>
            <a:xfrm rot="5400000">
              <a:off x="6598552" y="467137"/>
              <a:ext cx="666463" cy="1914351"/>
              <a:chOff x="2405075" y="2171775"/>
              <a:chExt cx="633400" cy="1900100"/>
            </a:xfrm>
          </p:grpSpPr>
          <p:cxnSp>
            <p:nvCxnSpPr>
              <p:cNvPr id="2420" name="Google Shape;2420;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21" name="Google Shape;2421;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22" name="Google Shape;2422;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23" name="Google Shape;2423;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24" name="Google Shape;2424;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25" name="Google Shape;2425;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26" name="Google Shape;2426;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27" name="Google Shape;2427;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28" name="Google Shape;2428;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29" name="Google Shape;2429;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30" name="Google Shape;2430;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31" name="Google Shape;2431;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32" name="Google Shape;2432;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33" name="Google Shape;2433;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34" name="Google Shape;2434;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435" name="Google Shape;2435;g36fc0fb3c12_0_76"/>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g36fc0fb3c12_0_76"/>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g36fc0fb3c12_0_76"/>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Mesa 2</a:t>
            </a:r>
            <a:endParaRPr b="0" i="0" sz="4000" u="none" cap="none" strike="noStrike">
              <a:solidFill>
                <a:srgbClr val="333333"/>
              </a:solidFill>
              <a:latin typeface="Archivo ExtraBold"/>
              <a:ea typeface="Archivo ExtraBold"/>
              <a:cs typeface="Archivo ExtraBold"/>
              <a:sym typeface="Archivo ExtraBold"/>
            </a:endParaRPr>
          </a:p>
        </p:txBody>
      </p:sp>
      <p:sp>
        <p:nvSpPr>
          <p:cNvPr id="2438" name="Google Shape;2438;g36fc0fb3c12_0_76"/>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442" name="Shape 2442"/>
        <p:cNvGrpSpPr/>
        <p:nvPr/>
      </p:nvGrpSpPr>
      <p:grpSpPr>
        <a:xfrm>
          <a:off x="0" y="0"/>
          <a:ext cx="0" cy="0"/>
          <a:chOff x="0" y="0"/>
          <a:chExt cx="0" cy="0"/>
        </a:xfrm>
      </p:grpSpPr>
      <p:pic>
        <p:nvPicPr>
          <p:cNvPr id="2443" name="Google Shape;2443;g3a0bf3700b8_0_4"/>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444" name="Google Shape;2444;g3a0bf3700b8_0_4"/>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2445" name="Google Shape;2445;g3a0bf3700b8_0_4"/>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2446" name="Google Shape;2446;g3a0bf3700b8_0_4"/>
          <p:cNvGrpSpPr/>
          <p:nvPr/>
        </p:nvGrpSpPr>
        <p:grpSpPr>
          <a:xfrm>
            <a:off x="5593900" y="630949"/>
            <a:ext cx="3189350" cy="1336365"/>
            <a:chOff x="5974608" y="421177"/>
            <a:chExt cx="3189350" cy="1336365"/>
          </a:xfrm>
        </p:grpSpPr>
        <p:grpSp>
          <p:nvGrpSpPr>
            <p:cNvPr id="2447" name="Google Shape;2447;g3a0bf3700b8_0_4"/>
            <p:cNvGrpSpPr/>
            <p:nvPr/>
          </p:nvGrpSpPr>
          <p:grpSpPr>
            <a:xfrm rot="5400000">
              <a:off x="7873551" y="-202767"/>
              <a:ext cx="666463" cy="1914351"/>
              <a:chOff x="2405075" y="2171775"/>
              <a:chExt cx="633400" cy="1900100"/>
            </a:xfrm>
          </p:grpSpPr>
          <p:cxnSp>
            <p:nvCxnSpPr>
              <p:cNvPr id="2448" name="Google Shape;2448;g3a0bf3700b8_0_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49" name="Google Shape;2449;g3a0bf3700b8_0_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50" name="Google Shape;2450;g3a0bf3700b8_0_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51" name="Google Shape;2451;g3a0bf3700b8_0_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52" name="Google Shape;2452;g3a0bf3700b8_0_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53" name="Google Shape;2453;g3a0bf3700b8_0_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4" name="Google Shape;2454;g3a0bf3700b8_0_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55" name="Google Shape;2455;g3a0bf3700b8_0_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56" name="Google Shape;2456;g3a0bf3700b8_0_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7" name="Google Shape;2457;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8" name="Google Shape;2458;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9" name="Google Shape;2459;g3a0bf3700b8_0_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60" name="Google Shape;2460;g3a0bf3700b8_0_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61" name="Google Shape;2461;g3a0bf3700b8_0_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62" name="Google Shape;2462;g3a0bf3700b8_0_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63" name="Google Shape;2463;g3a0bf3700b8_0_4"/>
            <p:cNvGrpSpPr/>
            <p:nvPr/>
          </p:nvGrpSpPr>
          <p:grpSpPr>
            <a:xfrm rot="5400000">
              <a:off x="7873551" y="467135"/>
              <a:ext cx="666463" cy="1914351"/>
              <a:chOff x="2405075" y="2171775"/>
              <a:chExt cx="633400" cy="1900100"/>
            </a:xfrm>
          </p:grpSpPr>
          <p:cxnSp>
            <p:nvCxnSpPr>
              <p:cNvPr id="2464" name="Google Shape;2464;g3a0bf3700b8_0_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65" name="Google Shape;2465;g3a0bf3700b8_0_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66" name="Google Shape;2466;g3a0bf3700b8_0_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67" name="Google Shape;2467;g3a0bf3700b8_0_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68" name="Google Shape;2468;g3a0bf3700b8_0_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69" name="Google Shape;2469;g3a0bf3700b8_0_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0" name="Google Shape;2470;g3a0bf3700b8_0_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71" name="Google Shape;2471;g3a0bf3700b8_0_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72" name="Google Shape;2472;g3a0bf3700b8_0_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3" name="Google Shape;2473;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4" name="Google Shape;2474;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5" name="Google Shape;2475;g3a0bf3700b8_0_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76" name="Google Shape;2476;g3a0bf3700b8_0_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77" name="Google Shape;2477;g3a0bf3700b8_0_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8" name="Google Shape;2478;g3a0bf3700b8_0_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79" name="Google Shape;2479;g3a0bf3700b8_0_4"/>
            <p:cNvGrpSpPr/>
            <p:nvPr/>
          </p:nvGrpSpPr>
          <p:grpSpPr>
            <a:xfrm rot="5400000">
              <a:off x="6598552" y="-202767"/>
              <a:ext cx="666463" cy="1914351"/>
              <a:chOff x="2405075" y="2171775"/>
              <a:chExt cx="633400" cy="1900100"/>
            </a:xfrm>
          </p:grpSpPr>
          <p:cxnSp>
            <p:nvCxnSpPr>
              <p:cNvPr id="2480" name="Google Shape;2480;g3a0bf3700b8_0_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1" name="Google Shape;2481;g3a0bf3700b8_0_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2" name="Google Shape;2482;g3a0bf3700b8_0_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3" name="Google Shape;2483;g3a0bf3700b8_0_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4" name="Google Shape;2484;g3a0bf3700b8_0_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5" name="Google Shape;2485;g3a0bf3700b8_0_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86" name="Google Shape;2486;g3a0bf3700b8_0_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7" name="Google Shape;2487;g3a0bf3700b8_0_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8" name="Google Shape;2488;g3a0bf3700b8_0_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89" name="Google Shape;2489;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0" name="Google Shape;2490;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1" name="Google Shape;2491;g3a0bf3700b8_0_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2" name="Google Shape;2492;g3a0bf3700b8_0_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3" name="Google Shape;2493;g3a0bf3700b8_0_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4" name="Google Shape;2494;g3a0bf3700b8_0_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95" name="Google Shape;2495;g3a0bf3700b8_0_4"/>
            <p:cNvGrpSpPr/>
            <p:nvPr/>
          </p:nvGrpSpPr>
          <p:grpSpPr>
            <a:xfrm rot="5400000">
              <a:off x="6598552" y="467135"/>
              <a:ext cx="666463" cy="1914351"/>
              <a:chOff x="2405075" y="2171775"/>
              <a:chExt cx="633400" cy="1900100"/>
            </a:xfrm>
          </p:grpSpPr>
          <p:cxnSp>
            <p:nvCxnSpPr>
              <p:cNvPr id="2496" name="Google Shape;2496;g3a0bf3700b8_0_4"/>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97" name="Google Shape;2497;g3a0bf3700b8_0_4"/>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98" name="Google Shape;2498;g3a0bf3700b8_0_4"/>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99" name="Google Shape;2499;g3a0bf3700b8_0_4"/>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0" name="Google Shape;2500;g3a0bf3700b8_0_4"/>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1" name="Google Shape;2501;g3a0bf3700b8_0_4"/>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2" name="Google Shape;2502;g3a0bf3700b8_0_4"/>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3" name="Google Shape;2503;g3a0bf3700b8_0_4"/>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4" name="Google Shape;2504;g3a0bf3700b8_0_4"/>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5" name="Google Shape;2505;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6" name="Google Shape;2506;g3a0bf3700b8_0_4"/>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7" name="Google Shape;2507;g3a0bf3700b8_0_4"/>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8" name="Google Shape;2508;g3a0bf3700b8_0_4"/>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9" name="Google Shape;2509;g3a0bf3700b8_0_4"/>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10" name="Google Shape;2510;g3a0bf3700b8_0_4"/>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511" name="Google Shape;2511;g3a0bf3700b8_0_4"/>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g3a0bf3700b8_0_4"/>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g3a0bf3700b8_0_4"/>
          <p:cNvSpPr txBox="1"/>
          <p:nvPr/>
        </p:nvSpPr>
        <p:spPr>
          <a:xfrm rot="-152977">
            <a:off x="2364592" y="1757500"/>
            <a:ext cx="4997247" cy="1197499"/>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t/>
            </a:r>
            <a:endParaRPr b="1" i="0" sz="1000" u="none" cap="none" strike="noStrike">
              <a:solidFill>
                <a:srgbClr val="0000FF"/>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1" lang="es" sz="1700" u="none" cap="none" strike="noStrike">
                <a:solidFill>
                  <a:schemeClr val="dk1"/>
                </a:solidFill>
                <a:latin typeface="Arial"/>
                <a:ea typeface="Arial"/>
                <a:cs typeface="Arial"/>
                <a:sym typeface="Arial"/>
              </a:rPr>
              <a:t>Variaciones de la argumentación: de la respuesta escolar al texto de análisis </a:t>
            </a:r>
            <a:endParaRPr b="1" i="1" sz="17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1900" u="none" cap="none" strike="noStrike">
              <a:solidFill>
                <a:srgbClr val="333333"/>
              </a:solidFill>
              <a:highlight>
                <a:srgbClr val="FFFF00"/>
              </a:highlight>
              <a:latin typeface="Archivo ExtraBold"/>
              <a:ea typeface="Archivo ExtraBold"/>
              <a:cs typeface="Archivo ExtraBold"/>
              <a:sym typeface="Archivo ExtraBold"/>
            </a:endParaRPr>
          </a:p>
        </p:txBody>
      </p:sp>
      <p:cxnSp>
        <p:nvCxnSpPr>
          <p:cNvPr id="2514" name="Google Shape;2514;g3a0bf3700b8_0_4"/>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2515" name="Google Shape;2515;g3a0bf3700b8_0_4"/>
          <p:cNvSpPr txBox="1"/>
          <p:nvPr/>
        </p:nvSpPr>
        <p:spPr>
          <a:xfrm rot="-129245">
            <a:off x="2539448" y="3419230"/>
            <a:ext cx="4262112" cy="40018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Escuela 16 DE 11  (JS) - Prof. Natalia Pissaco</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83" name="Shape 383"/>
        <p:cNvGrpSpPr/>
        <p:nvPr/>
      </p:nvGrpSpPr>
      <p:grpSpPr>
        <a:xfrm>
          <a:off x="0" y="0"/>
          <a:ext cx="0" cy="0"/>
          <a:chOff x="0" y="0"/>
          <a:chExt cx="0" cy="0"/>
        </a:xfrm>
      </p:grpSpPr>
      <p:pic>
        <p:nvPicPr>
          <p:cNvPr id="384" name="Google Shape;384;g36fc0fb3c12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85" name="Google Shape;385;g36fc0fb3c12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86" name="Google Shape;386;g36fc0fb3c12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87" name="Google Shape;387;g36fc0fb3c12_0_0"/>
          <p:cNvGrpSpPr/>
          <p:nvPr/>
        </p:nvGrpSpPr>
        <p:grpSpPr>
          <a:xfrm>
            <a:off x="5593900" y="630951"/>
            <a:ext cx="3189350" cy="1336365"/>
            <a:chOff x="5974608" y="421179"/>
            <a:chExt cx="3189350" cy="1336365"/>
          </a:xfrm>
        </p:grpSpPr>
        <p:grpSp>
          <p:nvGrpSpPr>
            <p:cNvPr id="388" name="Google Shape;388;g36fc0fb3c12_0_0"/>
            <p:cNvGrpSpPr/>
            <p:nvPr/>
          </p:nvGrpSpPr>
          <p:grpSpPr>
            <a:xfrm rot="5400000">
              <a:off x="7873551" y="-202765"/>
              <a:ext cx="666463" cy="1914351"/>
              <a:chOff x="2405075" y="2171775"/>
              <a:chExt cx="633400" cy="1900100"/>
            </a:xfrm>
          </p:grpSpPr>
          <p:cxnSp>
            <p:nvCxnSpPr>
              <p:cNvPr id="389" name="Google Shape;389;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0" name="Google Shape;390;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1" name="Google Shape;391;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2" name="Google Shape;392;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3" name="Google Shape;393;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4" name="Google Shape;394;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95" name="Google Shape;395;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96" name="Google Shape;396;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97" name="Google Shape;397;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98" name="Google Shape;398;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99" name="Google Shape;399;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00" name="Google Shape;400;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01" name="Google Shape;401;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02" name="Google Shape;402;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03" name="Google Shape;403;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04" name="Google Shape;404;g36fc0fb3c12_0_0"/>
            <p:cNvGrpSpPr/>
            <p:nvPr/>
          </p:nvGrpSpPr>
          <p:grpSpPr>
            <a:xfrm rot="5400000">
              <a:off x="7873551" y="467137"/>
              <a:ext cx="666463" cy="1914351"/>
              <a:chOff x="2405075" y="2171775"/>
              <a:chExt cx="633400" cy="1900100"/>
            </a:xfrm>
          </p:grpSpPr>
          <p:cxnSp>
            <p:nvCxnSpPr>
              <p:cNvPr id="405" name="Google Shape;405;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6" name="Google Shape;406;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7" name="Google Shape;407;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8" name="Google Shape;408;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9" name="Google Shape;409;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10" name="Google Shape;410;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11" name="Google Shape;411;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12" name="Google Shape;412;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3" name="Google Shape;413;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14" name="Google Shape;414;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5" name="Google Shape;415;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6" name="Google Shape;416;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7" name="Google Shape;417;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18" name="Google Shape;418;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19" name="Google Shape;419;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20" name="Google Shape;420;g36fc0fb3c12_0_0"/>
            <p:cNvGrpSpPr/>
            <p:nvPr/>
          </p:nvGrpSpPr>
          <p:grpSpPr>
            <a:xfrm rot="5400000">
              <a:off x="6598552" y="-202765"/>
              <a:ext cx="666463" cy="1914351"/>
              <a:chOff x="2405075" y="2171775"/>
              <a:chExt cx="633400" cy="1900100"/>
            </a:xfrm>
          </p:grpSpPr>
          <p:cxnSp>
            <p:nvCxnSpPr>
              <p:cNvPr id="421" name="Google Shape;421;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2" name="Google Shape;422;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3" name="Google Shape;423;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4" name="Google Shape;424;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5" name="Google Shape;425;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6" name="Google Shape;426;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27" name="Google Shape;427;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28" name="Google Shape;428;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29" name="Google Shape;429;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 name="Google Shape;430;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1" name="Google Shape;431;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2" name="Google Shape;432;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3" name="Google Shape;433;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4" name="Google Shape;434;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5" name="Google Shape;435;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36" name="Google Shape;436;g36fc0fb3c12_0_0"/>
            <p:cNvGrpSpPr/>
            <p:nvPr/>
          </p:nvGrpSpPr>
          <p:grpSpPr>
            <a:xfrm rot="5400000">
              <a:off x="6598552" y="467137"/>
              <a:ext cx="666463" cy="1914351"/>
              <a:chOff x="2405075" y="2171775"/>
              <a:chExt cx="633400" cy="1900100"/>
            </a:xfrm>
          </p:grpSpPr>
          <p:cxnSp>
            <p:nvCxnSpPr>
              <p:cNvPr id="437" name="Google Shape;437;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8" name="Google Shape;438;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9" name="Google Shape;439;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 name="Google Shape;440;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1" name="Google Shape;441;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 name="Google Shape;442;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3" name="Google Shape;443;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4" name="Google Shape;444;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5" name="Google Shape;445;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 name="Google Shape;446;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7" name="Google Shape;447;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8" name="Google Shape;448;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9" name="Google Shape;449;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50" name="Google Shape;450;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51" name="Google Shape;451;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52" name="Google Shape;452;g36fc0fb3c12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g36fc0fb3c12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36fc0fb3c12_0_0"/>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Mesa 1</a:t>
            </a:r>
            <a:endParaRPr b="0" i="0" sz="4000" u="none" cap="none" strike="noStrike">
              <a:solidFill>
                <a:srgbClr val="333333"/>
              </a:solidFill>
              <a:latin typeface="Archivo ExtraBold"/>
              <a:ea typeface="Archivo ExtraBold"/>
              <a:cs typeface="Archivo ExtraBold"/>
              <a:sym typeface="Archivo ExtraBold"/>
            </a:endParaRPr>
          </a:p>
        </p:txBody>
      </p:sp>
      <p:sp>
        <p:nvSpPr>
          <p:cNvPr id="455" name="Google Shape;455;g36fc0fb3c12_0_0"/>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g3a0bf3700b8_0_8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g3a0bf3700b8_0_80"/>
          <p:cNvSpPr txBox="1"/>
          <p:nvPr/>
        </p:nvSpPr>
        <p:spPr>
          <a:xfrm>
            <a:off x="559025" y="202700"/>
            <a:ext cx="3890700" cy="500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Proyecto de trabajo </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522" name="Google Shape;2522;g3a0bf3700b8_0_80"/>
          <p:cNvSpPr txBox="1"/>
          <p:nvPr/>
        </p:nvSpPr>
        <p:spPr>
          <a:xfrm>
            <a:off x="347750" y="994725"/>
            <a:ext cx="512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23" name="Google Shape;2523;g3a0bf3700b8_0_80"/>
          <p:cNvSpPr txBox="1"/>
          <p:nvPr/>
        </p:nvSpPr>
        <p:spPr>
          <a:xfrm>
            <a:off x="509450" y="945100"/>
            <a:ext cx="3890700" cy="831300"/>
          </a:xfrm>
          <a:prstGeom prst="rect">
            <a:avLst/>
          </a:prstGeom>
          <a:solidFill>
            <a:srgbClr val="FFFFFF"/>
          </a:solid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EB Garamond"/>
                <a:ea typeface="EB Garamond"/>
                <a:cs typeface="EB Garamond"/>
                <a:sym typeface="EB Garamond"/>
              </a:rPr>
              <a:t>Durante la fiesta del patrono de la escuela 16 DE 11 cada grado muestra el recorrido de trabajo a partir de un producto final que involucra varias áreas. </a:t>
            </a:r>
            <a:endParaRPr b="0" i="0" sz="1400" u="none" cap="none" strike="noStrike">
              <a:solidFill>
                <a:schemeClr val="dk2"/>
              </a:solidFill>
              <a:latin typeface="EB Garamond"/>
              <a:ea typeface="EB Garamond"/>
              <a:cs typeface="EB Garamond"/>
              <a:sym typeface="EB Garamond"/>
            </a:endParaRPr>
          </a:p>
        </p:txBody>
      </p:sp>
      <p:sp>
        <p:nvSpPr>
          <p:cNvPr id="2524" name="Google Shape;2524;g3a0bf3700b8_0_80"/>
          <p:cNvSpPr txBox="1"/>
          <p:nvPr/>
        </p:nvSpPr>
        <p:spPr>
          <a:xfrm>
            <a:off x="1092150" y="2047900"/>
            <a:ext cx="2667900" cy="831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EB Garamond"/>
                <a:ea typeface="EB Garamond"/>
                <a:cs typeface="EB Garamond"/>
                <a:sym typeface="EB Garamond"/>
              </a:rPr>
              <a:t>Este año el producto final fue un libro o revista con diferentes producciones de los chicos y chicas. </a:t>
            </a:r>
            <a:endParaRPr b="0" i="0" sz="1400" u="none" cap="none" strike="noStrike">
              <a:solidFill>
                <a:schemeClr val="dk2"/>
              </a:solidFill>
              <a:latin typeface="EB Garamond"/>
              <a:ea typeface="EB Garamond"/>
              <a:cs typeface="EB Garamond"/>
              <a:sym typeface="EB Garamond"/>
            </a:endParaRPr>
          </a:p>
        </p:txBody>
      </p:sp>
      <p:sp>
        <p:nvSpPr>
          <p:cNvPr id="2525" name="Google Shape;2525;g3a0bf3700b8_0_80"/>
          <p:cNvSpPr txBox="1"/>
          <p:nvPr/>
        </p:nvSpPr>
        <p:spPr>
          <a:xfrm>
            <a:off x="372350" y="3150675"/>
            <a:ext cx="4077300" cy="9234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2"/>
                </a:solidFill>
                <a:latin typeface="EB Garamond"/>
                <a:ea typeface="EB Garamond"/>
                <a:cs typeface="EB Garamond"/>
                <a:sym typeface="EB Garamond"/>
              </a:rPr>
              <a:t>7mo grado presentó una revista que recorre el trabajo en torno a </a:t>
            </a:r>
            <a:r>
              <a:rPr b="0" i="1" lang="es" sz="1600" u="none" cap="none" strike="noStrike">
                <a:solidFill>
                  <a:schemeClr val="dk2"/>
                </a:solidFill>
                <a:latin typeface="EB Garamond"/>
                <a:ea typeface="EB Garamond"/>
                <a:cs typeface="EB Garamond"/>
                <a:sym typeface="EB Garamond"/>
              </a:rPr>
              <a:t>Romeo y Julieta</a:t>
            </a:r>
            <a:r>
              <a:rPr b="0" i="0" lang="es" sz="1600" u="none" cap="none" strike="noStrike">
                <a:solidFill>
                  <a:schemeClr val="dk2"/>
                </a:solidFill>
                <a:latin typeface="EB Garamond"/>
                <a:ea typeface="EB Garamond"/>
                <a:cs typeface="EB Garamond"/>
                <a:sym typeface="EB Garamond"/>
              </a:rPr>
              <a:t> en Inglés, Plástica y Lengua.</a:t>
            </a:r>
            <a:r>
              <a:rPr b="0" i="0" lang="es" sz="1600" u="none" cap="none" strike="noStrike">
                <a:solidFill>
                  <a:schemeClr val="dk2"/>
                </a:solidFill>
                <a:latin typeface="Arial"/>
                <a:ea typeface="Arial"/>
                <a:cs typeface="Arial"/>
                <a:sym typeface="Arial"/>
              </a:rPr>
              <a:t> </a:t>
            </a:r>
            <a:endParaRPr b="0" i="0" sz="1600" u="none" cap="none" strike="noStrike">
              <a:solidFill>
                <a:schemeClr val="dk2"/>
              </a:solidFill>
              <a:latin typeface="Arial"/>
              <a:ea typeface="Arial"/>
              <a:cs typeface="Arial"/>
              <a:sym typeface="Arial"/>
            </a:endParaRPr>
          </a:p>
        </p:txBody>
      </p:sp>
      <p:cxnSp>
        <p:nvCxnSpPr>
          <p:cNvPr id="2526" name="Google Shape;2526;g3a0bf3700b8_0_80"/>
          <p:cNvCxnSpPr>
            <a:stCxn id="2523" idx="2"/>
            <a:endCxn id="2524" idx="0"/>
          </p:cNvCxnSpPr>
          <p:nvPr/>
        </p:nvCxnSpPr>
        <p:spPr>
          <a:xfrm flipH="1">
            <a:off x="2426000" y="1776400"/>
            <a:ext cx="28800" cy="271500"/>
          </a:xfrm>
          <a:prstGeom prst="straightConnector1">
            <a:avLst/>
          </a:prstGeom>
          <a:noFill/>
          <a:ln cap="flat" cmpd="sng" w="9525">
            <a:solidFill>
              <a:schemeClr val="dk2"/>
            </a:solidFill>
            <a:prstDash val="solid"/>
            <a:round/>
            <a:headEnd len="sm" w="sm" type="none"/>
            <a:tailEnd len="med" w="med" type="triangle"/>
          </a:ln>
        </p:spPr>
      </p:cxnSp>
      <p:cxnSp>
        <p:nvCxnSpPr>
          <p:cNvPr id="2527" name="Google Shape;2527;g3a0bf3700b8_0_80"/>
          <p:cNvCxnSpPr>
            <a:stCxn id="2524" idx="2"/>
            <a:endCxn id="2525" idx="0"/>
          </p:cNvCxnSpPr>
          <p:nvPr/>
        </p:nvCxnSpPr>
        <p:spPr>
          <a:xfrm flipH="1">
            <a:off x="2411100" y="2879200"/>
            <a:ext cx="15000" cy="271500"/>
          </a:xfrm>
          <a:prstGeom prst="straightConnector1">
            <a:avLst/>
          </a:prstGeom>
          <a:noFill/>
          <a:ln cap="flat" cmpd="sng" w="9525">
            <a:solidFill>
              <a:schemeClr val="dk2"/>
            </a:solidFill>
            <a:prstDash val="solid"/>
            <a:round/>
            <a:headEnd len="sm" w="sm" type="none"/>
            <a:tailEnd len="med" w="med" type="triangle"/>
          </a:ln>
        </p:spPr>
      </p:cxnSp>
      <p:pic>
        <p:nvPicPr>
          <p:cNvPr id="2528" name="Google Shape;2528;g3a0bf3700b8_0_80"/>
          <p:cNvPicPr preferRelativeResize="0"/>
          <p:nvPr/>
        </p:nvPicPr>
        <p:blipFill rotWithShape="1">
          <a:blip r:embed="rId3">
            <a:alphaModFix/>
          </a:blip>
          <a:srcRect b="0" l="0" r="0" t="0"/>
          <a:stretch/>
        </p:blipFill>
        <p:spPr>
          <a:xfrm>
            <a:off x="4815200" y="202700"/>
            <a:ext cx="2721571" cy="3898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g3a0bf3700b8_0_9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g3a0bf3700b8_0_92"/>
          <p:cNvSpPr txBox="1"/>
          <p:nvPr/>
        </p:nvSpPr>
        <p:spPr>
          <a:xfrm>
            <a:off x="1618425" y="186525"/>
            <a:ext cx="3890700" cy="500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Punto de llegada</a:t>
            </a:r>
            <a:r>
              <a:rPr b="0" i="0" lang="es" sz="1300" u="none" cap="none" strike="noStrike">
                <a:solidFill>
                  <a:schemeClr val="dk2"/>
                </a:solidFill>
                <a:latin typeface="Roboto"/>
                <a:ea typeface="Roboto"/>
                <a:cs typeface="Roboto"/>
                <a:sym typeface="Roboto"/>
              </a:rPr>
              <a:t> (octubre 2025)</a:t>
            </a:r>
            <a:endParaRPr b="0" i="0" sz="13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535" name="Google Shape;2535;g3a0bf3700b8_0_92"/>
          <p:cNvSpPr txBox="1"/>
          <p:nvPr/>
        </p:nvSpPr>
        <p:spPr>
          <a:xfrm>
            <a:off x="4795775" y="849175"/>
            <a:ext cx="2887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36" name="Google Shape;2536;g3a0bf3700b8_0_92"/>
          <p:cNvSpPr/>
          <p:nvPr/>
        </p:nvSpPr>
        <p:spPr>
          <a:xfrm rot="-1368120">
            <a:off x="411927" y="318884"/>
            <a:ext cx="921951" cy="517387"/>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s" sz="700" u="none" cap="none" strike="noStrike">
                <a:solidFill>
                  <a:srgbClr val="000000"/>
                </a:solidFill>
                <a:latin typeface="Arial"/>
                <a:ea typeface="Arial"/>
                <a:cs typeface="Arial"/>
                <a:sym typeface="Arial"/>
              </a:rPr>
              <a:t>Eje Escribir para argumentar en torno a lo literario</a:t>
            </a:r>
            <a:endParaRPr b="1" i="0" sz="700" u="none" cap="none" strike="noStrike">
              <a:solidFill>
                <a:srgbClr val="000000"/>
              </a:solidFill>
              <a:latin typeface="Arial"/>
              <a:ea typeface="Arial"/>
              <a:cs typeface="Arial"/>
              <a:sym typeface="Arial"/>
            </a:endParaRPr>
          </a:p>
        </p:txBody>
      </p:sp>
      <p:sp>
        <p:nvSpPr>
          <p:cNvPr id="2537" name="Google Shape;2537;g3a0bf3700b8_0_92"/>
          <p:cNvSpPr txBox="1"/>
          <p:nvPr/>
        </p:nvSpPr>
        <p:spPr>
          <a:xfrm>
            <a:off x="347750" y="994725"/>
            <a:ext cx="512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38" name="Google Shape;2538;g3a0bf3700b8_0_92"/>
          <p:cNvSpPr txBox="1"/>
          <p:nvPr/>
        </p:nvSpPr>
        <p:spPr>
          <a:xfrm>
            <a:off x="258775" y="1067525"/>
            <a:ext cx="4658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p:txBody>
      </p:sp>
      <p:pic>
        <p:nvPicPr>
          <p:cNvPr id="2539" name="Google Shape;2539;g3a0bf3700b8_0_92"/>
          <p:cNvPicPr preferRelativeResize="0"/>
          <p:nvPr/>
        </p:nvPicPr>
        <p:blipFill rotWithShape="1">
          <a:blip r:embed="rId3">
            <a:alphaModFix/>
          </a:blip>
          <a:srcRect b="0" l="0" r="0" t="0"/>
          <a:stretch/>
        </p:blipFill>
        <p:spPr>
          <a:xfrm>
            <a:off x="1440627" y="869627"/>
            <a:ext cx="2687801" cy="3850024"/>
          </a:xfrm>
          <a:prstGeom prst="rect">
            <a:avLst/>
          </a:prstGeom>
          <a:noFill/>
          <a:ln>
            <a:noFill/>
          </a:ln>
        </p:spPr>
      </p:pic>
      <p:pic>
        <p:nvPicPr>
          <p:cNvPr id="2540" name="Google Shape;2540;g3a0bf3700b8_0_92"/>
          <p:cNvPicPr preferRelativeResize="0"/>
          <p:nvPr/>
        </p:nvPicPr>
        <p:blipFill rotWithShape="1">
          <a:blip r:embed="rId4">
            <a:alphaModFix/>
          </a:blip>
          <a:srcRect b="0" l="0" r="0" t="0"/>
          <a:stretch/>
        </p:blipFill>
        <p:spPr>
          <a:xfrm>
            <a:off x="4257974" y="917300"/>
            <a:ext cx="2687801" cy="3850004"/>
          </a:xfrm>
          <a:prstGeom prst="rect">
            <a:avLst/>
          </a:prstGeom>
          <a:noFill/>
          <a:ln>
            <a:noFill/>
          </a:ln>
        </p:spPr>
      </p:pic>
      <p:sp>
        <p:nvSpPr>
          <p:cNvPr id="2541" name="Google Shape;2541;g3a0bf3700b8_0_92"/>
          <p:cNvSpPr txBox="1"/>
          <p:nvPr/>
        </p:nvSpPr>
        <p:spPr>
          <a:xfrm>
            <a:off x="5729500" y="128775"/>
            <a:ext cx="2364000" cy="615600"/>
          </a:xfrm>
          <a:prstGeom prst="rect">
            <a:avLst/>
          </a:prstGeom>
          <a:noFill/>
          <a:ln cap="flat" cmpd="sng" w="19050">
            <a:solidFill>
              <a:srgbClr val="D5EE2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chemeClr val="dk2"/>
                </a:solidFill>
                <a:latin typeface="EB Garamond"/>
                <a:ea typeface="EB Garamond"/>
                <a:cs typeface="EB Garamond"/>
                <a:sym typeface="EB Garamond"/>
              </a:rPr>
              <a:t>Organizados en pequeños grupos. Diferentes escenas de la obra para cada grupo</a:t>
            </a:r>
            <a:r>
              <a:rPr b="0" i="0" lang="es"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g3a0bf3700b8_0_10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g3a0bf3700b8_0_104"/>
          <p:cNvSpPr txBox="1"/>
          <p:nvPr/>
        </p:nvSpPr>
        <p:spPr>
          <a:xfrm>
            <a:off x="1618425" y="186525"/>
            <a:ext cx="3890700" cy="500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Punto de llegada </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548" name="Google Shape;2548;g3a0bf3700b8_0_104"/>
          <p:cNvSpPr txBox="1"/>
          <p:nvPr/>
        </p:nvSpPr>
        <p:spPr>
          <a:xfrm>
            <a:off x="4795775" y="849175"/>
            <a:ext cx="2887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49" name="Google Shape;2549;g3a0bf3700b8_0_104"/>
          <p:cNvSpPr/>
          <p:nvPr/>
        </p:nvSpPr>
        <p:spPr>
          <a:xfrm rot="-1368120">
            <a:off x="411927" y="318884"/>
            <a:ext cx="921951" cy="517387"/>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s" sz="700" u="none" cap="none" strike="noStrike">
                <a:solidFill>
                  <a:srgbClr val="000000"/>
                </a:solidFill>
                <a:latin typeface="Arial"/>
                <a:ea typeface="Arial"/>
                <a:cs typeface="Arial"/>
                <a:sym typeface="Arial"/>
              </a:rPr>
              <a:t>Eje Escribir para argumentar  </a:t>
            </a:r>
            <a:endParaRPr b="0"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es" sz="700" u="none" cap="none" strike="noStrike">
                <a:solidFill>
                  <a:srgbClr val="000000"/>
                </a:solidFill>
                <a:latin typeface="Arial"/>
                <a:ea typeface="Arial"/>
                <a:cs typeface="Arial"/>
                <a:sym typeface="Arial"/>
              </a:rPr>
              <a:t>en torno a lo literario </a:t>
            </a:r>
            <a:endParaRPr b="1" i="0" sz="700" u="none" cap="none" strike="noStrike">
              <a:solidFill>
                <a:srgbClr val="000000"/>
              </a:solidFill>
              <a:latin typeface="Arial"/>
              <a:ea typeface="Arial"/>
              <a:cs typeface="Arial"/>
              <a:sym typeface="Arial"/>
            </a:endParaRPr>
          </a:p>
        </p:txBody>
      </p:sp>
      <p:sp>
        <p:nvSpPr>
          <p:cNvPr id="2550" name="Google Shape;2550;g3a0bf3700b8_0_104"/>
          <p:cNvSpPr txBox="1"/>
          <p:nvPr/>
        </p:nvSpPr>
        <p:spPr>
          <a:xfrm>
            <a:off x="347750" y="994725"/>
            <a:ext cx="512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51" name="Google Shape;2551;g3a0bf3700b8_0_104"/>
          <p:cNvSpPr txBox="1"/>
          <p:nvPr/>
        </p:nvSpPr>
        <p:spPr>
          <a:xfrm>
            <a:off x="258775" y="1067525"/>
            <a:ext cx="4658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p:txBody>
      </p:sp>
      <p:pic>
        <p:nvPicPr>
          <p:cNvPr id="2552" name="Google Shape;2552;g3a0bf3700b8_0_104"/>
          <p:cNvPicPr preferRelativeResize="0"/>
          <p:nvPr/>
        </p:nvPicPr>
        <p:blipFill rotWithShape="1">
          <a:blip r:embed="rId3">
            <a:alphaModFix/>
          </a:blip>
          <a:srcRect b="0" l="-1280" r="1278" t="0"/>
          <a:stretch/>
        </p:blipFill>
        <p:spPr>
          <a:xfrm>
            <a:off x="1310725" y="962963"/>
            <a:ext cx="2717999" cy="3893300"/>
          </a:xfrm>
          <a:prstGeom prst="rect">
            <a:avLst/>
          </a:prstGeom>
          <a:noFill/>
          <a:ln>
            <a:noFill/>
          </a:ln>
        </p:spPr>
      </p:pic>
      <p:pic>
        <p:nvPicPr>
          <p:cNvPr id="2553" name="Google Shape;2553;g3a0bf3700b8_0_104"/>
          <p:cNvPicPr preferRelativeResize="0"/>
          <p:nvPr/>
        </p:nvPicPr>
        <p:blipFill rotWithShape="1">
          <a:blip r:embed="rId4">
            <a:alphaModFix/>
          </a:blip>
          <a:srcRect b="0" l="0" r="0" t="0"/>
          <a:stretch/>
        </p:blipFill>
        <p:spPr>
          <a:xfrm>
            <a:off x="4312600" y="962963"/>
            <a:ext cx="2717999" cy="38932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7" name="Shape 2557"/>
        <p:cNvGrpSpPr/>
        <p:nvPr/>
      </p:nvGrpSpPr>
      <p:grpSpPr>
        <a:xfrm>
          <a:off x="0" y="0"/>
          <a:ext cx="0" cy="0"/>
          <a:chOff x="0" y="0"/>
          <a:chExt cx="0" cy="0"/>
        </a:xfrm>
      </p:grpSpPr>
      <p:sp>
        <p:nvSpPr>
          <p:cNvPr id="2558" name="Google Shape;2558;g3a0bf3700b8_0_11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g3a0bf3700b8_0_115"/>
          <p:cNvSpPr txBox="1"/>
          <p:nvPr/>
        </p:nvSpPr>
        <p:spPr>
          <a:xfrm>
            <a:off x="1618425" y="186525"/>
            <a:ext cx="3890700" cy="500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Punto de llegada </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560" name="Google Shape;2560;g3a0bf3700b8_0_115"/>
          <p:cNvSpPr txBox="1"/>
          <p:nvPr/>
        </p:nvSpPr>
        <p:spPr>
          <a:xfrm>
            <a:off x="4795775" y="849175"/>
            <a:ext cx="2887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61" name="Google Shape;2561;g3a0bf3700b8_0_115"/>
          <p:cNvSpPr/>
          <p:nvPr/>
        </p:nvSpPr>
        <p:spPr>
          <a:xfrm rot="-1368120">
            <a:off x="411927" y="318884"/>
            <a:ext cx="921951" cy="517387"/>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s" sz="700" u="none" cap="none" strike="noStrike">
                <a:solidFill>
                  <a:srgbClr val="000000"/>
                </a:solidFill>
                <a:latin typeface="Arial"/>
                <a:ea typeface="Arial"/>
                <a:cs typeface="Arial"/>
                <a:sym typeface="Arial"/>
              </a:rPr>
              <a:t>Eje Escribir para argumentar </a:t>
            </a:r>
            <a:endParaRPr b="0"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es" sz="700" u="none" cap="none" strike="noStrike">
                <a:solidFill>
                  <a:srgbClr val="000000"/>
                </a:solidFill>
                <a:latin typeface="Arial"/>
                <a:ea typeface="Arial"/>
                <a:cs typeface="Arial"/>
                <a:sym typeface="Arial"/>
              </a:rPr>
              <a:t>en torno a lo literario </a:t>
            </a:r>
            <a:endParaRPr b="1" i="0" sz="700" u="none" cap="none" strike="noStrike">
              <a:solidFill>
                <a:srgbClr val="000000"/>
              </a:solidFill>
              <a:latin typeface="Arial"/>
              <a:ea typeface="Arial"/>
              <a:cs typeface="Arial"/>
              <a:sym typeface="Arial"/>
            </a:endParaRPr>
          </a:p>
        </p:txBody>
      </p:sp>
      <p:sp>
        <p:nvSpPr>
          <p:cNvPr id="2562" name="Google Shape;2562;g3a0bf3700b8_0_115"/>
          <p:cNvSpPr txBox="1"/>
          <p:nvPr/>
        </p:nvSpPr>
        <p:spPr>
          <a:xfrm>
            <a:off x="347750" y="994725"/>
            <a:ext cx="512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63" name="Google Shape;2563;g3a0bf3700b8_0_115"/>
          <p:cNvSpPr txBox="1"/>
          <p:nvPr/>
        </p:nvSpPr>
        <p:spPr>
          <a:xfrm>
            <a:off x="258775" y="1067525"/>
            <a:ext cx="4658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2"/>
              </a:solidFill>
              <a:latin typeface="Arial"/>
              <a:ea typeface="Arial"/>
              <a:cs typeface="Arial"/>
              <a:sym typeface="Arial"/>
            </a:endParaRPr>
          </a:p>
        </p:txBody>
      </p:sp>
      <p:pic>
        <p:nvPicPr>
          <p:cNvPr id="2564" name="Google Shape;2564;g3a0bf3700b8_0_115"/>
          <p:cNvPicPr preferRelativeResize="0"/>
          <p:nvPr/>
        </p:nvPicPr>
        <p:blipFill rotWithShape="1">
          <a:blip r:embed="rId3">
            <a:alphaModFix/>
          </a:blip>
          <a:srcRect b="0" l="0" r="0" t="0"/>
          <a:stretch/>
        </p:blipFill>
        <p:spPr>
          <a:xfrm>
            <a:off x="1150638" y="938675"/>
            <a:ext cx="2520424" cy="3610276"/>
          </a:xfrm>
          <a:prstGeom prst="rect">
            <a:avLst/>
          </a:prstGeom>
          <a:noFill/>
          <a:ln>
            <a:noFill/>
          </a:ln>
        </p:spPr>
      </p:pic>
      <p:pic>
        <p:nvPicPr>
          <p:cNvPr id="2565" name="Google Shape;2565;g3a0bf3700b8_0_115"/>
          <p:cNvPicPr preferRelativeResize="0"/>
          <p:nvPr/>
        </p:nvPicPr>
        <p:blipFill rotWithShape="1">
          <a:blip r:embed="rId4">
            <a:alphaModFix/>
          </a:blip>
          <a:srcRect b="0" l="0" r="0" t="0"/>
          <a:stretch/>
        </p:blipFill>
        <p:spPr>
          <a:xfrm>
            <a:off x="4145475" y="989500"/>
            <a:ext cx="2520424" cy="3610268"/>
          </a:xfrm>
          <a:prstGeom prst="rect">
            <a:avLst/>
          </a:prstGeom>
          <a:noFill/>
          <a:ln>
            <a:noFill/>
          </a:ln>
        </p:spPr>
      </p:pic>
      <p:sp>
        <p:nvSpPr>
          <p:cNvPr id="2566" name="Google Shape;2566;g3a0bf3700b8_0_115"/>
          <p:cNvSpPr txBox="1"/>
          <p:nvPr/>
        </p:nvSpPr>
        <p:spPr>
          <a:xfrm>
            <a:off x="7051050" y="1498625"/>
            <a:ext cx="1791600" cy="13392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s" sz="1500" u="none" cap="none" strike="noStrike">
                <a:solidFill>
                  <a:schemeClr val="dk2"/>
                </a:solidFill>
                <a:latin typeface="EB Garamond"/>
                <a:ea typeface="EB Garamond"/>
                <a:cs typeface="EB Garamond"/>
                <a:sym typeface="EB Garamond"/>
              </a:rPr>
              <a:t>Pero ¿qué situaciones de lectura, escritura y oralidad contribuyeron para producir estos textos?</a:t>
            </a:r>
            <a:endParaRPr b="0" i="0" sz="1500" u="none" cap="none" strike="noStrike">
              <a:solidFill>
                <a:schemeClr val="dk2"/>
              </a:solidFill>
              <a:latin typeface="EB Garamond"/>
              <a:ea typeface="EB Garamond"/>
              <a:cs typeface="EB Garamond"/>
              <a:sym typeface="EB Garamon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0" name="Shape 2570"/>
        <p:cNvGrpSpPr/>
        <p:nvPr/>
      </p:nvGrpSpPr>
      <p:grpSpPr>
        <a:xfrm>
          <a:off x="0" y="0"/>
          <a:ext cx="0" cy="0"/>
          <a:chOff x="0" y="0"/>
          <a:chExt cx="0" cy="0"/>
        </a:xfrm>
      </p:grpSpPr>
      <p:sp>
        <p:nvSpPr>
          <p:cNvPr id="2571" name="Google Shape;2571;g3a0bf3700b8_0_12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g3a0bf3700b8_0_127"/>
          <p:cNvSpPr txBox="1"/>
          <p:nvPr/>
        </p:nvSpPr>
        <p:spPr>
          <a:xfrm>
            <a:off x="2281575" y="102725"/>
            <a:ext cx="3890700" cy="64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Secuencia de trabajo </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Lecturas y escrituras previas </a:t>
            </a:r>
            <a:endParaRPr b="1" i="0" sz="1800" u="none" cap="none" strike="noStrike">
              <a:solidFill>
                <a:schemeClr val="dk2"/>
              </a:solidFill>
              <a:latin typeface="Roboto"/>
              <a:ea typeface="Roboto"/>
              <a:cs typeface="Roboto"/>
              <a:sym typeface="Roboto"/>
            </a:endParaRPr>
          </a:p>
        </p:txBody>
      </p:sp>
      <p:sp>
        <p:nvSpPr>
          <p:cNvPr id="2573" name="Google Shape;2573;g3a0bf3700b8_0_127"/>
          <p:cNvSpPr txBox="1"/>
          <p:nvPr/>
        </p:nvSpPr>
        <p:spPr>
          <a:xfrm>
            <a:off x="250725" y="2038000"/>
            <a:ext cx="1900500" cy="615600"/>
          </a:xfrm>
          <a:prstGeom prst="rect">
            <a:avLst/>
          </a:prstGeom>
          <a:solidFill>
            <a:srgbClr val="B7DB20"/>
          </a:solidFill>
          <a:ln cap="flat" cmpd="sng" w="19050">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Roboto"/>
                <a:ea typeface="Roboto"/>
                <a:cs typeface="Roboto"/>
                <a:sym typeface="Roboto"/>
              </a:rPr>
              <a:t>Secuencia de lectura del texto literario </a:t>
            </a:r>
            <a:endParaRPr b="1" i="0" sz="1400" u="none" cap="none" strike="noStrike">
              <a:solidFill>
                <a:schemeClr val="dk2"/>
              </a:solidFill>
              <a:latin typeface="Roboto"/>
              <a:ea typeface="Roboto"/>
              <a:cs typeface="Roboto"/>
              <a:sym typeface="Roboto"/>
            </a:endParaRPr>
          </a:p>
        </p:txBody>
      </p:sp>
      <p:sp>
        <p:nvSpPr>
          <p:cNvPr id="2574" name="Google Shape;2574;g3a0bf3700b8_0_127"/>
          <p:cNvSpPr txBox="1"/>
          <p:nvPr/>
        </p:nvSpPr>
        <p:spPr>
          <a:xfrm>
            <a:off x="250725" y="2805650"/>
            <a:ext cx="2415300" cy="2046300"/>
          </a:xfrm>
          <a:prstGeom prst="rect">
            <a:avLst/>
          </a:prstGeom>
          <a:noFill/>
          <a:ln cap="flat" cmpd="sng" w="9525">
            <a:solidFill>
              <a:srgbClr val="B7DB2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2"/>
              </a:buClr>
              <a:buSzPts val="1400"/>
              <a:buFont typeface="Roboto"/>
              <a:buChar char="●"/>
            </a:pPr>
            <a:r>
              <a:rPr b="0" i="0" lang="es" sz="1400" u="none" cap="none" strike="noStrike">
                <a:solidFill>
                  <a:schemeClr val="dk2"/>
                </a:solidFill>
                <a:latin typeface="Roboto"/>
                <a:ea typeface="Roboto"/>
                <a:cs typeface="Roboto"/>
                <a:sym typeface="Roboto"/>
              </a:rPr>
              <a:t>Lectura del texto literario (diferentes modalidades </a:t>
            </a:r>
            <a:endParaRPr b="0" i="0" sz="1400" u="none" cap="none" strike="noStrike">
              <a:solidFill>
                <a:schemeClr val="dk2"/>
              </a:solidFill>
              <a:latin typeface="Roboto"/>
              <a:ea typeface="Roboto"/>
              <a:cs typeface="Roboto"/>
              <a:sym typeface="Roboto"/>
            </a:endParaRPr>
          </a:p>
          <a:p>
            <a:pPr indent="-317500" lvl="0" marL="457200" marR="0" rtl="0" algn="l">
              <a:lnSpc>
                <a:spcPct val="100000"/>
              </a:lnSpc>
              <a:spcBef>
                <a:spcPts val="0"/>
              </a:spcBef>
              <a:spcAft>
                <a:spcPts val="0"/>
              </a:spcAft>
              <a:buClr>
                <a:schemeClr val="dk2"/>
              </a:buClr>
              <a:buSzPts val="1400"/>
              <a:buFont typeface="Roboto"/>
              <a:buChar char="●"/>
            </a:pPr>
            <a:r>
              <a:rPr b="0" i="0" lang="es" sz="1400" u="none" cap="none" strike="noStrike">
                <a:solidFill>
                  <a:schemeClr val="dk2"/>
                </a:solidFill>
                <a:latin typeface="Roboto"/>
                <a:ea typeface="Roboto"/>
                <a:cs typeface="Roboto"/>
                <a:sym typeface="Roboto"/>
              </a:rPr>
              <a:t>Identificación de acciones principales. </a:t>
            </a:r>
            <a:endParaRPr b="0" i="0" sz="1400" u="none" cap="none" strike="noStrike">
              <a:solidFill>
                <a:schemeClr val="dk2"/>
              </a:solidFill>
              <a:latin typeface="Roboto"/>
              <a:ea typeface="Roboto"/>
              <a:cs typeface="Roboto"/>
              <a:sym typeface="Roboto"/>
            </a:endParaRPr>
          </a:p>
          <a:p>
            <a:pPr indent="-317500" lvl="0" marL="457200" marR="0" rtl="0" algn="l">
              <a:lnSpc>
                <a:spcPct val="100000"/>
              </a:lnSpc>
              <a:spcBef>
                <a:spcPts val="0"/>
              </a:spcBef>
              <a:spcAft>
                <a:spcPts val="0"/>
              </a:spcAft>
              <a:buClr>
                <a:schemeClr val="dk2"/>
              </a:buClr>
              <a:buSzPts val="1400"/>
              <a:buFont typeface="Roboto"/>
              <a:buChar char="●"/>
            </a:pPr>
            <a:r>
              <a:rPr b="0" i="0" lang="es" sz="1400" u="none" cap="none" strike="noStrike">
                <a:solidFill>
                  <a:schemeClr val="dk2"/>
                </a:solidFill>
                <a:latin typeface="Roboto"/>
                <a:ea typeface="Roboto"/>
                <a:cs typeface="Roboto"/>
                <a:sym typeface="Roboto"/>
              </a:rPr>
              <a:t>Lectura del texto no literario  “El balcón de Romeo y Julieta: ¿realidad o mito?”</a:t>
            </a:r>
            <a:endParaRPr b="0" i="0" sz="14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highlight>
                <a:srgbClr val="FFFF00"/>
              </a:highlight>
              <a:latin typeface="Roboto"/>
              <a:ea typeface="Roboto"/>
              <a:cs typeface="Roboto"/>
              <a:sym typeface="Roboto"/>
            </a:endParaRPr>
          </a:p>
        </p:txBody>
      </p:sp>
      <p:sp>
        <p:nvSpPr>
          <p:cNvPr id="2575" name="Google Shape;2575;g3a0bf3700b8_0_127"/>
          <p:cNvSpPr txBox="1"/>
          <p:nvPr/>
        </p:nvSpPr>
        <p:spPr>
          <a:xfrm>
            <a:off x="2985900" y="2038000"/>
            <a:ext cx="2529000" cy="615600"/>
          </a:xfrm>
          <a:prstGeom prst="rect">
            <a:avLst/>
          </a:prstGeom>
          <a:solidFill>
            <a:srgbClr val="B7DB20"/>
          </a:solidFill>
          <a:ln cap="flat" cmpd="sng" w="19050">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Roboto"/>
                <a:ea typeface="Roboto"/>
                <a:cs typeface="Roboto"/>
                <a:sym typeface="Roboto"/>
              </a:rPr>
              <a:t>Secuencia de lectura  de textos no literarios </a:t>
            </a:r>
            <a:endParaRPr b="1" i="0" sz="1400" u="none" cap="none" strike="noStrike">
              <a:solidFill>
                <a:schemeClr val="dk2"/>
              </a:solidFill>
              <a:latin typeface="Roboto"/>
              <a:ea typeface="Roboto"/>
              <a:cs typeface="Roboto"/>
              <a:sym typeface="Roboto"/>
            </a:endParaRPr>
          </a:p>
        </p:txBody>
      </p:sp>
      <p:sp>
        <p:nvSpPr>
          <p:cNvPr id="2576" name="Google Shape;2576;g3a0bf3700b8_0_127"/>
          <p:cNvSpPr txBox="1"/>
          <p:nvPr/>
        </p:nvSpPr>
        <p:spPr>
          <a:xfrm>
            <a:off x="3022400" y="2694525"/>
            <a:ext cx="2624100" cy="2157300"/>
          </a:xfrm>
          <a:prstGeom prst="rect">
            <a:avLst/>
          </a:prstGeom>
          <a:noFill/>
          <a:ln cap="flat" cmpd="sng" w="9525">
            <a:solidFill>
              <a:srgbClr val="B7DB20"/>
            </a:solidFill>
            <a:prstDash val="solid"/>
            <a:round/>
            <a:headEnd len="sm" w="sm" type="none"/>
            <a:tailEnd len="sm" w="sm" type="none"/>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chemeClr val="dk2"/>
              </a:buClr>
              <a:buSzPts val="1300"/>
              <a:buFont typeface="Roboto"/>
              <a:buChar char="●"/>
            </a:pPr>
            <a:r>
              <a:rPr b="0" i="0" lang="es" sz="1300" u="none" cap="none" strike="noStrike">
                <a:solidFill>
                  <a:schemeClr val="dk2"/>
                </a:solidFill>
                <a:latin typeface="Roboto"/>
                <a:ea typeface="Roboto"/>
                <a:cs typeface="Roboto"/>
                <a:sym typeface="Roboto"/>
              </a:rPr>
              <a:t>Lectura de textos de análisis de imágenes. </a:t>
            </a:r>
            <a:endParaRPr b="0" i="0" sz="1300" u="none" cap="none" strike="noStrike">
              <a:solidFill>
                <a:schemeClr val="dk2"/>
              </a:solidFill>
              <a:latin typeface="Roboto"/>
              <a:ea typeface="Roboto"/>
              <a:cs typeface="Roboto"/>
              <a:sym typeface="Roboto"/>
            </a:endParaRPr>
          </a:p>
          <a:p>
            <a:pPr indent="-311150" lvl="0" marL="457200" marR="0" rtl="0" algn="l">
              <a:lnSpc>
                <a:spcPct val="100000"/>
              </a:lnSpc>
              <a:spcBef>
                <a:spcPts val="0"/>
              </a:spcBef>
              <a:spcAft>
                <a:spcPts val="0"/>
              </a:spcAft>
              <a:buClr>
                <a:schemeClr val="dk2"/>
              </a:buClr>
              <a:buSzPts val="1300"/>
              <a:buFont typeface="Roboto"/>
              <a:buChar char="●"/>
            </a:pPr>
            <a:r>
              <a:rPr b="0" i="0" lang="es" sz="1300" u="none" cap="none" strike="noStrike">
                <a:solidFill>
                  <a:schemeClr val="dk2"/>
                </a:solidFill>
                <a:latin typeface="Roboto"/>
                <a:ea typeface="Roboto"/>
                <a:cs typeface="Roboto"/>
                <a:sym typeface="Roboto"/>
              </a:rPr>
              <a:t>Identificación de la estructura (distinción entre descripción, exposición y argumentación). </a:t>
            </a:r>
            <a:endParaRPr b="0" i="0" sz="1300" u="none" cap="none" strike="noStrike">
              <a:solidFill>
                <a:schemeClr val="dk2"/>
              </a:solidFill>
              <a:latin typeface="Roboto"/>
              <a:ea typeface="Roboto"/>
              <a:cs typeface="Roboto"/>
              <a:sym typeface="Roboto"/>
            </a:endParaRPr>
          </a:p>
          <a:p>
            <a:pPr indent="-311150" lvl="0" marL="457200" marR="0" rtl="0" algn="l">
              <a:lnSpc>
                <a:spcPct val="100000"/>
              </a:lnSpc>
              <a:spcBef>
                <a:spcPts val="0"/>
              </a:spcBef>
              <a:spcAft>
                <a:spcPts val="0"/>
              </a:spcAft>
              <a:buClr>
                <a:schemeClr val="dk2"/>
              </a:buClr>
              <a:buSzPts val="1300"/>
              <a:buFont typeface="Roboto"/>
              <a:buChar char="●"/>
            </a:pPr>
            <a:r>
              <a:rPr b="0" i="0" lang="es" sz="1300" u="none" cap="none" strike="noStrike">
                <a:solidFill>
                  <a:schemeClr val="dk2"/>
                </a:solidFill>
                <a:latin typeface="Roboto"/>
                <a:ea typeface="Roboto"/>
                <a:cs typeface="Roboto"/>
                <a:sym typeface="Roboto"/>
              </a:rPr>
              <a:t>Relevamiento de  de las expresiones más frecuentes.para mostrar subjetividad. </a:t>
            </a:r>
            <a:endParaRPr b="0" i="0" sz="1300" u="none" cap="none" strike="noStrike">
              <a:solidFill>
                <a:schemeClr val="dk2"/>
              </a:solidFill>
              <a:highlight>
                <a:srgbClr val="FFFF00"/>
              </a:highlight>
              <a:latin typeface="Roboto"/>
              <a:ea typeface="Roboto"/>
              <a:cs typeface="Roboto"/>
              <a:sym typeface="Roboto"/>
            </a:endParaRPr>
          </a:p>
        </p:txBody>
      </p:sp>
      <p:sp>
        <p:nvSpPr>
          <p:cNvPr id="2577" name="Google Shape;2577;g3a0bf3700b8_0_127"/>
          <p:cNvSpPr txBox="1"/>
          <p:nvPr/>
        </p:nvSpPr>
        <p:spPr>
          <a:xfrm>
            <a:off x="5900950" y="2907425"/>
            <a:ext cx="2415300" cy="1786800"/>
          </a:xfrm>
          <a:prstGeom prst="rect">
            <a:avLst/>
          </a:prstGeom>
          <a:noFill/>
          <a:ln cap="flat" cmpd="sng" w="9525">
            <a:solidFill>
              <a:srgbClr val="B7DB2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2"/>
              </a:buClr>
              <a:buSzPts val="1400"/>
              <a:buFont typeface="Roboto"/>
              <a:buChar char="●"/>
            </a:pPr>
            <a:r>
              <a:rPr b="0" i="0" lang="es" sz="1400" u="none" cap="none" strike="noStrike">
                <a:solidFill>
                  <a:schemeClr val="dk2"/>
                </a:solidFill>
                <a:latin typeface="Roboto"/>
                <a:ea typeface="Roboto"/>
                <a:cs typeface="Roboto"/>
                <a:sym typeface="Roboto"/>
              </a:rPr>
              <a:t>Producción de un texto de análisis a partir de una imagen. </a:t>
            </a:r>
            <a:endParaRPr b="0" i="0" sz="1400" u="none" cap="none" strike="noStrike">
              <a:solidFill>
                <a:schemeClr val="dk2"/>
              </a:solidFill>
              <a:latin typeface="Roboto"/>
              <a:ea typeface="Roboto"/>
              <a:cs typeface="Roboto"/>
              <a:sym typeface="Roboto"/>
            </a:endParaRPr>
          </a:p>
          <a:p>
            <a:pPr indent="-317500" lvl="0" marL="457200" marR="0" rtl="0" algn="l">
              <a:lnSpc>
                <a:spcPct val="100000"/>
              </a:lnSpc>
              <a:spcBef>
                <a:spcPts val="0"/>
              </a:spcBef>
              <a:spcAft>
                <a:spcPts val="0"/>
              </a:spcAft>
              <a:buClr>
                <a:schemeClr val="dk2"/>
              </a:buClr>
              <a:buSzPts val="1400"/>
              <a:buFont typeface="Roboto"/>
              <a:buChar char="●"/>
            </a:pPr>
            <a:r>
              <a:rPr b="0" i="0" lang="es" sz="1400" u="none" cap="none" strike="noStrike">
                <a:solidFill>
                  <a:schemeClr val="dk2"/>
                </a:solidFill>
                <a:latin typeface="Roboto"/>
                <a:ea typeface="Roboto"/>
                <a:cs typeface="Roboto"/>
                <a:sym typeface="Roboto"/>
              </a:rPr>
              <a:t>Autoevaluación a partir de una lista de cotejo. </a:t>
            </a:r>
            <a:endParaRPr b="0" i="0" sz="1400" u="none" cap="none" strike="noStrike">
              <a:solidFill>
                <a:schemeClr val="dk2"/>
              </a:solidFill>
              <a:latin typeface="Roboto"/>
              <a:ea typeface="Roboto"/>
              <a:cs typeface="Roboto"/>
              <a:sym typeface="Roboto"/>
            </a:endParaRPr>
          </a:p>
        </p:txBody>
      </p:sp>
      <p:sp>
        <p:nvSpPr>
          <p:cNvPr id="2578" name="Google Shape;2578;g3a0bf3700b8_0_127"/>
          <p:cNvSpPr txBox="1"/>
          <p:nvPr/>
        </p:nvSpPr>
        <p:spPr>
          <a:xfrm>
            <a:off x="5949250" y="2074400"/>
            <a:ext cx="2415300" cy="615600"/>
          </a:xfrm>
          <a:prstGeom prst="rect">
            <a:avLst/>
          </a:prstGeom>
          <a:solidFill>
            <a:srgbClr val="B7DB20"/>
          </a:solidFill>
          <a:ln cap="flat" cmpd="sng" w="19050">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Roboto"/>
                <a:ea typeface="Roboto"/>
                <a:cs typeface="Roboto"/>
                <a:sym typeface="Roboto"/>
              </a:rPr>
              <a:t>Secuencia de escritura de textos no literarios </a:t>
            </a:r>
            <a:endParaRPr b="1" i="0" sz="1400" u="none" cap="none" strike="noStrike">
              <a:solidFill>
                <a:schemeClr val="dk2"/>
              </a:solidFill>
              <a:latin typeface="Roboto"/>
              <a:ea typeface="Roboto"/>
              <a:cs typeface="Roboto"/>
              <a:sym typeface="Roboto"/>
            </a:endParaRPr>
          </a:p>
        </p:txBody>
      </p:sp>
      <p:sp>
        <p:nvSpPr>
          <p:cNvPr id="2579" name="Google Shape;2579;g3a0bf3700b8_0_127"/>
          <p:cNvSpPr/>
          <p:nvPr/>
        </p:nvSpPr>
        <p:spPr>
          <a:xfrm>
            <a:off x="6945950" y="102725"/>
            <a:ext cx="2096100" cy="981900"/>
          </a:xfrm>
          <a:prstGeom prst="foldedCorner">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rgbClr val="000000"/>
                </a:solidFill>
                <a:latin typeface="Arial"/>
                <a:ea typeface="Arial"/>
                <a:cs typeface="Arial"/>
                <a:sym typeface="Arial"/>
              </a:rPr>
              <a:t>En forma simultánea se trabajó con los contenidos ESI para conceptualizar los “mitos del amor romántico”. </a:t>
            </a:r>
            <a:endParaRPr b="0" i="0" sz="1200" u="none" cap="none" strike="noStrike">
              <a:solidFill>
                <a:srgbClr val="000000"/>
              </a:solidFill>
              <a:latin typeface="Arial"/>
              <a:ea typeface="Arial"/>
              <a:cs typeface="Arial"/>
              <a:sym typeface="Arial"/>
            </a:endParaRPr>
          </a:p>
        </p:txBody>
      </p:sp>
      <p:pic>
        <p:nvPicPr>
          <p:cNvPr id="2580" name="Google Shape;2580;g3a0bf3700b8_0_127"/>
          <p:cNvPicPr preferRelativeResize="0"/>
          <p:nvPr/>
        </p:nvPicPr>
        <p:blipFill rotWithShape="1">
          <a:blip r:embed="rId3">
            <a:alphaModFix/>
          </a:blip>
          <a:srcRect b="0" l="0" r="0" t="13337"/>
          <a:stretch/>
        </p:blipFill>
        <p:spPr>
          <a:xfrm>
            <a:off x="6508375" y="1116025"/>
            <a:ext cx="1237301" cy="927000"/>
          </a:xfrm>
          <a:prstGeom prst="rect">
            <a:avLst/>
          </a:prstGeom>
          <a:noFill/>
          <a:ln>
            <a:noFill/>
          </a:ln>
        </p:spPr>
      </p:pic>
      <p:pic>
        <p:nvPicPr>
          <p:cNvPr id="2581" name="Google Shape;2581;g3a0bf3700b8_0_127"/>
          <p:cNvPicPr preferRelativeResize="0"/>
          <p:nvPr/>
        </p:nvPicPr>
        <p:blipFill rotWithShape="1">
          <a:blip r:embed="rId4">
            <a:alphaModFix/>
          </a:blip>
          <a:srcRect b="0" l="0" r="0" t="0"/>
          <a:stretch/>
        </p:blipFill>
        <p:spPr>
          <a:xfrm>
            <a:off x="3626528" y="985790"/>
            <a:ext cx="981975" cy="981950"/>
          </a:xfrm>
          <a:prstGeom prst="rect">
            <a:avLst/>
          </a:prstGeom>
          <a:noFill/>
          <a:ln>
            <a:noFill/>
          </a:ln>
        </p:spPr>
      </p:pic>
      <p:pic>
        <p:nvPicPr>
          <p:cNvPr id="2582" name="Google Shape;2582;g3a0bf3700b8_0_127"/>
          <p:cNvPicPr preferRelativeResize="0"/>
          <p:nvPr/>
        </p:nvPicPr>
        <p:blipFill rotWithShape="1">
          <a:blip r:embed="rId5">
            <a:alphaModFix/>
          </a:blip>
          <a:srcRect b="0" l="0" r="0" t="0"/>
          <a:stretch/>
        </p:blipFill>
        <p:spPr>
          <a:xfrm>
            <a:off x="489350" y="442900"/>
            <a:ext cx="1237300" cy="141243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6" name="Shape 2586"/>
        <p:cNvGrpSpPr/>
        <p:nvPr/>
      </p:nvGrpSpPr>
      <p:grpSpPr>
        <a:xfrm>
          <a:off x="0" y="0"/>
          <a:ext cx="0" cy="0"/>
          <a:chOff x="0" y="0"/>
          <a:chExt cx="0" cy="0"/>
        </a:xfrm>
      </p:grpSpPr>
      <p:sp>
        <p:nvSpPr>
          <p:cNvPr id="2587" name="Google Shape;2587;g3a0bf3700b8_0_14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g3a0bf3700b8_0_142"/>
          <p:cNvSpPr txBox="1"/>
          <p:nvPr/>
        </p:nvSpPr>
        <p:spPr>
          <a:xfrm>
            <a:off x="170825" y="327900"/>
            <a:ext cx="3890700" cy="64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Desarmar textos para armar otros</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rPr b="1" i="1" lang="es" sz="1500" u="none" cap="none" strike="noStrike">
                <a:solidFill>
                  <a:schemeClr val="dk2"/>
                </a:solidFill>
                <a:latin typeface="Roboto"/>
                <a:ea typeface="Roboto"/>
                <a:cs typeface="Roboto"/>
                <a:sym typeface="Roboto"/>
              </a:rPr>
              <a:t>Comenzamos con análisis de imágenes </a:t>
            </a:r>
            <a:endParaRPr b="1" i="1" sz="15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1" i="0" sz="1800" u="none" cap="none" strike="noStrike">
              <a:solidFill>
                <a:schemeClr val="dk2"/>
              </a:solidFill>
              <a:latin typeface="Roboto"/>
              <a:ea typeface="Roboto"/>
              <a:cs typeface="Roboto"/>
              <a:sym typeface="Roboto"/>
            </a:endParaRPr>
          </a:p>
        </p:txBody>
      </p:sp>
      <p:sp>
        <p:nvSpPr>
          <p:cNvPr id="2589" name="Google Shape;2589;g3a0bf3700b8_0_142"/>
          <p:cNvSpPr txBox="1"/>
          <p:nvPr/>
        </p:nvSpPr>
        <p:spPr>
          <a:xfrm>
            <a:off x="252075" y="1090025"/>
            <a:ext cx="4336200" cy="16776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1" lang="es" sz="1600" u="none" cap="none" strike="noStrike">
                <a:solidFill>
                  <a:schemeClr val="dk1"/>
                </a:solidFill>
                <a:latin typeface="EB Garamond"/>
                <a:ea typeface="EB Garamond"/>
                <a:cs typeface="EB Garamond"/>
                <a:sym typeface="EB Garamond"/>
              </a:rPr>
              <a:t>Contacto con textos similares a los que se escribirán  y elaboración de conclusiones</a:t>
            </a:r>
            <a:endParaRPr b="0" i="1" sz="1600" u="none" cap="none" strike="noStrike">
              <a:solidFill>
                <a:schemeClr val="dk1"/>
              </a:solidFill>
              <a:latin typeface="EB Garamond"/>
              <a:ea typeface="EB Garamond"/>
              <a:cs typeface="EB Garamond"/>
              <a:sym typeface="EB Garamond"/>
            </a:endParaRPr>
          </a:p>
          <a:p>
            <a:pPr indent="0" lvl="0" marL="0" marR="0" rtl="0" algn="just">
              <a:lnSpc>
                <a:spcPct val="100000"/>
              </a:lnSpc>
              <a:spcBef>
                <a:spcPts val="0"/>
              </a:spcBef>
              <a:spcAft>
                <a:spcPts val="0"/>
              </a:spcAft>
              <a:buClr>
                <a:srgbClr val="000000"/>
              </a:buClr>
              <a:buSzPts val="1300"/>
              <a:buFont typeface="Arial"/>
              <a:buNone/>
            </a:pPr>
            <a:r>
              <a:t/>
            </a:r>
            <a:endParaRPr b="0" i="1" sz="1300" u="none" cap="none" strike="noStrike">
              <a:solidFill>
                <a:schemeClr val="dk1"/>
              </a:solidFill>
              <a:latin typeface="EB Garamond"/>
              <a:ea typeface="EB Garamond"/>
              <a:cs typeface="EB Garamond"/>
              <a:sym typeface="EB Garamond"/>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1"/>
                </a:solidFill>
                <a:latin typeface="EB Garamond"/>
                <a:ea typeface="EB Garamond"/>
                <a:cs typeface="EB Garamond"/>
                <a:sym typeface="EB Garamond"/>
              </a:rPr>
              <a:t>Durante la secuencia de trabajo, se elaboraron colectivamente algunas conclusiones a partir de la lectura de textos que involucraran el análisis a partir de un eje de lectura (en este caso, contenidos ESI). </a:t>
            </a:r>
            <a:endParaRPr b="0" i="0" sz="1300" u="none" cap="none" strike="noStrike">
              <a:solidFill>
                <a:schemeClr val="dk1"/>
              </a:solidFill>
              <a:latin typeface="EB Garamond"/>
              <a:ea typeface="EB Garamond"/>
              <a:cs typeface="EB Garamond"/>
              <a:sym typeface="EB Garamond"/>
            </a:endParaRPr>
          </a:p>
        </p:txBody>
      </p:sp>
      <p:sp>
        <p:nvSpPr>
          <p:cNvPr id="2590" name="Google Shape;2590;g3a0bf3700b8_0_142"/>
          <p:cNvSpPr txBox="1"/>
          <p:nvPr/>
        </p:nvSpPr>
        <p:spPr>
          <a:xfrm>
            <a:off x="235925" y="2659925"/>
            <a:ext cx="4336200" cy="21027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EB Garamond"/>
                <a:ea typeface="EB Garamond"/>
                <a:cs typeface="EB Garamond"/>
                <a:sym typeface="EB Garamond"/>
              </a:rPr>
              <a:t>Primera aproximación </a:t>
            </a:r>
            <a:endParaRPr b="0" i="0" sz="1400" u="none" cap="none" strike="noStrike">
              <a:solidFill>
                <a:schemeClr val="dk1"/>
              </a:solidFill>
              <a:latin typeface="EB Garamond"/>
              <a:ea typeface="EB Garamond"/>
              <a:cs typeface="EB Garamond"/>
              <a:sym typeface="EB Garamond"/>
            </a:endParaRPr>
          </a:p>
          <a:p>
            <a:pPr indent="-317500" lvl="0" marL="457200" marR="0" rtl="0" algn="l">
              <a:lnSpc>
                <a:spcPct val="115000"/>
              </a:lnSpc>
              <a:spcBef>
                <a:spcPts val="0"/>
              </a:spcBef>
              <a:spcAft>
                <a:spcPts val="0"/>
              </a:spcAft>
              <a:buClr>
                <a:schemeClr val="dk1"/>
              </a:buClr>
              <a:buSzPts val="1400"/>
              <a:buFont typeface="EB Garamond"/>
              <a:buAutoNum type="arabicParenR"/>
            </a:pPr>
            <a:r>
              <a:rPr b="0" i="0" lang="es" sz="1400" u="none" cap="none" strike="noStrike">
                <a:solidFill>
                  <a:schemeClr val="dk1"/>
                </a:solidFill>
                <a:latin typeface="EB Garamond"/>
                <a:ea typeface="EB Garamond"/>
                <a:cs typeface="EB Garamond"/>
                <a:sym typeface="EB Garamond"/>
              </a:rPr>
              <a:t>Leé el siguiente texto.</a:t>
            </a:r>
            <a:endParaRPr b="0" i="0" sz="1400" u="none" cap="none" strike="noStrike">
              <a:solidFill>
                <a:schemeClr val="dk1"/>
              </a:solidFill>
              <a:latin typeface="EB Garamond"/>
              <a:ea typeface="EB Garamond"/>
              <a:cs typeface="EB Garamond"/>
              <a:sym typeface="EB Garamond"/>
            </a:endParaRPr>
          </a:p>
          <a:p>
            <a:pPr indent="-317500" lvl="0" marL="457200" marR="0" rtl="0" algn="l">
              <a:lnSpc>
                <a:spcPct val="115000"/>
              </a:lnSpc>
              <a:spcBef>
                <a:spcPts val="0"/>
              </a:spcBef>
              <a:spcAft>
                <a:spcPts val="0"/>
              </a:spcAft>
              <a:buClr>
                <a:schemeClr val="dk1"/>
              </a:buClr>
              <a:buSzPts val="1400"/>
              <a:buFont typeface="EB Garamond"/>
              <a:buAutoNum type="arabicParenR"/>
            </a:pPr>
            <a:r>
              <a:rPr b="0" i="0" lang="es" sz="1400" u="none" cap="none" strike="noStrike">
                <a:solidFill>
                  <a:schemeClr val="dk1"/>
                </a:solidFill>
                <a:latin typeface="EB Garamond"/>
                <a:ea typeface="EB Garamond"/>
                <a:cs typeface="EB Garamond"/>
                <a:sym typeface="EB Garamond"/>
              </a:rPr>
              <a:t>Subrayá con verde todo lo que sea una descripción de la imagen que acompaña el texto o de las situaciones que esta imagen representa.</a:t>
            </a:r>
            <a:endParaRPr b="0" i="0" sz="1400" u="none" cap="none" strike="noStrike">
              <a:solidFill>
                <a:schemeClr val="dk1"/>
              </a:solidFill>
              <a:latin typeface="EB Garamond"/>
              <a:ea typeface="EB Garamond"/>
              <a:cs typeface="EB Garamond"/>
              <a:sym typeface="EB Garamond"/>
            </a:endParaRPr>
          </a:p>
          <a:p>
            <a:pPr indent="-317500" lvl="0" marL="457200" marR="0" rtl="0" algn="l">
              <a:lnSpc>
                <a:spcPct val="115000"/>
              </a:lnSpc>
              <a:spcBef>
                <a:spcPts val="0"/>
              </a:spcBef>
              <a:spcAft>
                <a:spcPts val="0"/>
              </a:spcAft>
              <a:buClr>
                <a:schemeClr val="dk1"/>
              </a:buClr>
              <a:buSzPts val="1400"/>
              <a:buFont typeface="EB Garamond"/>
              <a:buAutoNum type="arabicParenR"/>
            </a:pPr>
            <a:r>
              <a:rPr b="0" i="0" lang="es" sz="1400" u="none" cap="none" strike="noStrike">
                <a:solidFill>
                  <a:schemeClr val="dk1"/>
                </a:solidFill>
                <a:latin typeface="EB Garamond"/>
                <a:ea typeface="EB Garamond"/>
                <a:cs typeface="EB Garamond"/>
                <a:sym typeface="EB Garamond"/>
              </a:rPr>
              <a:t>Subrayá con azul todo lo que sea información.</a:t>
            </a:r>
            <a:endParaRPr b="0" i="0" sz="1400" u="none" cap="none" strike="noStrike">
              <a:solidFill>
                <a:schemeClr val="dk1"/>
              </a:solidFill>
              <a:latin typeface="EB Garamond"/>
              <a:ea typeface="EB Garamond"/>
              <a:cs typeface="EB Garamond"/>
              <a:sym typeface="EB Garamond"/>
            </a:endParaRPr>
          </a:p>
          <a:p>
            <a:pPr indent="-317500" lvl="0" marL="457200" marR="0" rtl="0" algn="l">
              <a:lnSpc>
                <a:spcPct val="115000"/>
              </a:lnSpc>
              <a:spcBef>
                <a:spcPts val="0"/>
              </a:spcBef>
              <a:spcAft>
                <a:spcPts val="0"/>
              </a:spcAft>
              <a:buClr>
                <a:schemeClr val="dk1"/>
              </a:buClr>
              <a:buSzPts val="1400"/>
              <a:buFont typeface="EB Garamond"/>
              <a:buAutoNum type="arabicParenR"/>
            </a:pPr>
            <a:r>
              <a:rPr b="0" i="0" lang="es" sz="1400" u="none" cap="none" strike="noStrike">
                <a:solidFill>
                  <a:schemeClr val="dk1"/>
                </a:solidFill>
                <a:latin typeface="EB Garamond"/>
                <a:ea typeface="EB Garamond"/>
                <a:cs typeface="EB Garamond"/>
                <a:sym typeface="EB Garamond"/>
              </a:rPr>
              <a:t>Subrayá con rojo todo lo que sea una opinión o una interpretación de quien escribe acerca de los </a:t>
            </a:r>
            <a:r>
              <a:rPr b="0" i="1" lang="es" sz="1400" u="none" cap="none" strike="noStrike">
                <a:solidFill>
                  <a:schemeClr val="dk1"/>
                </a:solidFill>
                <a:latin typeface="EB Garamond"/>
                <a:ea typeface="EB Garamond"/>
                <a:cs typeface="EB Garamond"/>
                <a:sym typeface="EB Garamond"/>
              </a:rPr>
              <a:t>brain rots.</a:t>
            </a:r>
            <a:endParaRPr b="0" i="1" sz="1400" u="none" cap="none" strike="noStrike">
              <a:solidFill>
                <a:schemeClr val="dk1"/>
              </a:solidFill>
              <a:latin typeface="EB Garamond"/>
              <a:ea typeface="EB Garamond"/>
              <a:cs typeface="EB Garamond"/>
              <a:sym typeface="EB Garamond"/>
            </a:endParaRPr>
          </a:p>
        </p:txBody>
      </p:sp>
      <p:pic>
        <p:nvPicPr>
          <p:cNvPr id="2591" name="Google Shape;2591;g3a0bf3700b8_0_142"/>
          <p:cNvPicPr preferRelativeResize="0"/>
          <p:nvPr/>
        </p:nvPicPr>
        <p:blipFill rotWithShape="1">
          <a:blip r:embed="rId3">
            <a:alphaModFix/>
          </a:blip>
          <a:srcRect b="0" l="0" r="0" t="0"/>
          <a:stretch/>
        </p:blipFill>
        <p:spPr>
          <a:xfrm>
            <a:off x="5051975" y="327900"/>
            <a:ext cx="3998980" cy="45747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g3a0bf3700b8_0_15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7" name="Google Shape;2597;g3a0bf3700b8_0_150"/>
          <p:cNvPicPr preferRelativeResize="0"/>
          <p:nvPr/>
        </p:nvPicPr>
        <p:blipFill rotWithShape="1">
          <a:blip r:embed="rId3">
            <a:alphaModFix/>
          </a:blip>
          <a:srcRect b="0" l="0" r="0" t="0"/>
          <a:stretch/>
        </p:blipFill>
        <p:spPr>
          <a:xfrm>
            <a:off x="332875" y="495300"/>
            <a:ext cx="3657600" cy="4152900"/>
          </a:xfrm>
          <a:prstGeom prst="rect">
            <a:avLst/>
          </a:prstGeom>
          <a:noFill/>
          <a:ln>
            <a:noFill/>
          </a:ln>
        </p:spPr>
      </p:pic>
      <p:pic>
        <p:nvPicPr>
          <p:cNvPr id="2598" name="Google Shape;2598;g3a0bf3700b8_0_150"/>
          <p:cNvPicPr preferRelativeResize="0"/>
          <p:nvPr/>
        </p:nvPicPr>
        <p:blipFill rotWithShape="1">
          <a:blip r:embed="rId4">
            <a:alphaModFix/>
          </a:blip>
          <a:srcRect b="0" l="0" r="0" t="0"/>
          <a:stretch/>
        </p:blipFill>
        <p:spPr>
          <a:xfrm>
            <a:off x="4714375" y="182475"/>
            <a:ext cx="3657600" cy="43338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2" name="Shape 2602"/>
        <p:cNvGrpSpPr/>
        <p:nvPr/>
      </p:nvGrpSpPr>
      <p:grpSpPr>
        <a:xfrm>
          <a:off x="0" y="0"/>
          <a:ext cx="0" cy="0"/>
          <a:chOff x="0" y="0"/>
          <a:chExt cx="0" cy="0"/>
        </a:xfrm>
      </p:grpSpPr>
      <p:sp>
        <p:nvSpPr>
          <p:cNvPr id="2603" name="Google Shape;2603;g3a0bf3700b8_0_15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g3a0bf3700b8_0_156"/>
          <p:cNvSpPr txBox="1"/>
          <p:nvPr/>
        </p:nvSpPr>
        <p:spPr>
          <a:xfrm>
            <a:off x="2350725" y="830225"/>
            <a:ext cx="4803900" cy="39558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s" sz="900" u="none" cap="none" strike="noStrike">
                <a:solidFill>
                  <a:schemeClr val="dk1"/>
                </a:solidFill>
                <a:latin typeface="Arial"/>
                <a:ea typeface="Arial"/>
                <a:cs typeface="Arial"/>
                <a:sym typeface="Arial"/>
              </a:rPr>
              <a:t>Luego de conversar y revisar los textos trabajados llegaremos a la conclusión;</a:t>
            </a:r>
            <a:endParaRPr b="1" i="0" sz="9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900"/>
              <a:buFont typeface="Arial"/>
              <a:buNone/>
            </a:pPr>
            <a:r>
              <a:rPr b="1" i="0" lang="es" sz="900" u="none" cap="none" strike="noStrike">
                <a:solidFill>
                  <a:schemeClr val="dk1"/>
                </a:solidFill>
                <a:latin typeface="Arial"/>
                <a:ea typeface="Arial"/>
                <a:cs typeface="Arial"/>
                <a:sym typeface="Arial"/>
              </a:rPr>
              <a:t>Partes de un texto de análisis</a:t>
            </a:r>
            <a:endParaRPr b="1" i="0" sz="900" u="none" cap="none" strike="noStrike">
              <a:solidFill>
                <a:schemeClr val="dk1"/>
              </a:solidFill>
              <a:latin typeface="Arial"/>
              <a:ea typeface="Arial"/>
              <a:cs typeface="Arial"/>
              <a:sym typeface="Arial"/>
            </a:endParaRPr>
          </a:p>
          <a:p>
            <a:pPr indent="-285750" lvl="0" marL="457200" marR="0" rtl="0" algn="l">
              <a:lnSpc>
                <a:spcPct val="100000"/>
              </a:lnSpc>
              <a:spcBef>
                <a:spcPts val="1200"/>
              </a:spcBef>
              <a:spcAft>
                <a:spcPts val="0"/>
              </a:spcAft>
              <a:buClr>
                <a:schemeClr val="dk1"/>
              </a:buClr>
              <a:buSzPts val="900"/>
              <a:buFont typeface="Arial"/>
              <a:buAutoNum type="arabicPeriod"/>
            </a:pPr>
            <a:r>
              <a:rPr b="1" i="0" lang="es" sz="900" u="none" cap="none" strike="noStrike">
                <a:solidFill>
                  <a:schemeClr val="dk1"/>
                </a:solidFill>
                <a:latin typeface="Arial"/>
                <a:ea typeface="Arial"/>
                <a:cs typeface="Arial"/>
                <a:sym typeface="Arial"/>
              </a:rPr>
              <a:t>Descripción</a:t>
            </a:r>
            <a:br>
              <a:rPr b="1" i="0" lang="es" sz="900" u="none" cap="none" strike="noStrike">
                <a:solidFill>
                  <a:schemeClr val="dk1"/>
                </a:solidFill>
                <a:latin typeface="Arial"/>
                <a:ea typeface="Arial"/>
                <a:cs typeface="Arial"/>
                <a:sym typeface="Arial"/>
              </a:rPr>
            </a:br>
            <a:endParaRPr b="1"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Qué ves en la imagen.</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Detalles concretos: personas, objetos, colores, acciones.</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0" marL="457200" marR="0" rtl="0" algn="l">
              <a:lnSpc>
                <a:spcPct val="100000"/>
              </a:lnSpc>
              <a:spcBef>
                <a:spcPts val="0"/>
              </a:spcBef>
              <a:spcAft>
                <a:spcPts val="0"/>
              </a:spcAft>
              <a:buClr>
                <a:schemeClr val="dk1"/>
              </a:buClr>
              <a:buSzPts val="900"/>
              <a:buFont typeface="Arial"/>
              <a:buAutoNum type="arabicPeriod"/>
            </a:pPr>
            <a:r>
              <a:rPr b="1" i="0" lang="es" sz="900" u="none" cap="none" strike="noStrike">
                <a:solidFill>
                  <a:schemeClr val="dk1"/>
                </a:solidFill>
                <a:latin typeface="Arial"/>
                <a:ea typeface="Arial"/>
                <a:cs typeface="Arial"/>
                <a:sym typeface="Arial"/>
              </a:rPr>
              <a:t>Información sobre el tema</a:t>
            </a:r>
            <a:br>
              <a:rPr b="1" i="0" lang="es" sz="900" u="none" cap="none" strike="noStrike">
                <a:solidFill>
                  <a:schemeClr val="dk1"/>
                </a:solidFill>
                <a:latin typeface="Arial"/>
                <a:ea typeface="Arial"/>
                <a:cs typeface="Arial"/>
                <a:sym typeface="Arial"/>
              </a:rPr>
            </a:br>
            <a:endParaRPr b="1"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Datos, contexto o explicación sobre el tema que se quiere abordar.</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Puede incluir definiciones sencillas o ejemplos.</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0" marL="457200" marR="0" rtl="0" algn="l">
              <a:lnSpc>
                <a:spcPct val="100000"/>
              </a:lnSpc>
              <a:spcBef>
                <a:spcPts val="0"/>
              </a:spcBef>
              <a:spcAft>
                <a:spcPts val="0"/>
              </a:spcAft>
              <a:buClr>
                <a:schemeClr val="dk1"/>
              </a:buClr>
              <a:buSzPts val="900"/>
              <a:buFont typeface="Arial"/>
              <a:buAutoNum type="arabicPeriod"/>
            </a:pPr>
            <a:r>
              <a:rPr b="1" i="0" lang="es" sz="900" u="none" cap="none" strike="noStrike">
                <a:solidFill>
                  <a:schemeClr val="dk1"/>
                </a:solidFill>
                <a:latin typeface="Arial"/>
                <a:ea typeface="Arial"/>
                <a:cs typeface="Arial"/>
                <a:sym typeface="Arial"/>
              </a:rPr>
              <a:t>Relación entre el tema y la imagen</a:t>
            </a:r>
            <a:br>
              <a:rPr b="1" i="0" lang="es" sz="900" u="none" cap="none" strike="noStrike">
                <a:solidFill>
                  <a:schemeClr val="dk1"/>
                </a:solidFill>
                <a:latin typeface="Arial"/>
                <a:ea typeface="Arial"/>
                <a:cs typeface="Arial"/>
                <a:sym typeface="Arial"/>
              </a:rPr>
            </a:br>
            <a:endParaRPr b="1"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Cómo la información se conecta con lo que aparece en la imagen.</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Qué nos hace pensar la imagen sobre el tema.</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0" marL="457200" marR="0" rtl="0" algn="l">
              <a:lnSpc>
                <a:spcPct val="100000"/>
              </a:lnSpc>
              <a:spcBef>
                <a:spcPts val="0"/>
              </a:spcBef>
              <a:spcAft>
                <a:spcPts val="0"/>
              </a:spcAft>
              <a:buClr>
                <a:schemeClr val="dk1"/>
              </a:buClr>
              <a:buSzPts val="900"/>
              <a:buFont typeface="Arial"/>
              <a:buAutoNum type="arabicPeriod"/>
            </a:pPr>
            <a:r>
              <a:rPr b="1" i="0" lang="es" sz="900" u="none" cap="none" strike="noStrike">
                <a:solidFill>
                  <a:schemeClr val="dk1"/>
                </a:solidFill>
                <a:latin typeface="Arial"/>
                <a:ea typeface="Arial"/>
                <a:cs typeface="Arial"/>
                <a:sym typeface="Arial"/>
              </a:rPr>
              <a:t>Opinión o interpretación</a:t>
            </a:r>
            <a:br>
              <a:rPr b="1" i="0" lang="es" sz="900" u="none" cap="none" strike="noStrike">
                <a:solidFill>
                  <a:schemeClr val="dk1"/>
                </a:solidFill>
                <a:latin typeface="Arial"/>
                <a:ea typeface="Arial"/>
                <a:cs typeface="Arial"/>
                <a:sym typeface="Arial"/>
              </a:rPr>
            </a:br>
            <a:endParaRPr b="1"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Lo que pensás sobre la imagen y el tema.</a:t>
            </a:r>
            <a:br>
              <a:rPr b="0" i="0" lang="es" sz="900" u="none" cap="none" strike="noStrike">
                <a:solidFill>
                  <a:schemeClr val="dk1"/>
                </a:solidFill>
                <a:latin typeface="Arial"/>
                <a:ea typeface="Arial"/>
                <a:cs typeface="Arial"/>
                <a:sym typeface="Arial"/>
              </a:rPr>
            </a:br>
            <a:endParaRPr b="0" i="0" sz="900" u="none" cap="none" strike="noStrike">
              <a:solidFill>
                <a:schemeClr val="dk1"/>
              </a:solidFill>
              <a:latin typeface="Arial"/>
              <a:ea typeface="Arial"/>
              <a:cs typeface="Arial"/>
              <a:sym typeface="Arial"/>
            </a:endParaRPr>
          </a:p>
          <a:p>
            <a:pPr indent="-285750" lvl="1" marL="914400" marR="0" rtl="0" algn="l">
              <a:lnSpc>
                <a:spcPct val="100000"/>
              </a:lnSpc>
              <a:spcBef>
                <a:spcPts val="0"/>
              </a:spcBef>
              <a:spcAft>
                <a:spcPts val="0"/>
              </a:spcAft>
              <a:buClr>
                <a:schemeClr val="dk1"/>
              </a:buClr>
              <a:buSzPts val="900"/>
              <a:buFont typeface="Arial"/>
              <a:buChar char="○"/>
            </a:pPr>
            <a:r>
              <a:rPr b="0" i="0" lang="es" sz="900" u="none" cap="none" strike="noStrike">
                <a:solidFill>
                  <a:schemeClr val="dk1"/>
                </a:solidFill>
                <a:latin typeface="Arial"/>
                <a:ea typeface="Arial"/>
                <a:cs typeface="Arial"/>
                <a:sym typeface="Arial"/>
              </a:rPr>
              <a:t>Ideas personales, conclusiones o reflexiones.</a:t>
            </a:r>
            <a:endParaRPr b="0" i="0" sz="900" u="none" cap="none" strike="noStrike">
              <a:solidFill>
                <a:schemeClr val="dk1"/>
              </a:solidFill>
              <a:latin typeface="Arial"/>
              <a:ea typeface="Arial"/>
              <a:cs typeface="Arial"/>
              <a:sym typeface="Arial"/>
            </a:endParaRPr>
          </a:p>
        </p:txBody>
      </p:sp>
      <p:sp>
        <p:nvSpPr>
          <p:cNvPr id="2605" name="Google Shape;2605;g3a0bf3700b8_0_156"/>
          <p:cNvSpPr txBox="1"/>
          <p:nvPr/>
        </p:nvSpPr>
        <p:spPr>
          <a:xfrm>
            <a:off x="2908025" y="72225"/>
            <a:ext cx="3890700" cy="64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Desarmar textos para armar otros</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rPr b="1" i="1" lang="es" sz="1500" u="none" cap="none" strike="noStrike">
                <a:solidFill>
                  <a:schemeClr val="dk2"/>
                </a:solidFill>
                <a:latin typeface="Roboto"/>
                <a:ea typeface="Roboto"/>
                <a:cs typeface="Roboto"/>
                <a:sym typeface="Roboto"/>
              </a:rPr>
              <a:t>Comenzamos con análisis de imágenes </a:t>
            </a:r>
            <a:endParaRPr b="1" i="1" sz="15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1" i="0" sz="1800" u="none" cap="none" strike="noStrike">
              <a:solidFill>
                <a:schemeClr val="dk2"/>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sp>
        <p:nvSpPr>
          <p:cNvPr id="2610" name="Google Shape;2610;g3a0bf3700b8_0_16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g3a0bf3700b8_0_162"/>
          <p:cNvSpPr txBox="1"/>
          <p:nvPr/>
        </p:nvSpPr>
        <p:spPr>
          <a:xfrm>
            <a:off x="170825" y="23100"/>
            <a:ext cx="3890700" cy="64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Desarmar textos para armar otros</a:t>
            </a:r>
            <a:endParaRPr b="1"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rPr b="1" i="1" lang="es" sz="1500" u="none" cap="none" strike="noStrike">
                <a:solidFill>
                  <a:schemeClr val="dk2"/>
                </a:solidFill>
                <a:latin typeface="Roboto"/>
                <a:ea typeface="Roboto"/>
                <a:cs typeface="Roboto"/>
                <a:sym typeface="Roboto"/>
              </a:rPr>
              <a:t>Escrituras intermedias</a:t>
            </a:r>
            <a:endParaRPr b="1" i="1" sz="15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t/>
            </a:r>
            <a:endParaRPr b="1" i="0" sz="1800" u="none" cap="none" strike="noStrike">
              <a:solidFill>
                <a:schemeClr val="dk2"/>
              </a:solidFill>
              <a:latin typeface="Roboto"/>
              <a:ea typeface="Roboto"/>
              <a:cs typeface="Roboto"/>
              <a:sym typeface="Roboto"/>
            </a:endParaRPr>
          </a:p>
        </p:txBody>
      </p:sp>
      <p:sp>
        <p:nvSpPr>
          <p:cNvPr id="2612" name="Google Shape;2612;g3a0bf3700b8_0_162"/>
          <p:cNvSpPr txBox="1"/>
          <p:nvPr/>
        </p:nvSpPr>
        <p:spPr>
          <a:xfrm>
            <a:off x="112251" y="709025"/>
            <a:ext cx="3760500" cy="831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EB Garamond"/>
                <a:ea typeface="EB Garamond"/>
                <a:cs typeface="EB Garamond"/>
                <a:sym typeface="EB Garamond"/>
              </a:rPr>
              <a:t>Después de elabora algunas conclusiones sobre los textos de análisis, se planteó una situación de escritura. </a:t>
            </a:r>
            <a:endParaRPr b="0" i="0" sz="1400" u="none" cap="none" strike="noStrike">
              <a:solidFill>
                <a:schemeClr val="dk1"/>
              </a:solidFill>
              <a:latin typeface="EB Garamond"/>
              <a:ea typeface="EB Garamond"/>
              <a:cs typeface="EB Garamond"/>
              <a:sym typeface="EB Garamond"/>
            </a:endParaRPr>
          </a:p>
        </p:txBody>
      </p:sp>
      <p:sp>
        <p:nvSpPr>
          <p:cNvPr id="2613" name="Google Shape;2613;g3a0bf3700b8_0_162"/>
          <p:cNvSpPr txBox="1"/>
          <p:nvPr/>
        </p:nvSpPr>
        <p:spPr>
          <a:xfrm>
            <a:off x="121925" y="1644125"/>
            <a:ext cx="4042500" cy="11436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0" i="0" lang="es" sz="1400" u="none" cap="none" strike="noStrike">
                <a:solidFill>
                  <a:schemeClr val="dk1"/>
                </a:solidFill>
                <a:latin typeface="EB Garamond"/>
                <a:ea typeface="EB Garamond"/>
                <a:cs typeface="EB Garamond"/>
                <a:sym typeface="EB Garamond"/>
              </a:rPr>
              <a:t>E</a:t>
            </a:r>
            <a:r>
              <a:rPr b="0" i="1" lang="es" sz="1400" u="none" cap="none" strike="noStrike">
                <a:solidFill>
                  <a:schemeClr val="dk1"/>
                </a:solidFill>
                <a:latin typeface="EB Garamond"/>
                <a:ea typeface="EB Garamond"/>
                <a:cs typeface="EB Garamond"/>
                <a:sym typeface="EB Garamond"/>
              </a:rPr>
              <a:t>scritura intermedia</a:t>
            </a:r>
            <a:endParaRPr b="0" i="1" sz="1400" u="none" cap="none" strike="noStrike">
              <a:solidFill>
                <a:schemeClr val="dk1"/>
              </a:solidFill>
              <a:latin typeface="EB Garamond"/>
              <a:ea typeface="EB Garamond"/>
              <a:cs typeface="EB Garamond"/>
              <a:sym typeface="EB Garamond"/>
            </a:endParaRPr>
          </a:p>
          <a:p>
            <a:pPr indent="0" lvl="0" marL="0" marR="0" rtl="0" algn="just">
              <a:lnSpc>
                <a:spcPct val="115000"/>
              </a:lnSpc>
              <a:spcBef>
                <a:spcPts val="0"/>
              </a:spcBef>
              <a:spcAft>
                <a:spcPts val="0"/>
              </a:spcAft>
              <a:buClr>
                <a:schemeClr val="dk1"/>
              </a:buClr>
              <a:buSzPts val="1100"/>
              <a:buFont typeface="Arial"/>
              <a:buNone/>
            </a:pPr>
            <a:r>
              <a:rPr b="0" i="0" lang="es" sz="1400" u="none" cap="none" strike="noStrike">
                <a:solidFill>
                  <a:schemeClr val="dk1"/>
                </a:solidFill>
                <a:latin typeface="EB Garamond"/>
                <a:ea typeface="EB Garamond"/>
                <a:cs typeface="EB Garamond"/>
                <a:sym typeface="EB Garamond"/>
              </a:rPr>
              <a:t>Luego de lo trabajado con los textos anteriores, escriban en parejas un texto que analice el siguiente catálogo de publicidad de juguetes.</a:t>
            </a:r>
            <a:endParaRPr b="0" i="0" sz="1400" u="none" cap="none" strike="noStrike">
              <a:solidFill>
                <a:schemeClr val="dk1"/>
              </a:solidFill>
              <a:latin typeface="EB Garamond"/>
              <a:ea typeface="EB Garamond"/>
              <a:cs typeface="EB Garamond"/>
              <a:sym typeface="EB Garamond"/>
            </a:endParaRPr>
          </a:p>
        </p:txBody>
      </p:sp>
      <p:pic>
        <p:nvPicPr>
          <p:cNvPr id="2614" name="Google Shape;2614;g3a0bf3700b8_0_162"/>
          <p:cNvPicPr preferRelativeResize="0"/>
          <p:nvPr/>
        </p:nvPicPr>
        <p:blipFill rotWithShape="1">
          <a:blip r:embed="rId3">
            <a:alphaModFix/>
          </a:blip>
          <a:srcRect b="0" l="0" r="0" t="0"/>
          <a:stretch/>
        </p:blipFill>
        <p:spPr>
          <a:xfrm>
            <a:off x="315850" y="2886950"/>
            <a:ext cx="3646325" cy="2003425"/>
          </a:xfrm>
          <a:prstGeom prst="rect">
            <a:avLst/>
          </a:prstGeom>
          <a:noFill/>
          <a:ln>
            <a:noFill/>
          </a:ln>
        </p:spPr>
      </p:pic>
      <p:sp>
        <p:nvSpPr>
          <p:cNvPr id="2615" name="Google Shape;2615;g3a0bf3700b8_0_162"/>
          <p:cNvSpPr txBox="1"/>
          <p:nvPr/>
        </p:nvSpPr>
        <p:spPr>
          <a:xfrm>
            <a:off x="4624175" y="796300"/>
            <a:ext cx="3890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graphicFrame>
        <p:nvGraphicFramePr>
          <p:cNvPr id="2616" name="Google Shape;2616;g3a0bf3700b8_0_162"/>
          <p:cNvGraphicFramePr/>
          <p:nvPr/>
        </p:nvGraphicFramePr>
        <p:xfrm>
          <a:off x="4548225" y="191850"/>
          <a:ext cx="3000000" cy="3000000"/>
        </p:xfrm>
        <a:graphic>
          <a:graphicData uri="http://schemas.openxmlformats.org/drawingml/2006/table">
            <a:tbl>
              <a:tblPr>
                <a:noFill/>
                <a:tableStyleId>{3191FFF6-6487-4067-9DC3-42C3B65074A6}</a:tableStyleId>
              </a:tblPr>
              <a:tblGrid>
                <a:gridCol w="4407300"/>
              </a:tblGrid>
              <a:tr h="3899725">
                <a:tc>
                  <a:txBody>
                    <a:bodyPr/>
                    <a:lstStyle/>
                    <a:p>
                      <a:pPr indent="0" lvl="0" marL="0" marR="0" rtl="0" algn="just">
                        <a:lnSpc>
                          <a:spcPct val="115000"/>
                        </a:lnSpc>
                        <a:spcBef>
                          <a:spcPts val="0"/>
                        </a:spcBef>
                        <a:spcAft>
                          <a:spcPts val="0"/>
                        </a:spcAft>
                        <a:buClr>
                          <a:schemeClr val="dk1"/>
                        </a:buClr>
                        <a:buSzPts val="1100"/>
                        <a:buFont typeface="Arial"/>
                        <a:buNone/>
                      </a:pPr>
                      <a:r>
                        <a:rPr lang="es" sz="1600" u="none" cap="none" strike="noStrike">
                          <a:solidFill>
                            <a:schemeClr val="dk1"/>
                          </a:solidFill>
                        </a:rPr>
                        <a:t>Recuerden la estructura que trabajamos acerca de estos textos, aquí van a encontrar algunas opciones para comenzar los párrafos</a:t>
                      </a:r>
                      <a:endParaRPr sz="1600" u="none" cap="none" strike="noStrike">
                        <a:solidFill>
                          <a:srgbClr val="6AA84F"/>
                        </a:solidFill>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rgbClr val="6AA84F"/>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6AA84F"/>
                          </a:solidFill>
                        </a:rPr>
                        <a:t>Párrafo 1: En esta imagen podemos ver………..</a:t>
                      </a:r>
                      <a:endParaRPr b="1" sz="1400" u="none" cap="none" strike="noStrike">
                        <a:solidFill>
                          <a:srgbClr val="6AA84F"/>
                        </a:solidFill>
                      </a:endParaRPr>
                    </a:p>
                    <a:p>
                      <a:pPr indent="0" lvl="0" marL="0" marR="0" rtl="0" algn="just">
                        <a:lnSpc>
                          <a:spcPct val="100000"/>
                        </a:lnSpc>
                        <a:spcBef>
                          <a:spcPts val="0"/>
                        </a:spcBef>
                        <a:spcAft>
                          <a:spcPts val="0"/>
                        </a:spcAft>
                        <a:buClr>
                          <a:srgbClr val="000000"/>
                        </a:buClr>
                        <a:buSzPts val="1400"/>
                        <a:buFont typeface="Arial"/>
                        <a:buNone/>
                      </a:pPr>
                      <a:r>
                        <a:t/>
                      </a:r>
                      <a:endParaRPr b="1" sz="1400" u="none" cap="none" strike="noStrike"/>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0000FF"/>
                          </a:solidFill>
                        </a:rPr>
                        <a:t>Párrafo 2: </a:t>
                      </a:r>
                      <a:endParaRPr b="1" sz="1400" u="none" cap="none" strike="noStrike">
                        <a:solidFill>
                          <a:srgbClr val="0000FF"/>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0000FF"/>
                          </a:solidFill>
                        </a:rPr>
                        <a:t>Nos interesa hacer foco en el tema de …………</a:t>
                      </a:r>
                      <a:endParaRPr b="1" sz="1400" u="none" cap="none" strike="noStrike">
                        <a:solidFill>
                          <a:srgbClr val="0000FF"/>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0000FF"/>
                          </a:solidFill>
                        </a:rPr>
                        <a:t>Antes de analizar la imagen nos interesa recordar que ……………..</a:t>
                      </a:r>
                      <a:endParaRPr b="1" sz="1400" u="none" cap="none" strike="noStrike">
                        <a:solidFill>
                          <a:srgbClr val="0000FF"/>
                        </a:solidFill>
                      </a:endParaRPr>
                    </a:p>
                    <a:p>
                      <a:pPr indent="0" lvl="0" marL="0" marR="0" rtl="0" algn="just">
                        <a:lnSpc>
                          <a:spcPct val="100000"/>
                        </a:lnSpc>
                        <a:spcBef>
                          <a:spcPts val="0"/>
                        </a:spcBef>
                        <a:spcAft>
                          <a:spcPts val="0"/>
                        </a:spcAft>
                        <a:buClr>
                          <a:srgbClr val="000000"/>
                        </a:buClr>
                        <a:buSzPts val="1400"/>
                        <a:buFont typeface="Arial"/>
                        <a:buNone/>
                      </a:pPr>
                      <a:r>
                        <a:t/>
                      </a:r>
                      <a:endParaRPr b="1" sz="1400" u="none" cap="none" strike="noStrike"/>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00FF00"/>
                          </a:solidFill>
                        </a:rPr>
                        <a:t>Párrafo 3: </a:t>
                      </a:r>
                      <a:endParaRPr b="1" sz="1400" u="none" cap="none" strike="noStrike">
                        <a:solidFill>
                          <a:srgbClr val="00FF00"/>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00FF00"/>
                          </a:solidFill>
                        </a:rPr>
                        <a:t>Esta im</a:t>
                      </a:r>
                      <a:r>
                        <a:rPr b="1" lang="es" sz="1400" u="none" cap="none" strike="noStrike">
                          <a:solidFill>
                            <a:srgbClr val="1155CC"/>
                          </a:solidFill>
                        </a:rPr>
                        <a:t>agen muestra ………………………..</a:t>
                      </a:r>
                      <a:endParaRPr b="1" sz="1400" u="none" cap="none" strike="noStrike">
                        <a:solidFill>
                          <a:srgbClr val="1155CC"/>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1155CC"/>
                          </a:solidFill>
                        </a:rPr>
                        <a:t> Esta imag</a:t>
                      </a:r>
                      <a:r>
                        <a:rPr b="1" lang="es" sz="1400" u="none" cap="none" strike="noStrike">
                          <a:solidFill>
                            <a:srgbClr val="FF0000"/>
                          </a:solidFill>
                        </a:rPr>
                        <a:t>en utiliza ………………………….</a:t>
                      </a:r>
                      <a:endParaRPr b="1" sz="1400" u="none" cap="none" strike="noStrike">
                        <a:solidFill>
                          <a:srgbClr val="FF0000"/>
                        </a:solidFill>
                      </a:endParaRPr>
                    </a:p>
                    <a:p>
                      <a:pPr indent="0" lvl="0" marL="0" marR="0" rtl="0" algn="just">
                        <a:lnSpc>
                          <a:spcPct val="100000"/>
                        </a:lnSpc>
                        <a:spcBef>
                          <a:spcPts val="0"/>
                        </a:spcBef>
                        <a:spcAft>
                          <a:spcPts val="0"/>
                        </a:spcAft>
                        <a:buClr>
                          <a:srgbClr val="000000"/>
                        </a:buClr>
                        <a:buSzPts val="1400"/>
                        <a:buFont typeface="Arial"/>
                        <a:buNone/>
                      </a:pPr>
                      <a:r>
                        <a:t/>
                      </a:r>
                      <a:endParaRPr b="1" sz="1400" u="none" cap="none" strike="noStrike"/>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FF0000"/>
                          </a:solidFill>
                        </a:rPr>
                        <a:t>Párrafo 4: </a:t>
                      </a:r>
                      <a:endParaRPr b="1" sz="1400" u="none" cap="none" strike="noStrike">
                        <a:solidFill>
                          <a:srgbClr val="FF0000"/>
                        </a:solidFill>
                      </a:endParaRPr>
                    </a:p>
                    <a:p>
                      <a:pPr indent="0" lvl="0" marL="0" marR="0" rtl="0" algn="just">
                        <a:lnSpc>
                          <a:spcPct val="100000"/>
                        </a:lnSpc>
                        <a:spcBef>
                          <a:spcPts val="0"/>
                        </a:spcBef>
                        <a:spcAft>
                          <a:spcPts val="0"/>
                        </a:spcAft>
                        <a:buClr>
                          <a:srgbClr val="000000"/>
                        </a:buClr>
                        <a:buSzPts val="1400"/>
                        <a:buFont typeface="Arial"/>
                        <a:buNone/>
                      </a:pPr>
                      <a:r>
                        <a:rPr b="1" lang="es" sz="1400" u="none" cap="none" strike="noStrike">
                          <a:solidFill>
                            <a:srgbClr val="FF0000"/>
                          </a:solidFill>
                        </a:rPr>
                        <a:t>En conclusión creemos que ………                  Interpretamos que ……………………..</a:t>
                      </a:r>
                      <a:endParaRPr b="1" sz="1400" u="none" cap="none" strike="noStrike">
                        <a:solidFill>
                          <a:srgbClr val="FF0000"/>
                        </a:solidFill>
                      </a:endParaRPr>
                    </a:p>
                    <a:p>
                      <a:pPr indent="0" lvl="0" marL="0" marR="0" rtl="0" algn="l">
                        <a:lnSpc>
                          <a:spcPct val="100000"/>
                        </a:lnSpc>
                        <a:spcBef>
                          <a:spcPts val="0"/>
                        </a:spcBef>
                        <a:spcAft>
                          <a:spcPts val="0"/>
                        </a:spcAft>
                        <a:buClr>
                          <a:srgbClr val="000000"/>
                        </a:buClr>
                        <a:buSzPts val="2200"/>
                        <a:buFont typeface="Arial"/>
                        <a:buNone/>
                      </a:pPr>
                      <a:r>
                        <a:t/>
                      </a:r>
                      <a:endParaRPr sz="2200" u="none" cap="none" strike="noStrike"/>
                    </a:p>
                  </a:txBody>
                  <a:tcPr marT="63500" marB="63500" marR="63500" marL="63500"/>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g3a0bf3700b8_0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g3a0bf3700b8_0_172"/>
          <p:cNvSpPr txBox="1"/>
          <p:nvPr/>
        </p:nvSpPr>
        <p:spPr>
          <a:xfrm>
            <a:off x="387150" y="297350"/>
            <a:ext cx="4185000" cy="64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i="0" lang="es" sz="1800" u="none" cap="none" strike="noStrike">
                <a:solidFill>
                  <a:schemeClr val="dk2"/>
                </a:solidFill>
                <a:latin typeface="Roboto"/>
                <a:ea typeface="Roboto"/>
                <a:cs typeface="Roboto"/>
                <a:sym typeface="Roboto"/>
              </a:rPr>
              <a:t>Desarmar textos para armar otr</a:t>
            </a:r>
            <a:r>
              <a:rPr b="0" i="0" lang="es" sz="1800" u="none" cap="none" strike="noStrike">
                <a:solidFill>
                  <a:schemeClr val="dk2"/>
                </a:solidFill>
                <a:latin typeface="Roboto"/>
                <a:ea typeface="Roboto"/>
                <a:cs typeface="Roboto"/>
                <a:sym typeface="Roboto"/>
              </a:rPr>
              <a:t>os</a:t>
            </a:r>
            <a:endParaRPr b="0" i="0" sz="1800" u="none" cap="none" strike="noStrike">
              <a:solidFill>
                <a:schemeClr val="dk2"/>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700"/>
              <a:buFont typeface="Arial"/>
              <a:buNone/>
            </a:pPr>
            <a:r>
              <a:rPr b="1" i="1" lang="es" sz="1800" u="none" cap="none" strike="noStrike">
                <a:solidFill>
                  <a:schemeClr val="dk2"/>
                </a:solidFill>
                <a:latin typeface="Roboto"/>
                <a:ea typeface="Roboto"/>
                <a:cs typeface="Roboto"/>
                <a:sym typeface="Roboto"/>
              </a:rPr>
              <a:t>Escritura final </a:t>
            </a:r>
            <a:endParaRPr b="1" i="1" sz="1800" u="none" cap="none" strike="noStrike">
              <a:solidFill>
                <a:schemeClr val="dk2"/>
              </a:solidFill>
              <a:latin typeface="Roboto"/>
              <a:ea typeface="Roboto"/>
              <a:cs typeface="Roboto"/>
              <a:sym typeface="Roboto"/>
            </a:endParaRPr>
          </a:p>
        </p:txBody>
      </p:sp>
      <p:pic>
        <p:nvPicPr>
          <p:cNvPr id="2623" name="Google Shape;2623;g3a0bf3700b8_0_172"/>
          <p:cNvPicPr preferRelativeResize="0"/>
          <p:nvPr/>
        </p:nvPicPr>
        <p:blipFill rotWithShape="1">
          <a:blip r:embed="rId3">
            <a:alphaModFix/>
          </a:blip>
          <a:srcRect b="0" l="0" r="0" t="0"/>
          <a:stretch/>
        </p:blipFill>
        <p:spPr>
          <a:xfrm>
            <a:off x="5978475" y="194275"/>
            <a:ext cx="2743200" cy="4286250"/>
          </a:xfrm>
          <a:prstGeom prst="rect">
            <a:avLst/>
          </a:prstGeom>
          <a:noFill/>
          <a:ln>
            <a:noFill/>
          </a:ln>
        </p:spPr>
      </p:pic>
      <p:sp>
        <p:nvSpPr>
          <p:cNvPr id="2624" name="Google Shape;2624;g3a0bf3700b8_0_172"/>
          <p:cNvSpPr txBox="1"/>
          <p:nvPr/>
        </p:nvSpPr>
        <p:spPr>
          <a:xfrm>
            <a:off x="387150" y="1061100"/>
            <a:ext cx="4701300" cy="831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EB Garamond"/>
                <a:ea typeface="EB Garamond"/>
                <a:cs typeface="EB Garamond"/>
                <a:sym typeface="EB Garamond"/>
              </a:rPr>
              <a:t>Luego de la lectura literaria y la selección de escenas de la obra teatral, se propuso la actividad de escritura final. En este escritura también se acordó una posible estructura del texto </a:t>
            </a:r>
            <a:endParaRPr b="0" i="0" sz="1400" u="none" cap="none" strike="noStrike">
              <a:solidFill>
                <a:schemeClr val="dk2"/>
              </a:solidFill>
              <a:latin typeface="EB Garamond"/>
              <a:ea typeface="EB Garamond"/>
              <a:cs typeface="EB Garamond"/>
              <a:sym typeface="EB Garamond"/>
            </a:endParaRPr>
          </a:p>
        </p:txBody>
      </p:sp>
      <p:graphicFrame>
        <p:nvGraphicFramePr>
          <p:cNvPr id="2625" name="Google Shape;2625;g3a0bf3700b8_0_172"/>
          <p:cNvGraphicFramePr/>
          <p:nvPr/>
        </p:nvGraphicFramePr>
        <p:xfrm>
          <a:off x="361588" y="2075500"/>
          <a:ext cx="3000000" cy="3000000"/>
        </p:xfrm>
        <a:graphic>
          <a:graphicData uri="http://schemas.openxmlformats.org/drawingml/2006/table">
            <a:tbl>
              <a:tblPr>
                <a:noFill/>
                <a:tableStyleId>{3191FFF6-6487-4067-9DC3-42C3B65074A6}</a:tableStyleId>
              </a:tblPr>
              <a:tblGrid>
                <a:gridCol w="4701425"/>
              </a:tblGrid>
              <a:tr h="12700">
                <a:tc>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t>Párrafo 1: En esta escena podemos ver a, (descripción de los personajes y de las acciones que realizan)</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Párrafo 2: Nos interesa hacer foco en el tema de (definir amor romántico y explicar el mito que se va a analizar) …………</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                 Antes de analizar la escena nos interesa recordar que ……………..</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Párrafo 3: Esta escena muestra un ejemplo del mito ……………………….. (conector de causa)</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             </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Párrafo 4: Después de 430 años y luego de lo analizado nos preguntamos¿Qué preguntas nos hacemos a partir de estos análisis?</a:t>
                      </a:r>
                      <a:endParaRPr sz="1300" u="none" cap="none" strike="noStrike"/>
                    </a:p>
                  </a:txBody>
                  <a:tcPr marT="63500" marB="63500" marR="63500" marL="63500">
                    <a:lnL cap="flat" cmpd="sng" w="19050">
                      <a:solidFill>
                        <a:srgbClr val="B7DB20"/>
                      </a:solidFill>
                      <a:prstDash val="solid"/>
                      <a:round/>
                      <a:headEnd len="sm" w="sm" type="none"/>
                      <a:tailEnd len="sm" w="sm" type="none"/>
                    </a:lnL>
                    <a:lnR cap="flat" cmpd="sng" w="19050">
                      <a:solidFill>
                        <a:srgbClr val="B7DB20"/>
                      </a:solidFill>
                      <a:prstDash val="solid"/>
                      <a:round/>
                      <a:headEnd len="sm" w="sm" type="none"/>
                      <a:tailEnd len="sm" w="sm" type="none"/>
                    </a:lnR>
                    <a:lnT cap="flat" cmpd="sng" w="19050">
                      <a:solidFill>
                        <a:srgbClr val="B7DB20"/>
                      </a:solidFill>
                      <a:prstDash val="solid"/>
                      <a:round/>
                      <a:headEnd len="sm" w="sm" type="none"/>
                      <a:tailEnd len="sm" w="sm" type="none"/>
                    </a:lnT>
                    <a:lnB cap="flat" cmpd="sng" w="19050">
                      <a:solidFill>
                        <a:srgbClr val="B7DB2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59" name="Shape 459"/>
        <p:cNvGrpSpPr/>
        <p:nvPr/>
      </p:nvGrpSpPr>
      <p:grpSpPr>
        <a:xfrm>
          <a:off x="0" y="0"/>
          <a:ext cx="0" cy="0"/>
          <a:chOff x="0" y="0"/>
          <a:chExt cx="0" cy="0"/>
        </a:xfrm>
      </p:grpSpPr>
      <p:pic>
        <p:nvPicPr>
          <p:cNvPr id="460" name="Google Shape;460;g3a116982fca_3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61" name="Google Shape;461;g3a116982fca_3_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462" name="Google Shape;462;g3a116982fca_3_0"/>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463" name="Google Shape;463;g3a116982fca_3_0"/>
          <p:cNvGrpSpPr/>
          <p:nvPr/>
        </p:nvGrpSpPr>
        <p:grpSpPr>
          <a:xfrm>
            <a:off x="5593900" y="630949"/>
            <a:ext cx="3189350" cy="1336365"/>
            <a:chOff x="5974608" y="421177"/>
            <a:chExt cx="3189350" cy="1336365"/>
          </a:xfrm>
        </p:grpSpPr>
        <p:grpSp>
          <p:nvGrpSpPr>
            <p:cNvPr id="464" name="Google Shape;464;g3a116982fca_3_0"/>
            <p:cNvGrpSpPr/>
            <p:nvPr/>
          </p:nvGrpSpPr>
          <p:grpSpPr>
            <a:xfrm rot="5400000">
              <a:off x="7873551" y="-202767"/>
              <a:ext cx="666463" cy="1914351"/>
              <a:chOff x="2405075" y="2171775"/>
              <a:chExt cx="633400" cy="1900100"/>
            </a:xfrm>
          </p:grpSpPr>
          <p:cxnSp>
            <p:nvCxnSpPr>
              <p:cNvPr id="465" name="Google Shape;465;g3a116982fca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6" name="Google Shape;466;g3a116982fca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7" name="Google Shape;467;g3a116982fca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8" name="Google Shape;468;g3a116982fca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69" name="Google Shape;469;g3a116982fca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70" name="Google Shape;470;g3a116982fca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71" name="Google Shape;471;g3a116982fca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72" name="Google Shape;472;g3a116982fca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73" name="Google Shape;473;g3a116982fca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74" name="Google Shape;474;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75" name="Google Shape;475;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76" name="Google Shape;476;g3a116982fca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77" name="Google Shape;477;g3a116982fca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78" name="Google Shape;478;g3a116982fca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79" name="Google Shape;479;g3a116982fca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80" name="Google Shape;480;g3a116982fca_3_0"/>
            <p:cNvGrpSpPr/>
            <p:nvPr/>
          </p:nvGrpSpPr>
          <p:grpSpPr>
            <a:xfrm rot="5400000">
              <a:off x="7873551" y="467135"/>
              <a:ext cx="666463" cy="1914351"/>
              <a:chOff x="2405075" y="2171775"/>
              <a:chExt cx="633400" cy="1900100"/>
            </a:xfrm>
          </p:grpSpPr>
          <p:cxnSp>
            <p:nvCxnSpPr>
              <p:cNvPr id="481" name="Google Shape;481;g3a116982fca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82" name="Google Shape;482;g3a116982fca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83" name="Google Shape;483;g3a116982fca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84" name="Google Shape;484;g3a116982fca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85" name="Google Shape;485;g3a116982fca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86" name="Google Shape;486;g3a116982fca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87" name="Google Shape;487;g3a116982fca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88" name="Google Shape;488;g3a116982fca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89" name="Google Shape;489;g3a116982fca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90" name="Google Shape;490;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1" name="Google Shape;491;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92" name="Google Shape;492;g3a116982fca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93" name="Google Shape;493;g3a116982fca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94" name="Google Shape;494;g3a116982fca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95" name="Google Shape;495;g3a116982fca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96" name="Google Shape;496;g3a116982fca_3_0"/>
            <p:cNvGrpSpPr/>
            <p:nvPr/>
          </p:nvGrpSpPr>
          <p:grpSpPr>
            <a:xfrm rot="5400000">
              <a:off x="6598552" y="-202767"/>
              <a:ext cx="666463" cy="1914351"/>
              <a:chOff x="2405075" y="2171775"/>
              <a:chExt cx="633400" cy="1900100"/>
            </a:xfrm>
          </p:grpSpPr>
          <p:cxnSp>
            <p:nvCxnSpPr>
              <p:cNvPr id="497" name="Google Shape;497;g3a116982fca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8" name="Google Shape;498;g3a116982fca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99" name="Google Shape;499;g3a116982fca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0" name="Google Shape;500;g3a116982fca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1" name="Google Shape;501;g3a116982fca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02" name="Google Shape;502;g3a116982fca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03" name="Google Shape;503;g3a116982fca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04" name="Google Shape;504;g3a116982fca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5" name="Google Shape;505;g3a116982fca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06" name="Google Shape;506;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7" name="Google Shape;507;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08" name="Google Shape;508;g3a116982fca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09" name="Google Shape;509;g3a116982fca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10" name="Google Shape;510;g3a116982fca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11" name="Google Shape;511;g3a116982fca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512" name="Google Shape;512;g3a116982fca_3_0"/>
            <p:cNvGrpSpPr/>
            <p:nvPr/>
          </p:nvGrpSpPr>
          <p:grpSpPr>
            <a:xfrm rot="5400000">
              <a:off x="6598552" y="467135"/>
              <a:ext cx="666463" cy="1914351"/>
              <a:chOff x="2405075" y="2171775"/>
              <a:chExt cx="633400" cy="1900100"/>
            </a:xfrm>
          </p:grpSpPr>
          <p:cxnSp>
            <p:nvCxnSpPr>
              <p:cNvPr id="513" name="Google Shape;513;g3a116982fca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4" name="Google Shape;514;g3a116982fca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5" name="Google Shape;515;g3a116982fca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6" name="Google Shape;516;g3a116982fca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7" name="Google Shape;517;g3a116982fca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518" name="Google Shape;518;g3a116982fca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519" name="Google Shape;519;g3a116982fca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520" name="Google Shape;520;g3a116982fca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521" name="Google Shape;521;g3a116982fca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522" name="Google Shape;522;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23" name="Google Shape;523;g3a116982fca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524" name="Google Shape;524;g3a116982fca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525" name="Google Shape;525;g3a116982fca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526" name="Google Shape;526;g3a116982fca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527" name="Google Shape;527;g3a116982fca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528" name="Google Shape;528;g3a116982fca_3_0"/>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g3a116982fca_3_0"/>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3a116982fca_3_0"/>
          <p:cNvSpPr txBox="1"/>
          <p:nvPr/>
        </p:nvSpPr>
        <p:spPr>
          <a:xfrm rot="-152977">
            <a:off x="2358678" y="1757607"/>
            <a:ext cx="4997247" cy="879565"/>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2100" u="none" cap="none" strike="noStrike">
                <a:solidFill>
                  <a:schemeClr val="dk1"/>
                </a:solidFill>
                <a:highlight>
                  <a:srgbClr val="FFFFFF"/>
                </a:highlight>
                <a:latin typeface="Arial"/>
                <a:ea typeface="Arial"/>
                <a:cs typeface="Arial"/>
                <a:sym typeface="Arial"/>
              </a:rPr>
              <a:t>El teatro como oportunidad para la formación de hablantes y oyentes</a:t>
            </a:r>
            <a:endParaRPr b="0" i="0" sz="3100" u="none" cap="none" strike="noStrike">
              <a:solidFill>
                <a:schemeClr val="dk1"/>
              </a:solidFill>
              <a:latin typeface="Archivo ExtraBold"/>
              <a:ea typeface="Archivo ExtraBold"/>
              <a:cs typeface="Archivo ExtraBold"/>
              <a:sym typeface="Archivo ExtraBold"/>
            </a:endParaRPr>
          </a:p>
        </p:txBody>
      </p:sp>
      <p:cxnSp>
        <p:nvCxnSpPr>
          <p:cNvPr id="531" name="Google Shape;531;g3a116982fca_3_0"/>
          <p:cNvCxnSpPr/>
          <p:nvPr/>
        </p:nvCxnSpPr>
        <p:spPr>
          <a:xfrm flipH="1" rot="10800000">
            <a:off x="2579516" y="2992646"/>
            <a:ext cx="4577700" cy="198000"/>
          </a:xfrm>
          <a:prstGeom prst="straightConnector1">
            <a:avLst/>
          </a:prstGeom>
          <a:noFill/>
          <a:ln cap="flat" cmpd="sng" w="9525">
            <a:solidFill>
              <a:schemeClr val="dk2"/>
            </a:solidFill>
            <a:prstDash val="solid"/>
            <a:round/>
            <a:headEnd len="sm" w="sm" type="none"/>
            <a:tailEnd len="sm" w="sm" type="none"/>
          </a:ln>
        </p:spPr>
      </p:cxnSp>
      <p:sp>
        <p:nvSpPr>
          <p:cNvPr id="532" name="Google Shape;532;g3a116982fca_3_0"/>
          <p:cNvSpPr txBox="1"/>
          <p:nvPr/>
        </p:nvSpPr>
        <p:spPr>
          <a:xfrm rot="-129245">
            <a:off x="2518030" y="3072377"/>
            <a:ext cx="4262112" cy="104653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Escuela 01 “Silventi de Amato” DE 19 </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Docente: Vanesa Castañeda </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7mo grado </a:t>
            </a:r>
            <a:endParaRPr b="0"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Eje: Leer para saber más </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9" name="Shape 2629"/>
        <p:cNvGrpSpPr/>
        <p:nvPr/>
      </p:nvGrpSpPr>
      <p:grpSpPr>
        <a:xfrm>
          <a:off x="0" y="0"/>
          <a:ext cx="0" cy="0"/>
          <a:chOff x="0" y="0"/>
          <a:chExt cx="0" cy="0"/>
        </a:xfrm>
      </p:grpSpPr>
      <p:sp>
        <p:nvSpPr>
          <p:cNvPr id="2630" name="Google Shape;2630;g3a0bf3700b8_0_18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1" name="Google Shape;2631;g3a0bf3700b8_0_180"/>
          <p:cNvSpPr txBox="1"/>
          <p:nvPr/>
        </p:nvSpPr>
        <p:spPr>
          <a:xfrm>
            <a:off x="3012875" y="123075"/>
            <a:ext cx="2808300" cy="674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632" name="Google Shape;2632;g3a0bf3700b8_0_180"/>
          <p:cNvSpPr txBox="1"/>
          <p:nvPr/>
        </p:nvSpPr>
        <p:spPr>
          <a:xfrm>
            <a:off x="311700" y="169750"/>
            <a:ext cx="3732000" cy="1015800"/>
          </a:xfrm>
          <a:prstGeom prst="rect">
            <a:avLst/>
          </a:prstGeom>
          <a:solidFill>
            <a:srgbClr val="B7DB2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Ambiente de escritura </a:t>
            </a:r>
            <a:endParaRPr b="1" i="0" sz="18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Roboto"/>
                <a:ea typeface="Roboto"/>
                <a:cs typeface="Roboto"/>
                <a:sym typeface="Roboto"/>
              </a:rPr>
              <a:t>Materiales de apoyo para la producción escrita </a:t>
            </a:r>
            <a:endParaRPr b="1" i="0" sz="1800" u="none" cap="none" strike="noStrike">
              <a:solidFill>
                <a:schemeClr val="dk2"/>
              </a:solidFill>
              <a:latin typeface="Roboto"/>
              <a:ea typeface="Roboto"/>
              <a:cs typeface="Roboto"/>
              <a:sym typeface="Roboto"/>
            </a:endParaRPr>
          </a:p>
        </p:txBody>
      </p:sp>
      <p:pic>
        <p:nvPicPr>
          <p:cNvPr id="2633" name="Google Shape;2633;g3a0bf3700b8_0_180"/>
          <p:cNvPicPr preferRelativeResize="0"/>
          <p:nvPr/>
        </p:nvPicPr>
        <p:blipFill rotWithShape="1">
          <a:blip r:embed="rId3">
            <a:alphaModFix/>
          </a:blip>
          <a:srcRect b="0" l="0" r="0" t="0"/>
          <a:stretch/>
        </p:blipFill>
        <p:spPr>
          <a:xfrm>
            <a:off x="4206575" y="123075"/>
            <a:ext cx="4413000" cy="4670650"/>
          </a:xfrm>
          <a:prstGeom prst="rect">
            <a:avLst/>
          </a:prstGeom>
          <a:noFill/>
          <a:ln>
            <a:noFill/>
          </a:ln>
        </p:spPr>
      </p:pic>
      <p:sp>
        <p:nvSpPr>
          <p:cNvPr id="2634" name="Google Shape;2634;g3a0bf3700b8_0_180"/>
          <p:cNvSpPr txBox="1"/>
          <p:nvPr/>
        </p:nvSpPr>
        <p:spPr>
          <a:xfrm>
            <a:off x="407500" y="1437975"/>
            <a:ext cx="3442500" cy="18009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100"/>
              <a:buFont typeface="Arial"/>
              <a:buNone/>
            </a:pPr>
            <a:r>
              <a:rPr b="0" i="0" lang="es" sz="2100" u="none" cap="none" strike="noStrike">
                <a:solidFill>
                  <a:schemeClr val="dk2"/>
                </a:solidFill>
                <a:latin typeface="EB Garamond"/>
                <a:ea typeface="EB Garamond"/>
                <a:cs typeface="EB Garamond"/>
                <a:sym typeface="EB Garamond"/>
              </a:rPr>
              <a:t>Desde 6to. grado, en el aula está presente este repertorio de conectores para consultar y hacer uso en los momentos de escritura. </a:t>
            </a:r>
            <a:endParaRPr b="0" i="0" sz="2100" u="none" cap="none" strike="noStrike">
              <a:solidFill>
                <a:schemeClr val="dk2"/>
              </a:solidFill>
              <a:latin typeface="EB Garamond"/>
              <a:ea typeface="EB Garamond"/>
              <a:cs typeface="EB Garamond"/>
              <a:sym typeface="EB Garamon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g3a0bf3700b8_0_18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g3a0bf3700b8_0_188"/>
          <p:cNvSpPr txBox="1"/>
          <p:nvPr/>
        </p:nvSpPr>
        <p:spPr>
          <a:xfrm>
            <a:off x="3012875" y="123075"/>
            <a:ext cx="2808300" cy="674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641" name="Google Shape;2641;g3a0bf3700b8_0_188"/>
          <p:cNvSpPr txBox="1"/>
          <p:nvPr/>
        </p:nvSpPr>
        <p:spPr>
          <a:xfrm>
            <a:off x="1283475" y="229275"/>
            <a:ext cx="5866500" cy="708000"/>
          </a:xfrm>
          <a:prstGeom prst="rect">
            <a:avLst/>
          </a:prstGeom>
          <a:solidFill>
            <a:srgbClr val="B7DB2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Roboto"/>
                <a:ea typeface="Roboto"/>
                <a:cs typeface="Roboto"/>
                <a:sym typeface="Roboto"/>
              </a:rPr>
              <a:t>Ambiente de escritura </a:t>
            </a:r>
            <a:endParaRPr b="1" i="0" sz="17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latin typeface="Roboto"/>
                <a:ea typeface="Roboto"/>
                <a:cs typeface="Roboto"/>
                <a:sym typeface="Roboto"/>
              </a:rPr>
              <a:t>Materiales de apoyo para la producción escrita </a:t>
            </a:r>
            <a:endParaRPr b="1" i="0" sz="1700" u="none" cap="none" strike="noStrike">
              <a:solidFill>
                <a:schemeClr val="dk2"/>
              </a:solidFill>
              <a:latin typeface="Roboto"/>
              <a:ea typeface="Roboto"/>
              <a:cs typeface="Roboto"/>
              <a:sym typeface="Roboto"/>
            </a:endParaRPr>
          </a:p>
        </p:txBody>
      </p:sp>
      <p:graphicFrame>
        <p:nvGraphicFramePr>
          <p:cNvPr id="2642" name="Google Shape;2642;g3a0bf3700b8_0_188"/>
          <p:cNvGraphicFramePr/>
          <p:nvPr/>
        </p:nvGraphicFramePr>
        <p:xfrm>
          <a:off x="356750" y="1016900"/>
          <a:ext cx="3000000" cy="3000000"/>
        </p:xfrm>
        <a:graphic>
          <a:graphicData uri="http://schemas.openxmlformats.org/drawingml/2006/table">
            <a:tbl>
              <a:tblPr>
                <a:noFill/>
                <a:tableStyleId>{3191FFF6-6487-4067-9DC3-42C3B65074A6}</a:tableStyleId>
              </a:tblPr>
              <a:tblGrid>
                <a:gridCol w="2935825"/>
                <a:gridCol w="4771925"/>
                <a:gridCol w="382850"/>
                <a:gridCol w="382850"/>
              </a:tblGrid>
              <a:tr h="100000">
                <a:tc gridSpan="4">
                  <a:txBody>
                    <a:bodyPr/>
                    <a:lstStyle/>
                    <a:p>
                      <a:pPr indent="0" lvl="0" marL="0" marR="0" rtl="0" algn="l">
                        <a:lnSpc>
                          <a:spcPct val="100000"/>
                        </a:lnSpc>
                        <a:spcBef>
                          <a:spcPts val="0"/>
                        </a:spcBef>
                        <a:spcAft>
                          <a:spcPts val="0"/>
                        </a:spcAft>
                        <a:buClr>
                          <a:srgbClr val="000000"/>
                        </a:buClr>
                        <a:buSzPts val="1500"/>
                        <a:buFont typeface="Arial"/>
                        <a:buNone/>
                      </a:pPr>
                      <a:r>
                        <a:rPr b="1" lang="es" sz="1500" u="none" cap="none" strike="noStrike">
                          <a:solidFill>
                            <a:srgbClr val="FF0000"/>
                          </a:solidFill>
                          <a:latin typeface="Roboto"/>
                          <a:ea typeface="Roboto"/>
                          <a:cs typeface="Roboto"/>
                          <a:sym typeface="Roboto"/>
                        </a:rPr>
                        <a:t>Marcas de subjetividad en un texto de análisis:</a:t>
                      </a:r>
                      <a:r>
                        <a:rPr b="1" lang="es" sz="1500" u="none" cap="none" strike="noStrike">
                          <a:latin typeface="Roboto"/>
                          <a:ea typeface="Roboto"/>
                          <a:cs typeface="Roboto"/>
                          <a:sym typeface="Roboto"/>
                        </a:rPr>
                        <a:t> Palabras que nos ayudan a darnos cuenta que lo escrito tiene que ver con la opinión, la emoción o el punto de vista de quien escribe</a:t>
                      </a:r>
                      <a:endParaRPr b="1" sz="1500" u="none" cap="none" strike="noStrike">
                        <a:latin typeface="Roboto"/>
                        <a:ea typeface="Roboto"/>
                        <a:cs typeface="Roboto"/>
                        <a:sym typeface="Roboto"/>
                      </a:endParaRPr>
                    </a:p>
                  </a:txBody>
                  <a:tcPr marT="63500" marB="63500" marR="63500" marL="63500"/>
                </a:tc>
                <a:tc hMerge="1"/>
                <a:tc hMerge="1"/>
                <a:tc hMerge="1"/>
              </a:tr>
              <a:tr h="266700">
                <a:tc>
                  <a:txBody>
                    <a:bodyPr/>
                    <a:lstStyle/>
                    <a:p>
                      <a:pPr indent="-311150" lvl="0" marL="457200" marR="0" rtl="0" algn="l">
                        <a:lnSpc>
                          <a:spcPct val="100000"/>
                        </a:lnSpc>
                        <a:spcBef>
                          <a:spcPts val="0"/>
                        </a:spcBef>
                        <a:spcAft>
                          <a:spcPts val="0"/>
                        </a:spcAft>
                        <a:buClr>
                          <a:srgbClr val="000000"/>
                        </a:buClr>
                        <a:buSzPts val="1300"/>
                        <a:buFont typeface="Arial"/>
                        <a:buChar char="●"/>
                      </a:pPr>
                      <a:r>
                        <a:rPr b="1" lang="es" sz="1300" u="none" cap="none" strike="noStrike"/>
                        <a:t>Pronombres</a:t>
                      </a:r>
                      <a:endParaRPr b="1" sz="1300" u="none" cap="none" strike="noStrike"/>
                    </a:p>
                  </a:txBody>
                  <a:tcPr marT="63500" marB="63500" marR="63500" marL="63500"/>
                </a:tc>
                <a:tc gridSpan="3">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t>Cuando se usan los pronombres </a:t>
                      </a:r>
                      <a:r>
                        <a:rPr lang="es" sz="1300" u="none" cap="none" strike="noStrike">
                          <a:solidFill>
                            <a:srgbClr val="FF0000"/>
                          </a:solidFill>
                        </a:rPr>
                        <a:t>“yo”</a:t>
                      </a:r>
                      <a:r>
                        <a:rPr lang="es" sz="1300" u="none" cap="none" strike="noStrike"/>
                        <a:t> (1era persona singular) o</a:t>
                      </a:r>
                      <a:r>
                        <a:rPr lang="es" sz="1300" u="none" cap="none" strike="noStrike">
                          <a:solidFill>
                            <a:srgbClr val="FF0000"/>
                          </a:solidFill>
                        </a:rPr>
                        <a:t> “nosotros” </a:t>
                      </a:r>
                      <a:r>
                        <a:rPr lang="es" sz="1300" u="none" cap="none" strike="noStrike"/>
                        <a:t>(1era persona plural”). También cuando se usan</a:t>
                      </a:r>
                      <a:r>
                        <a:rPr lang="es" sz="1300" u="none" cap="none" strike="noStrike">
                          <a:solidFill>
                            <a:srgbClr val="FF0000"/>
                          </a:solidFill>
                        </a:rPr>
                        <a:t> “nos” “me”</a:t>
                      </a:r>
                      <a:endParaRPr sz="1300" u="none" cap="none" strike="noStrike">
                        <a:solidFill>
                          <a:srgbClr val="FF0000"/>
                        </a:solidFill>
                      </a:endParaRPr>
                    </a:p>
                  </a:txBody>
                  <a:tcPr marT="63500" marB="63500" marR="63500" marL="63500"/>
                </a:tc>
                <a:tc hMerge="1"/>
                <a:tc hMerge="1"/>
              </a:tr>
              <a:tr h="266700">
                <a:tc>
                  <a:txBody>
                    <a:bodyPr/>
                    <a:lstStyle/>
                    <a:p>
                      <a:pPr indent="-311150" lvl="0" marL="457200" marR="0" rtl="0" algn="l">
                        <a:lnSpc>
                          <a:spcPct val="100000"/>
                        </a:lnSpc>
                        <a:spcBef>
                          <a:spcPts val="0"/>
                        </a:spcBef>
                        <a:spcAft>
                          <a:spcPts val="0"/>
                        </a:spcAft>
                        <a:buClr>
                          <a:srgbClr val="000000"/>
                        </a:buClr>
                        <a:buSzPts val="1300"/>
                        <a:buFont typeface="Arial"/>
                        <a:buChar char="●"/>
                      </a:pPr>
                      <a:r>
                        <a:rPr b="1" lang="es" sz="1300" u="none" cap="none" strike="noStrike"/>
                        <a:t>Verbos que permiten expresar opiniones / posiciones</a:t>
                      </a:r>
                      <a:endParaRPr b="1" sz="1300" u="none" cap="none" strike="noStrike"/>
                    </a:p>
                  </a:txBody>
                  <a:tcPr marT="63500" marB="63500" marR="63500" marL="63500"/>
                </a:tc>
                <a:tc gridSpan="3">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t>Cuando están conjugados en primera persona singular o plural (yo, nosotros).</a:t>
                      </a:r>
                      <a:endParaRPr sz="1300" u="none" cap="none" strike="noStrike"/>
                    </a:p>
                    <a:p>
                      <a:pPr indent="0" lvl="0" marL="0" marR="0" rtl="0" algn="l">
                        <a:lnSpc>
                          <a:spcPct val="100000"/>
                        </a:lnSpc>
                        <a:spcBef>
                          <a:spcPts val="0"/>
                        </a:spcBef>
                        <a:spcAft>
                          <a:spcPts val="0"/>
                        </a:spcAft>
                        <a:buClr>
                          <a:srgbClr val="000000"/>
                        </a:buClr>
                        <a:buSzPts val="1300"/>
                        <a:buFont typeface="Arial"/>
                        <a:buNone/>
                      </a:pPr>
                      <a:r>
                        <a:rPr lang="es" sz="1300" u="none" cap="none" strike="noStrike"/>
                        <a:t>Algunos verbos en particular como </a:t>
                      </a:r>
                      <a:r>
                        <a:rPr lang="es" sz="1300" u="none" cap="none" strike="noStrike">
                          <a:solidFill>
                            <a:srgbClr val="FF0000"/>
                          </a:solidFill>
                        </a:rPr>
                        <a:t>creer, considerar, pensar, asumir (“creo” “considero” “pienso” “asumo”)</a:t>
                      </a:r>
                      <a:endParaRPr sz="1300" u="none" cap="none" strike="noStrike">
                        <a:solidFill>
                          <a:srgbClr val="FF0000"/>
                        </a:solidFill>
                      </a:endParaRPr>
                    </a:p>
                  </a:txBody>
                  <a:tcPr marT="63500" marB="63500" marR="63500" marL="63500"/>
                </a:tc>
                <a:tc hMerge="1"/>
                <a:tc hMerge="1"/>
              </a:tr>
              <a:tr h="266700">
                <a:tc>
                  <a:txBody>
                    <a:bodyPr/>
                    <a:lstStyle/>
                    <a:p>
                      <a:pPr indent="-311150" lvl="0" marL="457200" marR="0" rtl="0" algn="l">
                        <a:lnSpc>
                          <a:spcPct val="100000"/>
                        </a:lnSpc>
                        <a:spcBef>
                          <a:spcPts val="0"/>
                        </a:spcBef>
                        <a:spcAft>
                          <a:spcPts val="0"/>
                        </a:spcAft>
                        <a:buClr>
                          <a:srgbClr val="000000"/>
                        </a:buClr>
                        <a:buSzPts val="1300"/>
                        <a:buFont typeface="Arial"/>
                        <a:buChar char="●"/>
                      </a:pPr>
                      <a:r>
                        <a:rPr b="1" lang="es" sz="1300" u="none" cap="none" strike="noStrike"/>
                        <a:t>Adjetivos que muestran subjetividad</a:t>
                      </a:r>
                      <a:endParaRPr b="1" sz="1300" u="none" cap="none" strike="noStrike"/>
                    </a:p>
                  </a:txBody>
                  <a:tcPr marT="63500" marB="63500" marR="63500" marL="63500"/>
                </a:tc>
                <a:tc gridSpan="3">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t>Son los que pueden causar controversias entre las personas, digamos que son los que pueden “discutirse” por ejemplo: </a:t>
                      </a:r>
                      <a:r>
                        <a:rPr lang="es" sz="1300" u="none" cap="none" strike="noStrike">
                          <a:solidFill>
                            <a:srgbClr val="FF0000"/>
                          </a:solidFill>
                        </a:rPr>
                        <a:t>importante, lindo, feo, terrible, chico, grande, espantoso, preocupante, trágico</a:t>
                      </a:r>
                      <a:endParaRPr sz="1300" u="none" cap="none" strike="noStrike">
                        <a:solidFill>
                          <a:srgbClr val="FF0000"/>
                        </a:solidFill>
                      </a:endParaRPr>
                    </a:p>
                  </a:txBody>
                  <a:tcPr marT="63500" marB="63500" marR="63500" marL="63500"/>
                </a:tc>
                <a:tc hMerge="1"/>
                <a:tc hMerge="1"/>
              </a:tr>
              <a:tr h="266700">
                <a:tc>
                  <a:txBody>
                    <a:bodyPr/>
                    <a:lstStyle/>
                    <a:p>
                      <a:pPr indent="-311150" lvl="0" marL="457200" marR="0" rtl="0" algn="l">
                        <a:lnSpc>
                          <a:spcPct val="100000"/>
                        </a:lnSpc>
                        <a:spcBef>
                          <a:spcPts val="0"/>
                        </a:spcBef>
                        <a:spcAft>
                          <a:spcPts val="0"/>
                        </a:spcAft>
                        <a:buClr>
                          <a:srgbClr val="000000"/>
                        </a:buClr>
                        <a:buSzPts val="1300"/>
                        <a:buFont typeface="Arial"/>
                        <a:buChar char="●"/>
                      </a:pPr>
                      <a:r>
                        <a:rPr b="1" lang="es" sz="1300" u="none" cap="none" strike="noStrike"/>
                        <a:t>Expresiones para conectar ideas</a:t>
                      </a:r>
                      <a:endParaRPr b="1" sz="1300" u="none" cap="none" strike="noStrike"/>
                    </a:p>
                  </a:txBody>
                  <a:tcPr marT="63500" marB="63500" marR="63500" marL="63500"/>
                </a:tc>
                <a:tc gridSpan="3">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solidFill>
                            <a:srgbClr val="FF0000"/>
                          </a:solidFill>
                        </a:rPr>
                        <a:t>“Sin embargo”, “sin dudas”, “afortunadamente”</a:t>
                      </a:r>
                      <a:endParaRPr sz="1300" u="none" cap="none" strike="noStrike">
                        <a:solidFill>
                          <a:srgbClr val="FF0000"/>
                        </a:solidFill>
                      </a:endParaRPr>
                    </a:p>
                  </a:txBody>
                  <a:tcPr marT="63500" marB="63500" marR="63500" marL="63500"/>
                </a:tc>
                <a:tc hMerge="1"/>
                <a:tc hMerge="1"/>
              </a:tr>
              <a:tr h="476375">
                <a:tc>
                  <a:txBody>
                    <a:bodyPr/>
                    <a:lstStyle/>
                    <a:p>
                      <a:pPr indent="-311150" lvl="0" marL="457200" marR="0" rtl="0" algn="l">
                        <a:lnSpc>
                          <a:spcPct val="100000"/>
                        </a:lnSpc>
                        <a:spcBef>
                          <a:spcPts val="0"/>
                        </a:spcBef>
                        <a:spcAft>
                          <a:spcPts val="0"/>
                        </a:spcAft>
                        <a:buClr>
                          <a:srgbClr val="000000"/>
                        </a:buClr>
                        <a:buSzPts val="1300"/>
                        <a:buFont typeface="Arial"/>
                        <a:buChar char="●"/>
                      </a:pPr>
                      <a:r>
                        <a:rPr b="1" lang="es" sz="1300" u="none" cap="none" strike="noStrike"/>
                        <a:t>Frases para introducir ideas</a:t>
                      </a:r>
                      <a:endParaRPr b="1" sz="1300" u="none" cap="none" strike="noStrike"/>
                    </a:p>
                  </a:txBody>
                  <a:tcPr marT="63500" marB="63500" marR="63500" marL="63500"/>
                </a:tc>
                <a:tc gridSpan="3">
                  <a:txBody>
                    <a:bodyPr/>
                    <a:lstStyle/>
                    <a:p>
                      <a:pPr indent="0" lvl="0" marL="0" marR="0" rtl="0" algn="l">
                        <a:lnSpc>
                          <a:spcPct val="100000"/>
                        </a:lnSpc>
                        <a:spcBef>
                          <a:spcPts val="0"/>
                        </a:spcBef>
                        <a:spcAft>
                          <a:spcPts val="0"/>
                        </a:spcAft>
                        <a:buClr>
                          <a:srgbClr val="000000"/>
                        </a:buClr>
                        <a:buSzPts val="1300"/>
                        <a:buFont typeface="Arial"/>
                        <a:buNone/>
                      </a:pPr>
                      <a:r>
                        <a:rPr lang="es" sz="1300" u="none" cap="none" strike="noStrike">
                          <a:solidFill>
                            <a:srgbClr val="FF0000"/>
                          </a:solidFill>
                        </a:rPr>
                        <a:t>“Es posible que”, “es importante que”, “es fundamental que”, “es imprescindible que”.</a:t>
                      </a:r>
                      <a:endParaRPr sz="1300" u="none" cap="none" strike="noStrike">
                        <a:solidFill>
                          <a:srgbClr val="FF0000"/>
                        </a:solidFill>
                      </a:endParaRPr>
                    </a:p>
                  </a:txBody>
                  <a:tcPr marT="63500" marB="63500" marR="63500" marL="63500"/>
                </a:tc>
                <a:tc hMerge="1"/>
                <a:tc hMerge="1"/>
              </a:tr>
            </a:tbl>
          </a:graphicData>
        </a:graphic>
      </p:graphicFrame>
      <p:sp>
        <p:nvSpPr>
          <p:cNvPr id="2643" name="Google Shape;2643;g3a0bf3700b8_0_188"/>
          <p:cNvSpPr/>
          <p:nvPr/>
        </p:nvSpPr>
        <p:spPr>
          <a:xfrm rot="1440339">
            <a:off x="7833765" y="269163"/>
            <a:ext cx="970438" cy="628246"/>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s" sz="1000" u="none" cap="none" strike="noStrike">
                <a:solidFill>
                  <a:srgbClr val="000000"/>
                </a:solidFill>
                <a:latin typeface="Roboto"/>
                <a:ea typeface="Roboto"/>
                <a:cs typeface="Roboto"/>
                <a:sym typeface="Roboto"/>
              </a:rPr>
              <a:t>El uso de colores en la estructura del texto </a:t>
            </a:r>
            <a:endParaRPr b="1" i="0" sz="1000" u="none" cap="none" strike="noStrike">
              <a:solidFill>
                <a:srgbClr val="000000"/>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sp>
        <p:nvSpPr>
          <p:cNvPr id="2648" name="Google Shape;2648;g3a0bf3700b8_0_196"/>
          <p:cNvSpPr txBox="1"/>
          <p:nvPr/>
        </p:nvSpPr>
        <p:spPr>
          <a:xfrm>
            <a:off x="3012875" y="123075"/>
            <a:ext cx="2808300" cy="674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649" name="Google Shape;2649;g3a0bf3700b8_0_196"/>
          <p:cNvSpPr txBox="1"/>
          <p:nvPr/>
        </p:nvSpPr>
        <p:spPr>
          <a:xfrm>
            <a:off x="280675" y="156500"/>
            <a:ext cx="1780500" cy="923400"/>
          </a:xfrm>
          <a:prstGeom prst="rect">
            <a:avLst/>
          </a:prstGeom>
          <a:solidFill>
            <a:srgbClr val="B7DB2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2"/>
                </a:solidFill>
                <a:latin typeface="Roboto"/>
                <a:ea typeface="Roboto"/>
                <a:cs typeface="Roboto"/>
                <a:sym typeface="Roboto"/>
              </a:rPr>
              <a:t>Criterios de revisión (autoevaluación) </a:t>
            </a:r>
            <a:endParaRPr b="1" i="0" sz="1600" u="none" cap="none" strike="noStrike">
              <a:solidFill>
                <a:schemeClr val="dk2"/>
              </a:solidFill>
              <a:latin typeface="Roboto"/>
              <a:ea typeface="Roboto"/>
              <a:cs typeface="Roboto"/>
              <a:sym typeface="Roboto"/>
            </a:endParaRPr>
          </a:p>
        </p:txBody>
      </p:sp>
      <p:sp>
        <p:nvSpPr>
          <p:cNvPr id="2650" name="Google Shape;2650;g3a0bf3700b8_0_196"/>
          <p:cNvSpPr txBox="1"/>
          <p:nvPr/>
        </p:nvSpPr>
        <p:spPr>
          <a:xfrm>
            <a:off x="225250" y="1202700"/>
            <a:ext cx="1961400" cy="24474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s" sz="2100" u="none" cap="none" strike="noStrike">
                <a:solidFill>
                  <a:schemeClr val="dk2"/>
                </a:solidFill>
                <a:latin typeface="EB Garamond"/>
                <a:ea typeface="EB Garamond"/>
                <a:cs typeface="EB Garamond"/>
                <a:sym typeface="EB Garamond"/>
              </a:rPr>
              <a:t>Desde 6to grado, comenzaron a usar listas de cotejo como instrumento para revisar sus propios textos. </a:t>
            </a:r>
            <a:endParaRPr b="0" i="0" sz="2100" u="none" cap="none" strike="noStrike">
              <a:solidFill>
                <a:schemeClr val="dk2"/>
              </a:solidFill>
              <a:latin typeface="EB Garamond"/>
              <a:ea typeface="EB Garamond"/>
              <a:cs typeface="EB Garamond"/>
              <a:sym typeface="EB Garamond"/>
            </a:endParaRPr>
          </a:p>
        </p:txBody>
      </p:sp>
      <p:sp>
        <p:nvSpPr>
          <p:cNvPr id="2651" name="Google Shape;2651;g3a0bf3700b8_0_196"/>
          <p:cNvSpPr txBox="1"/>
          <p:nvPr/>
        </p:nvSpPr>
        <p:spPr>
          <a:xfrm>
            <a:off x="1744025" y="2268600"/>
            <a:ext cx="3924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FFFF00"/>
              </a:highlight>
              <a:latin typeface="Arial"/>
              <a:ea typeface="Arial"/>
              <a:cs typeface="Arial"/>
              <a:sym typeface="Arial"/>
            </a:endParaRPr>
          </a:p>
        </p:txBody>
      </p:sp>
      <p:graphicFrame>
        <p:nvGraphicFramePr>
          <p:cNvPr id="2652" name="Google Shape;2652;g3a0bf3700b8_0_196"/>
          <p:cNvGraphicFramePr/>
          <p:nvPr/>
        </p:nvGraphicFramePr>
        <p:xfrm>
          <a:off x="2334438" y="86950"/>
          <a:ext cx="3000000" cy="3000000"/>
        </p:xfrm>
        <a:graphic>
          <a:graphicData uri="http://schemas.openxmlformats.org/drawingml/2006/table">
            <a:tbl>
              <a:tblPr>
                <a:noFill/>
                <a:tableStyleId>{3191FFF6-6487-4067-9DC3-42C3B65074A6}</a:tableStyleId>
              </a:tblPr>
              <a:tblGrid>
                <a:gridCol w="1838025"/>
                <a:gridCol w="505000"/>
                <a:gridCol w="529925"/>
              </a:tblGrid>
              <a:tr h="229100">
                <a:tc>
                  <a:txBody>
                    <a:bodyPr/>
                    <a:lstStyle/>
                    <a:p>
                      <a:pPr indent="0" lvl="0" marL="0" marR="0" rtl="0" algn="ctr">
                        <a:lnSpc>
                          <a:spcPct val="100000"/>
                        </a:lnSpc>
                        <a:spcBef>
                          <a:spcPts val="0"/>
                        </a:spcBef>
                        <a:spcAft>
                          <a:spcPts val="0"/>
                        </a:spcAft>
                        <a:buClr>
                          <a:srgbClr val="000000"/>
                        </a:buClr>
                        <a:buSzPts val="700"/>
                        <a:buFont typeface="Arial"/>
                        <a:buNone/>
                      </a:pPr>
                      <a:r>
                        <a:t/>
                      </a:r>
                      <a:endParaRPr b="1" sz="700" u="none" cap="none" strike="noStrike">
                        <a:latin typeface="Nunito"/>
                        <a:ea typeface="Nunito"/>
                        <a:cs typeface="Nunito"/>
                        <a:sym typeface="Nunito"/>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700"/>
                        <a:buFont typeface="Arial"/>
                        <a:buNone/>
                      </a:pPr>
                      <a:r>
                        <a:rPr b="1" lang="es" sz="700" u="none" cap="none" strike="noStrike">
                          <a:latin typeface="Nunito"/>
                          <a:ea typeface="Nunito"/>
                          <a:cs typeface="Nunito"/>
                          <a:sym typeface="Nunito"/>
                        </a:rPr>
                        <a:t>SI</a:t>
                      </a:r>
                      <a:endParaRPr b="1" sz="700" u="none" cap="none" strike="noStrike">
                        <a:latin typeface="Nunito"/>
                        <a:ea typeface="Nunito"/>
                        <a:cs typeface="Nunito"/>
                        <a:sym typeface="Nunito"/>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700"/>
                        <a:buFont typeface="Arial"/>
                        <a:buNone/>
                      </a:pPr>
                      <a:r>
                        <a:rPr b="1" lang="es" sz="700" u="none" cap="none" strike="noStrike">
                          <a:latin typeface="Nunito"/>
                          <a:ea typeface="Nunito"/>
                          <a:cs typeface="Nunito"/>
                          <a:sym typeface="Nunito"/>
                        </a:rPr>
                        <a:t>NO</a:t>
                      </a:r>
                      <a:endParaRPr b="1" sz="7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¿Incluíste información del texto leído sobre cuentos de terror?</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167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¿Hacés referencia a las descripciones detalladas de los lugares donde ocurre la historia?</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¿Hacés referencia a elementos sobrenaturales?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167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¿Hacés referencia a personajes con alguna característica extraña?</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¿Hacés referencia la intriga o suspenso que mantiene el texto?</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¿Hacés referencia al tipo de final que tiene el cuento?</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167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¿Los argumentos que usaste para justificar la respuesta están ordenados usando conectores?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167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¿Relacionaste cada característica con algún ejemplo del cuento elegido usando conectores?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¿Tu texto tiene un cierre o una conclusión?</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86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¿Usaste palabras específicas del cuento elegido?</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25900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TOTAL</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bl>
          </a:graphicData>
        </a:graphic>
      </p:graphicFrame>
      <p:graphicFrame>
        <p:nvGraphicFramePr>
          <p:cNvPr id="2653" name="Google Shape;2653;g3a0bf3700b8_0_196"/>
          <p:cNvGraphicFramePr/>
          <p:nvPr/>
        </p:nvGraphicFramePr>
        <p:xfrm>
          <a:off x="5355300" y="86925"/>
          <a:ext cx="3000000" cy="3000000"/>
        </p:xfrm>
        <a:graphic>
          <a:graphicData uri="http://schemas.openxmlformats.org/drawingml/2006/table">
            <a:tbl>
              <a:tblPr>
                <a:noFill/>
                <a:tableStyleId>{3191FFF6-6487-4067-9DC3-42C3B65074A6}</a:tableStyleId>
              </a:tblPr>
              <a:tblGrid>
                <a:gridCol w="554850"/>
                <a:gridCol w="1499575"/>
                <a:gridCol w="337400"/>
                <a:gridCol w="359900"/>
              </a:tblGrid>
              <a:tr h="26610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700"/>
                        <a:buFont typeface="Arial"/>
                        <a:buNone/>
                      </a:pPr>
                      <a:r>
                        <a:rPr lang="es" sz="700" u="none" cap="none" strike="noStrike">
                          <a:latin typeface="Nunito"/>
                          <a:ea typeface="Nunito"/>
                          <a:cs typeface="Nunito"/>
                          <a:sym typeface="Nunito"/>
                        </a:rPr>
                        <a:t>SI</a:t>
                      </a:r>
                      <a:endParaRPr sz="7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700"/>
                        <a:buFont typeface="Arial"/>
                        <a:buNone/>
                      </a:pPr>
                      <a:r>
                        <a:rPr lang="es" sz="700" u="none" cap="none" strike="noStrike">
                          <a:latin typeface="Nunito"/>
                          <a:ea typeface="Nunito"/>
                          <a:cs typeface="Nunito"/>
                          <a:sym typeface="Nunito"/>
                        </a:rPr>
                        <a:t>NO</a:t>
                      </a:r>
                      <a:endParaRPr sz="700" u="none" cap="none" strike="noStrike">
                        <a:latin typeface="Nunito"/>
                        <a:ea typeface="Nunito"/>
                        <a:cs typeface="Nunito"/>
                        <a:sym typeface="Nunito"/>
                      </a:endParaRPr>
                    </a:p>
                  </a:txBody>
                  <a:tcPr marT="63500" marB="63500" marR="63500" marL="63500"/>
                </a:tc>
              </a:tr>
              <a:tr h="396625">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Párrafo 1</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¿Describís la totalidad de la imagen?</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3095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¿Incluiste adjetivos que surgen de la observación (que no se discuten)?</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96625">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Párrafo 2</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¿Incluiste la definición de estereotipos?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26610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¿Incluiste ejemplos?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309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Párrafo 3</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En alguna oración ¿conectaste el tema con la imagen?</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96625">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¿Usaste algun conector “para indicar causa”?</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30950">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Párrafo 4</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¿Aparece claramente tu opinión o lo que interpretás?</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96625">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¿Usaste alguna de las marcas de subjetividad?</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96625">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Texto general</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¿Usaste mayúsculas cuando corresponde?</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53095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¿Usaste signos de puntuación donde corresponde?</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r h="32915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rPr lang="es" sz="900" u="none" cap="none" strike="noStrike">
                          <a:latin typeface="Nunito"/>
                          <a:ea typeface="Nunito"/>
                          <a:cs typeface="Nunito"/>
                          <a:sym typeface="Nunito"/>
                        </a:rPr>
                        <a:t>TOTAL</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Nunito"/>
                        <a:ea typeface="Nunito"/>
                        <a:cs typeface="Nunito"/>
                        <a:sym typeface="Nunito"/>
                      </a:endParaRPr>
                    </a:p>
                  </a:txBody>
                  <a:tcPr marT="63500" marB="63500" marR="63500" marL="63500"/>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7" name="Shape 2657"/>
        <p:cNvGrpSpPr/>
        <p:nvPr/>
      </p:nvGrpSpPr>
      <p:grpSpPr>
        <a:xfrm>
          <a:off x="0" y="0"/>
          <a:ext cx="0" cy="0"/>
          <a:chOff x="0" y="0"/>
          <a:chExt cx="0" cy="0"/>
        </a:xfrm>
      </p:grpSpPr>
      <p:grpSp>
        <p:nvGrpSpPr>
          <p:cNvPr id="2658" name="Google Shape;2658;g3a0bf3700b8_0_205"/>
          <p:cNvGrpSpPr/>
          <p:nvPr/>
        </p:nvGrpSpPr>
        <p:grpSpPr>
          <a:xfrm rot="5400000">
            <a:off x="4746823" y="1034147"/>
            <a:ext cx="3189350" cy="1336365"/>
            <a:chOff x="5974608" y="421177"/>
            <a:chExt cx="3189350" cy="1336365"/>
          </a:xfrm>
        </p:grpSpPr>
        <p:grpSp>
          <p:nvGrpSpPr>
            <p:cNvPr id="2659" name="Google Shape;2659;g3a0bf3700b8_0_205"/>
            <p:cNvGrpSpPr/>
            <p:nvPr/>
          </p:nvGrpSpPr>
          <p:grpSpPr>
            <a:xfrm rot="5400000">
              <a:off x="7873551" y="-202767"/>
              <a:ext cx="666463" cy="1914351"/>
              <a:chOff x="2405075" y="2171775"/>
              <a:chExt cx="633400" cy="1900100"/>
            </a:xfrm>
          </p:grpSpPr>
          <p:cxnSp>
            <p:nvCxnSpPr>
              <p:cNvPr id="2660" name="Google Shape;2660;g3a0bf3700b8_0_20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61" name="Google Shape;2661;g3a0bf3700b8_0_20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62" name="Google Shape;2662;g3a0bf3700b8_0_20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63" name="Google Shape;2663;g3a0bf3700b8_0_20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64" name="Google Shape;2664;g3a0bf3700b8_0_20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65" name="Google Shape;2665;g3a0bf3700b8_0_20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66" name="Google Shape;2666;g3a0bf3700b8_0_20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67" name="Google Shape;2667;g3a0bf3700b8_0_20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68" name="Google Shape;2668;g3a0bf3700b8_0_20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69" name="Google Shape;2669;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70" name="Google Shape;2670;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71" name="Google Shape;2671;g3a0bf3700b8_0_20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72" name="Google Shape;2672;g3a0bf3700b8_0_20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73" name="Google Shape;2673;g3a0bf3700b8_0_20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74" name="Google Shape;2674;g3a0bf3700b8_0_20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675" name="Google Shape;2675;g3a0bf3700b8_0_205"/>
            <p:cNvGrpSpPr/>
            <p:nvPr/>
          </p:nvGrpSpPr>
          <p:grpSpPr>
            <a:xfrm rot="5400000">
              <a:off x="7873551" y="467135"/>
              <a:ext cx="666463" cy="1914351"/>
              <a:chOff x="2405075" y="2171775"/>
              <a:chExt cx="633400" cy="1900100"/>
            </a:xfrm>
          </p:grpSpPr>
          <p:cxnSp>
            <p:nvCxnSpPr>
              <p:cNvPr id="2676" name="Google Shape;2676;g3a0bf3700b8_0_20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77" name="Google Shape;2677;g3a0bf3700b8_0_20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78" name="Google Shape;2678;g3a0bf3700b8_0_20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79" name="Google Shape;2679;g3a0bf3700b8_0_20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80" name="Google Shape;2680;g3a0bf3700b8_0_20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81" name="Google Shape;2681;g3a0bf3700b8_0_20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82" name="Google Shape;2682;g3a0bf3700b8_0_20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83" name="Google Shape;2683;g3a0bf3700b8_0_20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84" name="Google Shape;2684;g3a0bf3700b8_0_20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85" name="Google Shape;2685;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86" name="Google Shape;2686;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87" name="Google Shape;2687;g3a0bf3700b8_0_20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88" name="Google Shape;2688;g3a0bf3700b8_0_20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89" name="Google Shape;2689;g3a0bf3700b8_0_20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90" name="Google Shape;2690;g3a0bf3700b8_0_20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691" name="Google Shape;2691;g3a0bf3700b8_0_205"/>
            <p:cNvGrpSpPr/>
            <p:nvPr/>
          </p:nvGrpSpPr>
          <p:grpSpPr>
            <a:xfrm rot="5400000">
              <a:off x="6598552" y="-202767"/>
              <a:ext cx="666463" cy="1914351"/>
              <a:chOff x="2405075" y="2171775"/>
              <a:chExt cx="633400" cy="1900100"/>
            </a:xfrm>
          </p:grpSpPr>
          <p:cxnSp>
            <p:nvCxnSpPr>
              <p:cNvPr id="2692" name="Google Shape;2692;g3a0bf3700b8_0_20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93" name="Google Shape;2693;g3a0bf3700b8_0_20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94" name="Google Shape;2694;g3a0bf3700b8_0_20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95" name="Google Shape;2695;g3a0bf3700b8_0_20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96" name="Google Shape;2696;g3a0bf3700b8_0_20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697" name="Google Shape;2697;g3a0bf3700b8_0_20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698" name="Google Shape;2698;g3a0bf3700b8_0_20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699" name="Google Shape;2699;g3a0bf3700b8_0_20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00" name="Google Shape;2700;g3a0bf3700b8_0_20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01" name="Google Shape;2701;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02" name="Google Shape;2702;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03" name="Google Shape;2703;g3a0bf3700b8_0_20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04" name="Google Shape;2704;g3a0bf3700b8_0_20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05" name="Google Shape;2705;g3a0bf3700b8_0_20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06" name="Google Shape;2706;g3a0bf3700b8_0_20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707" name="Google Shape;2707;g3a0bf3700b8_0_205"/>
            <p:cNvGrpSpPr/>
            <p:nvPr/>
          </p:nvGrpSpPr>
          <p:grpSpPr>
            <a:xfrm rot="5400000">
              <a:off x="6598552" y="467135"/>
              <a:ext cx="666463" cy="1914351"/>
              <a:chOff x="2405075" y="2171775"/>
              <a:chExt cx="633400" cy="1900100"/>
            </a:xfrm>
          </p:grpSpPr>
          <p:cxnSp>
            <p:nvCxnSpPr>
              <p:cNvPr id="2708" name="Google Shape;2708;g3a0bf3700b8_0_20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09" name="Google Shape;2709;g3a0bf3700b8_0_20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10" name="Google Shape;2710;g3a0bf3700b8_0_20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11" name="Google Shape;2711;g3a0bf3700b8_0_20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12" name="Google Shape;2712;g3a0bf3700b8_0_20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13" name="Google Shape;2713;g3a0bf3700b8_0_20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14" name="Google Shape;2714;g3a0bf3700b8_0_20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15" name="Google Shape;2715;g3a0bf3700b8_0_20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16" name="Google Shape;2716;g3a0bf3700b8_0_20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17" name="Google Shape;2717;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18" name="Google Shape;2718;g3a0bf3700b8_0_20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19" name="Google Shape;2719;g3a0bf3700b8_0_20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20" name="Google Shape;2720;g3a0bf3700b8_0_20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21" name="Google Shape;2721;g3a0bf3700b8_0_20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22" name="Google Shape;2722;g3a0bf3700b8_0_20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723" name="Google Shape;2723;g3a0bf3700b8_0_205"/>
          <p:cNvPicPr preferRelativeResize="0"/>
          <p:nvPr/>
        </p:nvPicPr>
        <p:blipFill rotWithShape="1">
          <a:blip r:embed="rId3">
            <a:alphaModFix/>
          </a:blip>
          <a:srcRect b="0" l="0" r="0" t="0"/>
          <a:stretch/>
        </p:blipFill>
        <p:spPr>
          <a:xfrm>
            <a:off x="276400" y="769500"/>
            <a:ext cx="1261814" cy="311763"/>
          </a:xfrm>
          <a:prstGeom prst="rect">
            <a:avLst/>
          </a:prstGeom>
          <a:noFill/>
          <a:ln>
            <a:noFill/>
          </a:ln>
        </p:spPr>
      </p:pic>
      <p:sp>
        <p:nvSpPr>
          <p:cNvPr id="2724" name="Google Shape;2724;g3a0bf3700b8_0_205"/>
          <p:cNvSpPr txBox="1"/>
          <p:nvPr/>
        </p:nvSpPr>
        <p:spPr>
          <a:xfrm>
            <a:off x="1002625" y="1739900"/>
            <a:ext cx="4466700" cy="10029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0" i="0" lang="es" sz="2200" u="none" cap="none" strike="noStrike">
                <a:solidFill>
                  <a:srgbClr val="000000"/>
                </a:solidFill>
                <a:latin typeface="EB Garamond"/>
                <a:ea typeface="EB Garamond"/>
                <a:cs typeface="EB Garamond"/>
                <a:sym typeface="EB Garamond"/>
              </a:rPr>
              <a:t>¿De qué manera lograr que escriban </a:t>
            </a:r>
            <a:endParaRPr b="0" i="0" sz="2200" u="none" cap="none" strike="noStrike">
              <a:solidFill>
                <a:srgbClr val="000000"/>
              </a:solidFill>
              <a:latin typeface="EB Garamond"/>
              <a:ea typeface="EB Garamond"/>
              <a:cs typeface="EB Garamond"/>
              <a:sym typeface="EB Garamond"/>
            </a:endParaRPr>
          </a:p>
          <a:p>
            <a:pPr indent="0" lvl="0" marL="0" marR="0" rtl="0" algn="just">
              <a:lnSpc>
                <a:spcPct val="100000"/>
              </a:lnSpc>
              <a:spcBef>
                <a:spcPts val="1100"/>
              </a:spcBef>
              <a:spcAft>
                <a:spcPts val="1100"/>
              </a:spcAft>
              <a:buClr>
                <a:srgbClr val="000000"/>
              </a:buClr>
              <a:buSzPts val="1300"/>
              <a:buFont typeface="Arial"/>
              <a:buNone/>
            </a:pPr>
            <a:r>
              <a:rPr b="0" i="0" lang="es" sz="2200" u="none" cap="none" strike="noStrike">
                <a:solidFill>
                  <a:srgbClr val="000000"/>
                </a:solidFill>
                <a:latin typeface="EB Garamond"/>
                <a:ea typeface="EB Garamond"/>
                <a:cs typeface="EB Garamond"/>
                <a:sym typeface="EB Garamond"/>
              </a:rPr>
              <a:t>de manera más autónoma? </a:t>
            </a:r>
            <a:endParaRPr b="0" i="0" sz="2200" u="none" cap="none" strike="noStrike">
              <a:solidFill>
                <a:srgbClr val="000000"/>
              </a:solidFill>
              <a:latin typeface="EB Garamond"/>
              <a:ea typeface="EB Garamond"/>
              <a:cs typeface="EB Garamond"/>
              <a:sym typeface="EB Garamond"/>
            </a:endParaRPr>
          </a:p>
        </p:txBody>
      </p:sp>
      <p:pic>
        <p:nvPicPr>
          <p:cNvPr id="2725" name="Google Shape;2725;g3a0bf3700b8_0_205"/>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2726" name="Google Shape;2726;g3a0bf3700b8_0_205"/>
          <p:cNvGrpSpPr/>
          <p:nvPr/>
        </p:nvGrpSpPr>
        <p:grpSpPr>
          <a:xfrm rot="10800000">
            <a:off x="238643" y="1726571"/>
            <a:ext cx="391126" cy="411555"/>
            <a:chOff x="853100" y="2420550"/>
            <a:chExt cx="69000" cy="72600"/>
          </a:xfrm>
        </p:grpSpPr>
        <p:cxnSp>
          <p:nvCxnSpPr>
            <p:cNvPr id="2727" name="Google Shape;2727;g3a0bf3700b8_0_205"/>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2728" name="Google Shape;2728;g3a0bf3700b8_0_205"/>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2729" name="Google Shape;2729;g3a0bf3700b8_0_205"/>
          <p:cNvSpPr txBox="1"/>
          <p:nvPr/>
        </p:nvSpPr>
        <p:spPr>
          <a:xfrm>
            <a:off x="1831825" y="34645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Algunos interrogantes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730" name="Google Shape;2730;g3a0bf3700b8_0_205"/>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2731" name="Google Shape;2731;g3a0bf3700b8_0_205"/>
          <p:cNvPicPr preferRelativeResize="0"/>
          <p:nvPr/>
        </p:nvPicPr>
        <p:blipFill rotWithShape="1">
          <a:blip r:embed="rId6">
            <a:alphaModFix/>
          </a:blip>
          <a:srcRect b="0" l="0" r="0" t="0"/>
          <a:stretch/>
        </p:blipFill>
        <p:spPr>
          <a:xfrm>
            <a:off x="5914875" y="1234650"/>
            <a:ext cx="3331901" cy="2001269"/>
          </a:xfrm>
          <a:prstGeom prst="rect">
            <a:avLst/>
          </a:prstGeom>
          <a:noFill/>
          <a:ln>
            <a:noFill/>
          </a:ln>
        </p:spPr>
      </p:pic>
      <p:grpSp>
        <p:nvGrpSpPr>
          <p:cNvPr id="2732" name="Google Shape;2732;g3a0bf3700b8_0_205"/>
          <p:cNvGrpSpPr/>
          <p:nvPr/>
        </p:nvGrpSpPr>
        <p:grpSpPr>
          <a:xfrm>
            <a:off x="340519" y="3461401"/>
            <a:ext cx="391126" cy="381549"/>
            <a:chOff x="853100" y="2420550"/>
            <a:chExt cx="69000" cy="72600"/>
          </a:xfrm>
        </p:grpSpPr>
        <p:cxnSp>
          <p:nvCxnSpPr>
            <p:cNvPr id="2733" name="Google Shape;2733;g3a0bf3700b8_0_205"/>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2734" name="Google Shape;2734;g3a0bf3700b8_0_205"/>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2735" name="Google Shape;2735;g3a0bf3700b8_0_205"/>
          <p:cNvSpPr txBox="1"/>
          <p:nvPr/>
        </p:nvSpPr>
        <p:spPr>
          <a:xfrm>
            <a:off x="970512" y="3137425"/>
            <a:ext cx="4705500" cy="1539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200"/>
              <a:buFont typeface="Arial"/>
              <a:buNone/>
            </a:pPr>
            <a:r>
              <a:rPr b="0" i="0" lang="es" sz="2200" u="none" cap="none" strike="noStrike">
                <a:solidFill>
                  <a:schemeClr val="dk1"/>
                </a:solidFill>
                <a:latin typeface="EB Garamond"/>
                <a:ea typeface="EB Garamond"/>
                <a:cs typeface="EB Garamond"/>
                <a:sym typeface="EB Garamond"/>
              </a:rPr>
              <a:t>¿Qué proponer para aquellos/as chicos y chicas que no han podido conceptualizar los contenidos necesarios para el análisis del texto literario? </a:t>
            </a:r>
            <a:endParaRPr b="0" i="0" sz="22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9" name="Shape 2739"/>
        <p:cNvGrpSpPr/>
        <p:nvPr/>
      </p:nvGrpSpPr>
      <p:grpSpPr>
        <a:xfrm>
          <a:off x="0" y="0"/>
          <a:ext cx="0" cy="0"/>
          <a:chOff x="0" y="0"/>
          <a:chExt cx="0" cy="0"/>
        </a:xfrm>
      </p:grpSpPr>
      <p:grpSp>
        <p:nvGrpSpPr>
          <p:cNvPr id="2740" name="Google Shape;2740;g3a0f9d8f5e3_0_0"/>
          <p:cNvGrpSpPr/>
          <p:nvPr/>
        </p:nvGrpSpPr>
        <p:grpSpPr>
          <a:xfrm rot="5400000">
            <a:off x="4746815" y="1034145"/>
            <a:ext cx="3189350" cy="1336365"/>
            <a:chOff x="5974609" y="421184"/>
            <a:chExt cx="3189350" cy="1336365"/>
          </a:xfrm>
        </p:grpSpPr>
        <p:grpSp>
          <p:nvGrpSpPr>
            <p:cNvPr id="2741" name="Google Shape;2741;g3a0f9d8f5e3_0_0"/>
            <p:cNvGrpSpPr/>
            <p:nvPr/>
          </p:nvGrpSpPr>
          <p:grpSpPr>
            <a:xfrm rot="5400000">
              <a:off x="7873552" y="-202760"/>
              <a:ext cx="666463" cy="1914351"/>
              <a:chOff x="2405075" y="2171775"/>
              <a:chExt cx="633400" cy="1900100"/>
            </a:xfrm>
          </p:grpSpPr>
          <p:cxnSp>
            <p:nvCxnSpPr>
              <p:cNvPr id="2742" name="Google Shape;2742;g3a0f9d8f5e3_0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43" name="Google Shape;2743;g3a0f9d8f5e3_0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44" name="Google Shape;2744;g3a0f9d8f5e3_0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45" name="Google Shape;2745;g3a0f9d8f5e3_0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46" name="Google Shape;2746;g3a0f9d8f5e3_0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47" name="Google Shape;2747;g3a0f9d8f5e3_0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48" name="Google Shape;2748;g3a0f9d8f5e3_0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49" name="Google Shape;2749;g3a0f9d8f5e3_0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50" name="Google Shape;2750;g3a0f9d8f5e3_0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51" name="Google Shape;2751;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52" name="Google Shape;2752;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53" name="Google Shape;2753;g3a0f9d8f5e3_0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54" name="Google Shape;2754;g3a0f9d8f5e3_0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55" name="Google Shape;2755;g3a0f9d8f5e3_0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56" name="Google Shape;2756;g3a0f9d8f5e3_0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757" name="Google Shape;2757;g3a0f9d8f5e3_0_0"/>
            <p:cNvGrpSpPr/>
            <p:nvPr/>
          </p:nvGrpSpPr>
          <p:grpSpPr>
            <a:xfrm rot="5400000">
              <a:off x="7873552" y="467142"/>
              <a:ext cx="666463" cy="1914351"/>
              <a:chOff x="2405075" y="2171775"/>
              <a:chExt cx="633400" cy="1900100"/>
            </a:xfrm>
          </p:grpSpPr>
          <p:cxnSp>
            <p:nvCxnSpPr>
              <p:cNvPr id="2758" name="Google Shape;2758;g3a0f9d8f5e3_0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59" name="Google Shape;2759;g3a0f9d8f5e3_0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60" name="Google Shape;2760;g3a0f9d8f5e3_0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61" name="Google Shape;2761;g3a0f9d8f5e3_0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62" name="Google Shape;2762;g3a0f9d8f5e3_0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63" name="Google Shape;2763;g3a0f9d8f5e3_0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64" name="Google Shape;2764;g3a0f9d8f5e3_0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65" name="Google Shape;2765;g3a0f9d8f5e3_0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66" name="Google Shape;2766;g3a0f9d8f5e3_0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67" name="Google Shape;2767;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68" name="Google Shape;2768;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69" name="Google Shape;2769;g3a0f9d8f5e3_0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70" name="Google Shape;2770;g3a0f9d8f5e3_0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71" name="Google Shape;2771;g3a0f9d8f5e3_0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72" name="Google Shape;2772;g3a0f9d8f5e3_0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773" name="Google Shape;2773;g3a0f9d8f5e3_0_0"/>
            <p:cNvGrpSpPr/>
            <p:nvPr/>
          </p:nvGrpSpPr>
          <p:grpSpPr>
            <a:xfrm rot="5400000">
              <a:off x="6598553" y="-202760"/>
              <a:ext cx="666463" cy="1914351"/>
              <a:chOff x="2405075" y="2171775"/>
              <a:chExt cx="633400" cy="1900100"/>
            </a:xfrm>
          </p:grpSpPr>
          <p:cxnSp>
            <p:nvCxnSpPr>
              <p:cNvPr id="2774" name="Google Shape;2774;g3a0f9d8f5e3_0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75" name="Google Shape;2775;g3a0f9d8f5e3_0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76" name="Google Shape;2776;g3a0f9d8f5e3_0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77" name="Google Shape;2777;g3a0f9d8f5e3_0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78" name="Google Shape;2778;g3a0f9d8f5e3_0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79" name="Google Shape;2779;g3a0f9d8f5e3_0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80" name="Google Shape;2780;g3a0f9d8f5e3_0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81" name="Google Shape;2781;g3a0f9d8f5e3_0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82" name="Google Shape;2782;g3a0f9d8f5e3_0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83" name="Google Shape;2783;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84" name="Google Shape;2784;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85" name="Google Shape;2785;g3a0f9d8f5e3_0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86" name="Google Shape;2786;g3a0f9d8f5e3_0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87" name="Google Shape;2787;g3a0f9d8f5e3_0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88" name="Google Shape;2788;g3a0f9d8f5e3_0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789" name="Google Shape;2789;g3a0f9d8f5e3_0_0"/>
            <p:cNvGrpSpPr/>
            <p:nvPr/>
          </p:nvGrpSpPr>
          <p:grpSpPr>
            <a:xfrm rot="5400000">
              <a:off x="6598553" y="467142"/>
              <a:ext cx="666463" cy="1914351"/>
              <a:chOff x="2405075" y="2171775"/>
              <a:chExt cx="633400" cy="1900100"/>
            </a:xfrm>
          </p:grpSpPr>
          <p:cxnSp>
            <p:nvCxnSpPr>
              <p:cNvPr id="2790" name="Google Shape;2790;g3a0f9d8f5e3_0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91" name="Google Shape;2791;g3a0f9d8f5e3_0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92" name="Google Shape;2792;g3a0f9d8f5e3_0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93" name="Google Shape;2793;g3a0f9d8f5e3_0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94" name="Google Shape;2794;g3a0f9d8f5e3_0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795" name="Google Shape;2795;g3a0f9d8f5e3_0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96" name="Google Shape;2796;g3a0f9d8f5e3_0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97" name="Google Shape;2797;g3a0f9d8f5e3_0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798" name="Google Shape;2798;g3a0f9d8f5e3_0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799" name="Google Shape;2799;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00" name="Google Shape;2800;g3a0f9d8f5e3_0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01" name="Google Shape;2801;g3a0f9d8f5e3_0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02" name="Google Shape;2802;g3a0f9d8f5e3_0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03" name="Google Shape;2803;g3a0f9d8f5e3_0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04" name="Google Shape;2804;g3a0f9d8f5e3_0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805" name="Google Shape;2805;g3a0f9d8f5e3_0_0"/>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806" name="Google Shape;2806;g3a0f9d8f5e3_0_0"/>
          <p:cNvSpPr txBox="1"/>
          <p:nvPr/>
        </p:nvSpPr>
        <p:spPr>
          <a:xfrm>
            <a:off x="892750" y="1625275"/>
            <a:ext cx="5487900" cy="322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Regina Chivih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Juliana Orellana</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Nuestra Señora de los Milagros</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de Caacupé</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2do año A y B</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Oralidad</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2807" name="Google Shape;2807;g3a0f9d8f5e3_0_0"/>
          <p:cNvPicPr preferRelativeResize="0"/>
          <p:nvPr/>
        </p:nvPicPr>
        <p:blipFill rotWithShape="1">
          <a:blip r:embed="rId4">
            <a:alphaModFix/>
          </a:blip>
          <a:srcRect b="0" l="0" r="0" t="0"/>
          <a:stretch/>
        </p:blipFill>
        <p:spPr>
          <a:xfrm rot="9900001">
            <a:off x="6717780" y="3257113"/>
            <a:ext cx="3672048" cy="3087523"/>
          </a:xfrm>
          <a:prstGeom prst="rect">
            <a:avLst/>
          </a:prstGeom>
          <a:noFill/>
          <a:ln>
            <a:noFill/>
          </a:ln>
        </p:spPr>
      </p:pic>
      <p:grpSp>
        <p:nvGrpSpPr>
          <p:cNvPr id="2808" name="Google Shape;2808;g3a0f9d8f5e3_0_0"/>
          <p:cNvGrpSpPr/>
          <p:nvPr/>
        </p:nvGrpSpPr>
        <p:grpSpPr>
          <a:xfrm>
            <a:off x="773063" y="2335187"/>
            <a:ext cx="119674" cy="125925"/>
            <a:chOff x="853100" y="2420550"/>
            <a:chExt cx="69000" cy="72600"/>
          </a:xfrm>
        </p:grpSpPr>
        <p:cxnSp>
          <p:nvCxnSpPr>
            <p:cNvPr id="2809" name="Google Shape;2809;g3a0f9d8f5e3_0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10" name="Google Shape;2810;g3a0f9d8f5e3_0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11" name="Google Shape;2811;g3a0f9d8f5e3_0_0"/>
          <p:cNvGrpSpPr/>
          <p:nvPr/>
        </p:nvGrpSpPr>
        <p:grpSpPr>
          <a:xfrm>
            <a:off x="773063" y="1800025"/>
            <a:ext cx="119674" cy="125925"/>
            <a:chOff x="853100" y="2420550"/>
            <a:chExt cx="69000" cy="72600"/>
          </a:xfrm>
        </p:grpSpPr>
        <p:cxnSp>
          <p:nvCxnSpPr>
            <p:cNvPr id="2812" name="Google Shape;2812;g3a0f9d8f5e3_0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13" name="Google Shape;2813;g3a0f9d8f5e3_0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14" name="Google Shape;2814;g3a0f9d8f5e3_0_0"/>
          <p:cNvGrpSpPr/>
          <p:nvPr/>
        </p:nvGrpSpPr>
        <p:grpSpPr>
          <a:xfrm>
            <a:off x="773063" y="3887450"/>
            <a:ext cx="119674" cy="125925"/>
            <a:chOff x="853100" y="2420550"/>
            <a:chExt cx="69000" cy="72600"/>
          </a:xfrm>
        </p:grpSpPr>
        <p:cxnSp>
          <p:nvCxnSpPr>
            <p:cNvPr id="2815" name="Google Shape;2815;g3a0f9d8f5e3_0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16" name="Google Shape;2816;g3a0f9d8f5e3_0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17" name="Google Shape;2817;g3a0f9d8f5e3_0_0"/>
          <p:cNvSpPr txBox="1"/>
          <p:nvPr/>
        </p:nvSpPr>
        <p:spPr>
          <a:xfrm>
            <a:off x="646425" y="505025"/>
            <a:ext cx="598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Crear comunidad desde la palabra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818" name="Google Shape;2818;g3a0f9d8f5e3_0_0"/>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2819" name="Google Shape;2819;g3a0f9d8f5e3_0_0"/>
          <p:cNvGrpSpPr/>
          <p:nvPr/>
        </p:nvGrpSpPr>
        <p:grpSpPr>
          <a:xfrm>
            <a:off x="773063" y="3296987"/>
            <a:ext cx="119674" cy="125925"/>
            <a:chOff x="853100" y="2420550"/>
            <a:chExt cx="69000" cy="72600"/>
          </a:xfrm>
        </p:grpSpPr>
        <p:cxnSp>
          <p:nvCxnSpPr>
            <p:cNvPr id="2820" name="Google Shape;2820;g3a0f9d8f5e3_0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21" name="Google Shape;2821;g3a0f9d8f5e3_0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22" name="Google Shape;2822;g3a0f9d8f5e3_0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23" name="Google Shape;2823;g3a0f9d8f5e3_0_0"/>
          <p:cNvPicPr preferRelativeResize="0"/>
          <p:nvPr/>
        </p:nvPicPr>
        <p:blipFill rotWithShape="1">
          <a:blip r:embed="rId6">
            <a:alphaModFix/>
          </a:blip>
          <a:srcRect b="0" l="0" r="0" t="0"/>
          <a:stretch/>
        </p:blipFill>
        <p:spPr>
          <a:xfrm>
            <a:off x="6246275" y="321625"/>
            <a:ext cx="2536775" cy="1898625"/>
          </a:xfrm>
          <a:prstGeom prst="rect">
            <a:avLst/>
          </a:prstGeom>
          <a:noFill/>
          <a:ln>
            <a:noFill/>
          </a:ln>
        </p:spPr>
      </p:pic>
      <p:pic>
        <p:nvPicPr>
          <p:cNvPr id="2824" name="Google Shape;2824;g3a0f9d8f5e3_0_0" title="20251106_122249(2).jpg"/>
          <p:cNvPicPr preferRelativeResize="0"/>
          <p:nvPr/>
        </p:nvPicPr>
        <p:blipFill rotWithShape="1">
          <a:blip r:embed="rId7">
            <a:alphaModFix/>
          </a:blip>
          <a:srcRect b="0" l="0" r="0" t="0"/>
          <a:stretch/>
        </p:blipFill>
        <p:spPr>
          <a:xfrm>
            <a:off x="5924300" y="2637125"/>
            <a:ext cx="2785300" cy="144569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8" name="Shape 2828"/>
        <p:cNvGrpSpPr/>
        <p:nvPr/>
      </p:nvGrpSpPr>
      <p:grpSpPr>
        <a:xfrm>
          <a:off x="0" y="0"/>
          <a:ext cx="0" cy="0"/>
          <a:chOff x="0" y="0"/>
          <a:chExt cx="0" cy="0"/>
        </a:xfrm>
      </p:grpSpPr>
      <p:pic>
        <p:nvPicPr>
          <p:cNvPr id="2829" name="Google Shape;2829;g3a0f9d8f5e3_0_88"/>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2830" name="Google Shape;2830;g3a0f9d8f5e3_0_88"/>
          <p:cNvSpPr txBox="1"/>
          <p:nvPr/>
        </p:nvSpPr>
        <p:spPr>
          <a:xfrm>
            <a:off x="278100" y="1083775"/>
            <a:ext cx="8216700" cy="3458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r>
              <a:rPr b="0" i="0" lang="es" sz="1500" u="none" cap="none" strike="noStrike">
                <a:solidFill>
                  <a:schemeClr val="dk1"/>
                </a:solidFill>
                <a:latin typeface="Archivo"/>
                <a:ea typeface="Archivo"/>
                <a:cs typeface="Archivo"/>
                <a:sym typeface="Archivo"/>
              </a:rPr>
              <a:t>Pluriculturalidad: familias cuya lengua materna no es el castellano. Dificultad en la expresión oral fluida del castellano rioplatense y en registro escolar/ académico. Dificultad en el pasaje de la oralidad a la escritura. Falta de hábitos del oficio de ser estudiante. Es destacable que esta era nuestra situación inicial en 2024 y tuvimos continuidad pedagógica este año con el mismo curso.</a:t>
            </a:r>
            <a:endParaRPr b="0"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Entender a la palabra como herramienta fundamental del desarrollo cognitivo y emocional en la construcción del rol del estudiante. Narrar/exponer/intercambiar oralmente, con congruencia y claridad, usando el léxico, las estrategias discursivas y los recursos lingüísticos adecuados según el contexto.</a:t>
            </a:r>
            <a:endParaRPr b="1" i="0" sz="1500" u="none" cap="none" strike="noStrike">
              <a:solidFill>
                <a:schemeClr val="dk1"/>
              </a:solidFill>
              <a:latin typeface="Arial"/>
              <a:ea typeface="Arial"/>
              <a:cs typeface="Arial"/>
              <a:sym typeface="Arial"/>
            </a:endParaRPr>
          </a:p>
          <a:p>
            <a:pPr indent="0" lvl="0" marL="0" marR="0" rtl="0" algn="just">
              <a:lnSpc>
                <a:spcPct val="115000"/>
              </a:lnSpc>
              <a:spcBef>
                <a:spcPts val="1100"/>
              </a:spcBef>
              <a:spcAft>
                <a:spcPts val="0"/>
              </a:spcAft>
              <a:buClr>
                <a:srgbClr val="000000"/>
              </a:buClr>
              <a:buSzPts val="1300"/>
              <a:buFont typeface="Arial"/>
              <a:buNone/>
            </a:pPr>
            <a:r>
              <a:t/>
            </a:r>
            <a:endParaRPr b="0" i="0" sz="1500" u="none" cap="none" strike="noStrike">
              <a:solidFill>
                <a:schemeClr val="dk1"/>
              </a:solidFill>
              <a:latin typeface="Archivo"/>
              <a:ea typeface="Archivo"/>
              <a:cs typeface="Archivo"/>
              <a:sym typeface="Archivo"/>
            </a:endParaRPr>
          </a:p>
        </p:txBody>
      </p:sp>
      <p:grpSp>
        <p:nvGrpSpPr>
          <p:cNvPr id="2831" name="Google Shape;2831;g3a0f9d8f5e3_0_88"/>
          <p:cNvGrpSpPr/>
          <p:nvPr/>
        </p:nvGrpSpPr>
        <p:grpSpPr>
          <a:xfrm>
            <a:off x="158418" y="1255398"/>
            <a:ext cx="119674" cy="125925"/>
            <a:chOff x="853100" y="2420550"/>
            <a:chExt cx="69000" cy="72600"/>
          </a:xfrm>
        </p:grpSpPr>
        <p:cxnSp>
          <p:nvCxnSpPr>
            <p:cNvPr id="2832" name="Google Shape;2832;g3a0f9d8f5e3_0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33" name="Google Shape;2833;g3a0f9d8f5e3_0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34" name="Google Shape;2834;g3a0f9d8f5e3_0_88"/>
          <p:cNvSpPr txBox="1"/>
          <p:nvPr/>
        </p:nvSpPr>
        <p:spPr>
          <a:xfrm>
            <a:off x="158425" y="212100"/>
            <a:ext cx="3751800" cy="871800"/>
          </a:xfrm>
          <a:prstGeom prst="rect">
            <a:avLst/>
          </a:prstGeom>
          <a:solidFill>
            <a:srgbClr val="B7DB20"/>
          </a:solidFill>
          <a:ln>
            <a:noFill/>
          </a:ln>
        </p:spPr>
        <p:txBody>
          <a:bodyPr anchorCtr="0" anchor="t" bIns="91425" lIns="91425" spcFirstLastPara="1" rIns="91425" wrap="square" tIns="91425">
            <a:noAutofit/>
          </a:bodyPr>
          <a:lstStyle/>
          <a:p>
            <a:pPr indent="0" lvl="0" marL="457200" marR="0" rtl="0" algn="l">
              <a:lnSpc>
                <a:spcPct val="115000"/>
              </a:lnSpc>
              <a:spcBef>
                <a:spcPts val="1200"/>
              </a:spcBef>
              <a:spcAft>
                <a:spcPts val="0"/>
              </a:spcAft>
              <a:buClr>
                <a:srgbClr val="000000"/>
              </a:buClr>
              <a:buSzPts val="1500"/>
              <a:buFont typeface="Arial"/>
              <a:buNone/>
            </a:pPr>
            <a:r>
              <a:rPr b="1" i="0" lang="es" sz="1500" u="none" cap="none" strike="noStrike">
                <a:solidFill>
                  <a:schemeClr val="dk1"/>
                </a:solidFill>
                <a:latin typeface="Arial"/>
                <a:ea typeface="Arial"/>
                <a:cs typeface="Arial"/>
                <a:sym typeface="Arial"/>
              </a:rPr>
              <a:t>De la oralidad a la escritura </a:t>
            </a:r>
            <a:endParaRPr b="1" i="0" sz="1500" u="none" cap="none" strike="noStrike">
              <a:solidFill>
                <a:schemeClr val="dk1"/>
              </a:solidFill>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500"/>
              <a:buFont typeface="Arial"/>
              <a:buNone/>
            </a:pPr>
            <a:r>
              <a:rPr b="1" i="0" lang="es" sz="1500" u="none" cap="none" strike="noStrike">
                <a:solidFill>
                  <a:schemeClr val="dk1"/>
                </a:solidFill>
                <a:latin typeface="Arial"/>
                <a:ea typeface="Arial"/>
                <a:cs typeface="Arial"/>
                <a:sym typeface="Arial"/>
              </a:rPr>
              <a:t>De la escritura a la oralidad</a:t>
            </a:r>
            <a:endParaRPr b="1" i="0" sz="1500" u="none" cap="none" strike="noStrike">
              <a:solidFill>
                <a:schemeClr val="dk1"/>
              </a:solidFill>
              <a:latin typeface="Arial"/>
              <a:ea typeface="Arial"/>
              <a:cs typeface="Arial"/>
              <a:sym typeface="Arial"/>
            </a:endParaRPr>
          </a:p>
        </p:txBody>
      </p:sp>
      <p:sp>
        <p:nvSpPr>
          <p:cNvPr id="2835" name="Google Shape;2835;g3a0f9d8f5e3_0_8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36" name="Google Shape;2836;g3a0f9d8f5e3_0_8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2837" name="Google Shape;2837;g3a0f9d8f5e3_0_88"/>
          <p:cNvGrpSpPr/>
          <p:nvPr/>
        </p:nvGrpSpPr>
        <p:grpSpPr>
          <a:xfrm>
            <a:off x="158418" y="1882086"/>
            <a:ext cx="119674" cy="125925"/>
            <a:chOff x="853100" y="2420550"/>
            <a:chExt cx="69000" cy="72600"/>
          </a:xfrm>
        </p:grpSpPr>
        <p:cxnSp>
          <p:nvCxnSpPr>
            <p:cNvPr id="2838" name="Google Shape;2838;g3a0f9d8f5e3_0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39" name="Google Shape;2839;g3a0f9d8f5e3_0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40" name="Google Shape;2840;g3a0f9d8f5e3_0_88"/>
          <p:cNvGrpSpPr/>
          <p:nvPr/>
        </p:nvGrpSpPr>
        <p:grpSpPr>
          <a:xfrm>
            <a:off x="158418" y="2287661"/>
            <a:ext cx="119674" cy="125925"/>
            <a:chOff x="853100" y="2420550"/>
            <a:chExt cx="69000" cy="72600"/>
          </a:xfrm>
        </p:grpSpPr>
        <p:cxnSp>
          <p:nvCxnSpPr>
            <p:cNvPr id="2841" name="Google Shape;2841;g3a0f9d8f5e3_0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42" name="Google Shape;2842;g3a0f9d8f5e3_0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43" name="Google Shape;2843;g3a0f9d8f5e3_0_88"/>
          <p:cNvGrpSpPr/>
          <p:nvPr/>
        </p:nvGrpSpPr>
        <p:grpSpPr>
          <a:xfrm>
            <a:off x="158418" y="3957311"/>
            <a:ext cx="119674" cy="125925"/>
            <a:chOff x="853100" y="2420550"/>
            <a:chExt cx="69000" cy="72600"/>
          </a:xfrm>
        </p:grpSpPr>
        <p:cxnSp>
          <p:nvCxnSpPr>
            <p:cNvPr id="2844" name="Google Shape;2844;g3a0f9d8f5e3_0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45" name="Google Shape;2845;g3a0f9d8f5e3_0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9" name="Shape 2849"/>
        <p:cNvGrpSpPr/>
        <p:nvPr/>
      </p:nvGrpSpPr>
      <p:grpSpPr>
        <a:xfrm>
          <a:off x="0" y="0"/>
          <a:ext cx="0" cy="0"/>
          <a:chOff x="0" y="0"/>
          <a:chExt cx="0" cy="0"/>
        </a:xfrm>
      </p:grpSpPr>
      <p:pic>
        <p:nvPicPr>
          <p:cNvPr id="2850" name="Google Shape;2850;g3a0f9d8f5e3_0_108"/>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2851" name="Google Shape;2851;g3a0f9d8f5e3_0_108"/>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852" name="Google Shape;2852;g3a0f9d8f5e3_0_10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3" name="Google Shape;2853;g3a0f9d8f5e3_0_10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854" name="Google Shape;2854;g3a0f9d8f5e3_0_108"/>
          <p:cNvSpPr txBox="1"/>
          <p:nvPr>
            <p:ph idx="1" type="body"/>
          </p:nvPr>
        </p:nvSpPr>
        <p:spPr>
          <a:xfrm>
            <a:off x="158425" y="747050"/>
            <a:ext cx="4581300" cy="1919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Escuchar- escucharse.</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Expresarse oralmente de acuerdo  un propósito.</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Utilizar la palabra como herramienta.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2855" name="Google Shape;2855;g3a0f9d8f5e3_0_108"/>
          <p:cNvSpPr txBox="1"/>
          <p:nvPr>
            <p:ph idx="2" type="body"/>
          </p:nvPr>
        </p:nvSpPr>
        <p:spPr>
          <a:xfrm>
            <a:off x="3675550" y="2150750"/>
            <a:ext cx="4861800" cy="2751900"/>
          </a:xfrm>
          <a:prstGeom prst="rect">
            <a:avLst/>
          </a:prstGeom>
          <a:noFill/>
          <a:ln>
            <a:noFill/>
          </a:ln>
        </p:spPr>
        <p:txBody>
          <a:bodyPr anchorCtr="0" anchor="t" bIns="91425" lIns="91425" spcFirstLastPara="1" rIns="91425" wrap="square" tIns="91425">
            <a:normAutofit lnSpcReduction="20000"/>
          </a:bodyPr>
          <a:lstStyle/>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Prácticas regulares: </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rPr lang="es">
                <a:solidFill>
                  <a:schemeClr val="dk1"/>
                </a:solidFill>
                <a:latin typeface="Archivo"/>
                <a:ea typeface="Archivo"/>
                <a:cs typeface="Archivo"/>
                <a:sym typeface="Archivo"/>
              </a:rPr>
              <a:t>Leer, juntos, solos, por partes… </a:t>
            </a:r>
            <a:endParaRPr>
              <a:solidFill>
                <a:schemeClr val="dk1"/>
              </a:solidFill>
              <a:latin typeface="Archivo"/>
              <a:ea typeface="Archivo"/>
              <a:cs typeface="Archivo"/>
              <a:sym typeface="Archivo"/>
            </a:endParaRPr>
          </a:p>
          <a:p>
            <a:pPr indent="0" lvl="0" marL="0" rtl="0" algn="just">
              <a:lnSpc>
                <a:spcPct val="100000"/>
              </a:lnSpc>
              <a:spcBef>
                <a:spcPts val="1100"/>
              </a:spcBef>
              <a:spcAft>
                <a:spcPts val="0"/>
              </a:spcAft>
              <a:buSzPts val="1400"/>
              <a:buNone/>
            </a:pPr>
            <a:r>
              <a:rPr lang="es">
                <a:solidFill>
                  <a:schemeClr val="dk1"/>
                </a:solidFill>
                <a:latin typeface="Archivo"/>
                <a:ea typeface="Archivo"/>
                <a:cs typeface="Archivo"/>
                <a:sym typeface="Archivo"/>
              </a:rPr>
              <a:t>Hacer el análisis  de lo leído juntos e ir de poco aprendiendo a escucharnos entre todos.</a:t>
            </a:r>
            <a:endParaRPr>
              <a:solidFill>
                <a:schemeClr val="dk1"/>
              </a:solidFill>
              <a:latin typeface="Archivo"/>
              <a:ea typeface="Archivo"/>
              <a:cs typeface="Archivo"/>
              <a:sym typeface="Archivo"/>
            </a:endParaRPr>
          </a:p>
          <a:p>
            <a:pPr indent="0" lvl="0" marL="0" rtl="0" algn="just">
              <a:lnSpc>
                <a:spcPct val="100000"/>
              </a:lnSpc>
              <a:spcBef>
                <a:spcPts val="1100"/>
              </a:spcBef>
              <a:spcAft>
                <a:spcPts val="0"/>
              </a:spcAft>
              <a:buSzPts val="1400"/>
              <a:buNone/>
            </a:pPr>
            <a:r>
              <a:rPr lang="es">
                <a:solidFill>
                  <a:schemeClr val="dk1"/>
                </a:solidFill>
                <a:latin typeface="Archivo"/>
                <a:ea typeface="Archivo"/>
                <a:cs typeface="Archivo"/>
                <a:sym typeface="Archivo"/>
              </a:rPr>
              <a:t>Realizar escrituras breves que impliquen sus propias ideas.</a:t>
            </a:r>
            <a:endParaRPr>
              <a:solidFill>
                <a:schemeClr val="dk1"/>
              </a:solidFill>
              <a:latin typeface="Archivo"/>
              <a:ea typeface="Archivo"/>
              <a:cs typeface="Archivo"/>
              <a:sym typeface="Archivo"/>
            </a:endParaRPr>
          </a:p>
          <a:p>
            <a:pPr indent="0" lvl="0" marL="0" rtl="0" algn="just">
              <a:lnSpc>
                <a:spcPct val="115000"/>
              </a:lnSpc>
              <a:spcBef>
                <a:spcPts val="0"/>
              </a:spcBef>
              <a:spcAft>
                <a:spcPts val="0"/>
              </a:spcAft>
              <a:buSzPts val="1400"/>
              <a:buNone/>
            </a:pPr>
            <a:r>
              <a:t/>
            </a:r>
            <a:endParaRPr b="1" sz="1100">
              <a:solidFill>
                <a:schemeClr val="dk1"/>
              </a:solidFill>
              <a:highlight>
                <a:srgbClr val="B7DB20"/>
              </a:highlight>
              <a:latin typeface="Archivo"/>
              <a:ea typeface="Archivo"/>
              <a:cs typeface="Archivo"/>
              <a:sym typeface="Archivo"/>
            </a:endParaRPr>
          </a:p>
          <a:p>
            <a:pPr indent="0" lvl="0" marL="0" rtl="0" algn="just">
              <a:lnSpc>
                <a:spcPct val="115000"/>
              </a:lnSpc>
              <a:spcBef>
                <a:spcPts val="0"/>
              </a:spcBef>
              <a:spcAft>
                <a:spcPts val="0"/>
              </a:spcAft>
              <a:buSzPts val="1400"/>
              <a:buNone/>
            </a:pPr>
            <a:r>
              <a:rPr lang="es">
                <a:solidFill>
                  <a:schemeClr val="dk1"/>
                </a:solidFill>
                <a:latin typeface="Archivo"/>
                <a:ea typeface="Archivo"/>
                <a:cs typeface="Archivo"/>
                <a:sym typeface="Archivo"/>
              </a:rPr>
              <a:t>Instalar el trabajo del editor en todas las escrituras</a:t>
            </a:r>
            <a:endParaRPr b="1" sz="1100">
              <a:solidFill>
                <a:schemeClr val="dk1"/>
              </a:solidFill>
              <a:highlight>
                <a:srgbClr val="B7DB20"/>
              </a:highlight>
              <a:latin typeface="Archivo"/>
              <a:ea typeface="Archivo"/>
              <a:cs typeface="Archivo"/>
              <a:sym typeface="Archivo"/>
            </a:endParaRPr>
          </a:p>
        </p:txBody>
      </p:sp>
      <p:sp>
        <p:nvSpPr>
          <p:cNvPr id="2856" name="Google Shape;2856;g3a0f9d8f5e3_0_108"/>
          <p:cNvSpPr txBox="1"/>
          <p:nvPr/>
        </p:nvSpPr>
        <p:spPr>
          <a:xfrm>
            <a:off x="370525" y="177350"/>
            <a:ext cx="6427200" cy="52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Crear comunidad desde la palabra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2857" name="Google Shape;2857;g3a0f9d8f5e3_0_108" title="IMG-20251105-WA0036.jpg"/>
          <p:cNvPicPr preferRelativeResize="0"/>
          <p:nvPr/>
        </p:nvPicPr>
        <p:blipFill rotWithShape="1">
          <a:blip r:embed="rId5">
            <a:alphaModFix/>
          </a:blip>
          <a:srcRect b="0" l="0" r="0" t="0"/>
          <a:stretch/>
        </p:blipFill>
        <p:spPr>
          <a:xfrm>
            <a:off x="370525" y="2460900"/>
            <a:ext cx="1460674" cy="2306652"/>
          </a:xfrm>
          <a:prstGeom prst="rect">
            <a:avLst/>
          </a:prstGeom>
          <a:noFill/>
          <a:ln>
            <a:noFill/>
          </a:ln>
        </p:spPr>
      </p:pic>
      <p:pic>
        <p:nvPicPr>
          <p:cNvPr id="2858" name="Google Shape;2858;g3a0f9d8f5e3_0_108" title="20251106_102718.jpg"/>
          <p:cNvPicPr preferRelativeResize="0"/>
          <p:nvPr/>
        </p:nvPicPr>
        <p:blipFill rotWithShape="1">
          <a:blip r:embed="rId6">
            <a:alphaModFix/>
          </a:blip>
          <a:srcRect b="0" l="0" r="0" t="0"/>
          <a:stretch/>
        </p:blipFill>
        <p:spPr>
          <a:xfrm>
            <a:off x="5904850" y="816300"/>
            <a:ext cx="3076792" cy="247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2" name="Shape 2862"/>
        <p:cNvGrpSpPr/>
        <p:nvPr/>
      </p:nvGrpSpPr>
      <p:grpSpPr>
        <a:xfrm>
          <a:off x="0" y="0"/>
          <a:ext cx="0" cy="0"/>
          <a:chOff x="0" y="0"/>
          <a:chExt cx="0" cy="0"/>
        </a:xfrm>
      </p:grpSpPr>
      <p:pic>
        <p:nvPicPr>
          <p:cNvPr id="2863" name="Google Shape;2863;g3a0f9d8f5e3_0_120"/>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2864" name="Google Shape;2864;g3a0f9d8f5e3_0_120"/>
          <p:cNvPicPr preferRelativeResize="0"/>
          <p:nvPr/>
        </p:nvPicPr>
        <p:blipFill rotWithShape="1">
          <a:blip r:embed="rId3">
            <a:alphaModFix/>
          </a:blip>
          <a:srcRect b="0" l="0" r="0" t="0"/>
          <a:stretch/>
        </p:blipFill>
        <p:spPr>
          <a:xfrm>
            <a:off x="0" y="3126425"/>
            <a:ext cx="1261814" cy="311763"/>
          </a:xfrm>
          <a:prstGeom prst="rect">
            <a:avLst/>
          </a:prstGeom>
          <a:noFill/>
          <a:ln>
            <a:noFill/>
          </a:ln>
        </p:spPr>
      </p:pic>
      <p:sp>
        <p:nvSpPr>
          <p:cNvPr id="2865" name="Google Shape;2865;g3a0f9d8f5e3_0_120"/>
          <p:cNvSpPr txBox="1"/>
          <p:nvPr/>
        </p:nvSpPr>
        <p:spPr>
          <a:xfrm>
            <a:off x="391725" y="208625"/>
            <a:ext cx="30867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Algunas actividades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866" name="Google Shape;2866;g3a0f9d8f5e3_0_12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7" name="Google Shape;2867;g3a0f9d8f5e3_0_12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868" name="Google Shape;2868;g3a0f9d8f5e3_0_120"/>
          <p:cNvSpPr txBox="1"/>
          <p:nvPr/>
        </p:nvSpPr>
        <p:spPr>
          <a:xfrm>
            <a:off x="687500" y="649925"/>
            <a:ext cx="81543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En el intento de que logren sostener estructuras, independientemente del tipo textual, trabajamos siempre en el mismo orden…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1° Lectura de un texto modélico</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2° Desde la oralidad, juntos, por turnos, hacemos el análisis de las características, del marco narrativo, diferencias con otros tipos de textos y narradores. Después pasamos a la escritura en la carpeta del análisis.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3° Lectura y análisis de otros textos  (alternando oralidad y escritura)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4° Escritura de textos propios, de diferentes extensiones.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5° Trabajo de revisión / edición.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 6° Escritura final.</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p:txBody>
      </p:sp>
      <p:pic>
        <p:nvPicPr>
          <p:cNvPr id="2869" name="Google Shape;2869;g3a0f9d8f5e3_0_120" title="20251106_110804.jpg"/>
          <p:cNvPicPr preferRelativeResize="0"/>
          <p:nvPr/>
        </p:nvPicPr>
        <p:blipFill rotWithShape="1">
          <a:blip r:embed="rId5">
            <a:alphaModFix/>
          </a:blip>
          <a:srcRect b="0" l="0" r="0" t="0"/>
          <a:stretch/>
        </p:blipFill>
        <p:spPr>
          <a:xfrm>
            <a:off x="6520296" y="2165675"/>
            <a:ext cx="1984198" cy="2301051"/>
          </a:xfrm>
          <a:prstGeom prst="rect">
            <a:avLst/>
          </a:prstGeom>
          <a:noFill/>
          <a:ln>
            <a:noFill/>
          </a:ln>
        </p:spPr>
      </p:pic>
      <p:pic>
        <p:nvPicPr>
          <p:cNvPr id="2870" name="Google Shape;2870;g3a0f9d8f5e3_0_120" title="20251106_110822.jpg"/>
          <p:cNvPicPr preferRelativeResize="0"/>
          <p:nvPr/>
        </p:nvPicPr>
        <p:blipFill rotWithShape="1">
          <a:blip r:embed="rId6">
            <a:alphaModFix/>
          </a:blip>
          <a:srcRect b="0" l="0" r="0" t="0"/>
          <a:stretch/>
        </p:blipFill>
        <p:spPr>
          <a:xfrm>
            <a:off x="5105706" y="2544808"/>
            <a:ext cx="1261825" cy="23578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4" name="Shape 2874"/>
        <p:cNvGrpSpPr/>
        <p:nvPr/>
      </p:nvGrpSpPr>
      <p:grpSpPr>
        <a:xfrm>
          <a:off x="0" y="0"/>
          <a:ext cx="0" cy="0"/>
          <a:chOff x="0" y="0"/>
          <a:chExt cx="0" cy="0"/>
        </a:xfrm>
      </p:grpSpPr>
      <p:pic>
        <p:nvPicPr>
          <p:cNvPr id="2875" name="Google Shape;2875;g3a0f9d8f5e3_0_131"/>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876" name="Google Shape;2876;g3a0f9d8f5e3_0_131"/>
          <p:cNvSpPr txBox="1"/>
          <p:nvPr/>
        </p:nvSpPr>
        <p:spPr>
          <a:xfrm>
            <a:off x="222725" y="97775"/>
            <a:ext cx="6201000" cy="714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De la oralidad a la escritura de la escritura a la oralidad</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877" name="Google Shape;2877;g3a0f9d8f5e3_0_13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8" name="Google Shape;2878;g3a0f9d8f5e3_0_131"/>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879" name="Google Shape;2879;g3a0f9d8f5e3_0_131"/>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g3a0f9d8f5e3_0_131"/>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g3a0f9d8f5e3_0_131"/>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g3a0f9d8f5e3_0_131"/>
          <p:cNvSpPr txBox="1"/>
          <p:nvPr/>
        </p:nvSpPr>
        <p:spPr>
          <a:xfrm>
            <a:off x="697950" y="1391025"/>
            <a:ext cx="7778100" cy="27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p:txBody>
      </p:sp>
      <p:pic>
        <p:nvPicPr>
          <p:cNvPr id="2883" name="Google Shape;2883;g3a0f9d8f5e3_0_131" title="1001202925.jpg"/>
          <p:cNvPicPr preferRelativeResize="0"/>
          <p:nvPr/>
        </p:nvPicPr>
        <p:blipFill rotWithShape="1">
          <a:blip r:embed="rId5">
            <a:alphaModFix/>
          </a:blip>
          <a:srcRect b="0" l="0" r="0" t="0"/>
          <a:stretch/>
        </p:blipFill>
        <p:spPr>
          <a:xfrm>
            <a:off x="540150" y="961700"/>
            <a:ext cx="2838976" cy="3770552"/>
          </a:xfrm>
          <a:prstGeom prst="rect">
            <a:avLst/>
          </a:prstGeom>
          <a:noFill/>
          <a:ln>
            <a:noFill/>
          </a:ln>
        </p:spPr>
      </p:pic>
      <p:pic>
        <p:nvPicPr>
          <p:cNvPr id="2884" name="Google Shape;2884;g3a0f9d8f5e3_0_131" title="1001202926.jpg"/>
          <p:cNvPicPr preferRelativeResize="0"/>
          <p:nvPr/>
        </p:nvPicPr>
        <p:blipFill rotWithShape="1">
          <a:blip r:embed="rId6">
            <a:alphaModFix/>
          </a:blip>
          <a:srcRect b="0" l="0" r="0" t="0"/>
          <a:stretch/>
        </p:blipFill>
        <p:spPr>
          <a:xfrm>
            <a:off x="2864250" y="1301648"/>
            <a:ext cx="2582727" cy="3430200"/>
          </a:xfrm>
          <a:prstGeom prst="rect">
            <a:avLst/>
          </a:prstGeom>
          <a:noFill/>
          <a:ln>
            <a:noFill/>
          </a:ln>
        </p:spPr>
      </p:pic>
      <p:pic>
        <p:nvPicPr>
          <p:cNvPr id="2885" name="Google Shape;2885;g3a0f9d8f5e3_0_131" title="El Crimen Casi Perfecto.mp3">
            <a:hlinkClick r:id="rId7"/>
          </p:cNvPr>
          <p:cNvPicPr preferRelativeResize="0"/>
          <p:nvPr/>
        </p:nvPicPr>
        <p:blipFill rotWithShape="1">
          <a:blip r:embed="rId8">
            <a:alphaModFix/>
          </a:blip>
          <a:srcRect b="0" l="0" r="0" t="0"/>
          <a:stretch/>
        </p:blipFill>
        <p:spPr>
          <a:xfrm>
            <a:off x="4989776" y="2343150"/>
            <a:ext cx="457200" cy="457200"/>
          </a:xfrm>
          <a:prstGeom prst="rect">
            <a:avLst/>
          </a:prstGeom>
          <a:noFill/>
          <a:ln>
            <a:noFill/>
          </a:ln>
        </p:spPr>
      </p:pic>
      <p:pic>
        <p:nvPicPr>
          <p:cNvPr id="2886" name="Google Shape;2886;g3a0f9d8f5e3_0_131" title="1001203052.jpg"/>
          <p:cNvPicPr preferRelativeResize="0"/>
          <p:nvPr/>
        </p:nvPicPr>
        <p:blipFill rotWithShape="1">
          <a:blip r:embed="rId9">
            <a:alphaModFix/>
          </a:blip>
          <a:srcRect b="0" l="0" r="0" t="0"/>
          <a:stretch/>
        </p:blipFill>
        <p:spPr>
          <a:xfrm>
            <a:off x="4826400" y="1391024"/>
            <a:ext cx="2382976" cy="3164948"/>
          </a:xfrm>
          <a:prstGeom prst="rect">
            <a:avLst/>
          </a:prstGeom>
          <a:noFill/>
          <a:ln>
            <a:noFill/>
          </a:ln>
        </p:spPr>
      </p:pic>
      <p:pic>
        <p:nvPicPr>
          <p:cNvPr id="2887" name="Google Shape;2887;g3a0f9d8f5e3_0_131" title="1001203060.jpg"/>
          <p:cNvPicPr preferRelativeResize="0"/>
          <p:nvPr/>
        </p:nvPicPr>
        <p:blipFill rotWithShape="1">
          <a:blip r:embed="rId10">
            <a:alphaModFix/>
          </a:blip>
          <a:srcRect b="0" l="0" r="0" t="0"/>
          <a:stretch/>
        </p:blipFill>
        <p:spPr>
          <a:xfrm>
            <a:off x="6198001" y="799773"/>
            <a:ext cx="2838976" cy="37705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1" name="Shape 2891"/>
        <p:cNvGrpSpPr/>
        <p:nvPr/>
      </p:nvGrpSpPr>
      <p:grpSpPr>
        <a:xfrm>
          <a:off x="0" y="0"/>
          <a:ext cx="0" cy="0"/>
          <a:chOff x="0" y="0"/>
          <a:chExt cx="0" cy="0"/>
        </a:xfrm>
      </p:grpSpPr>
      <p:grpSp>
        <p:nvGrpSpPr>
          <p:cNvPr id="2892" name="Google Shape;2892;g36fdbd3107d_0_7"/>
          <p:cNvGrpSpPr/>
          <p:nvPr/>
        </p:nvGrpSpPr>
        <p:grpSpPr>
          <a:xfrm rot="5400000">
            <a:off x="4746817" y="1034146"/>
            <a:ext cx="3189350" cy="1336365"/>
            <a:chOff x="5974609" y="421182"/>
            <a:chExt cx="3189350" cy="1336365"/>
          </a:xfrm>
        </p:grpSpPr>
        <p:grpSp>
          <p:nvGrpSpPr>
            <p:cNvPr id="2893" name="Google Shape;2893;g36fdbd3107d_0_7"/>
            <p:cNvGrpSpPr/>
            <p:nvPr/>
          </p:nvGrpSpPr>
          <p:grpSpPr>
            <a:xfrm rot="5400000">
              <a:off x="7873552" y="-202762"/>
              <a:ext cx="666463" cy="1914351"/>
              <a:chOff x="2405075" y="2171775"/>
              <a:chExt cx="633400" cy="1900100"/>
            </a:xfrm>
          </p:grpSpPr>
          <p:cxnSp>
            <p:nvCxnSpPr>
              <p:cNvPr id="2894" name="Google Shape;2894;g36fdbd3107d_0_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5" name="Google Shape;2895;g36fdbd3107d_0_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6" name="Google Shape;2896;g36fdbd3107d_0_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7" name="Google Shape;2897;g36fdbd3107d_0_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8" name="Google Shape;2898;g36fdbd3107d_0_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9" name="Google Shape;2899;g36fdbd3107d_0_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0" name="Google Shape;2900;g36fdbd3107d_0_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1" name="Google Shape;2901;g36fdbd3107d_0_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2" name="Google Shape;2902;g36fdbd3107d_0_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3" name="Google Shape;2903;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4" name="Google Shape;2904;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5" name="Google Shape;2905;g36fdbd3107d_0_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6" name="Google Shape;2906;g36fdbd3107d_0_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7" name="Google Shape;2907;g36fdbd3107d_0_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8" name="Google Shape;2908;g36fdbd3107d_0_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09" name="Google Shape;2909;g36fdbd3107d_0_7"/>
            <p:cNvGrpSpPr/>
            <p:nvPr/>
          </p:nvGrpSpPr>
          <p:grpSpPr>
            <a:xfrm rot="5400000">
              <a:off x="7873552" y="467140"/>
              <a:ext cx="666463" cy="1914351"/>
              <a:chOff x="2405075" y="2171775"/>
              <a:chExt cx="633400" cy="1900100"/>
            </a:xfrm>
          </p:grpSpPr>
          <p:cxnSp>
            <p:nvCxnSpPr>
              <p:cNvPr id="2910" name="Google Shape;2910;g36fdbd3107d_0_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1" name="Google Shape;2911;g36fdbd3107d_0_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2" name="Google Shape;2912;g36fdbd3107d_0_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3" name="Google Shape;2913;g36fdbd3107d_0_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4" name="Google Shape;2914;g36fdbd3107d_0_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5" name="Google Shape;2915;g36fdbd3107d_0_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6" name="Google Shape;2916;g36fdbd3107d_0_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17" name="Google Shape;2917;g36fdbd3107d_0_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18" name="Google Shape;2918;g36fdbd3107d_0_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9" name="Google Shape;2919;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0" name="Google Shape;2920;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1" name="Google Shape;2921;g36fdbd3107d_0_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22" name="Google Shape;2922;g36fdbd3107d_0_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23" name="Google Shape;2923;g36fdbd3107d_0_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4" name="Google Shape;2924;g36fdbd3107d_0_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25" name="Google Shape;2925;g36fdbd3107d_0_7"/>
            <p:cNvGrpSpPr/>
            <p:nvPr/>
          </p:nvGrpSpPr>
          <p:grpSpPr>
            <a:xfrm rot="5400000">
              <a:off x="6598553" y="-202762"/>
              <a:ext cx="666463" cy="1914351"/>
              <a:chOff x="2405075" y="2171775"/>
              <a:chExt cx="633400" cy="1900100"/>
            </a:xfrm>
          </p:grpSpPr>
          <p:cxnSp>
            <p:nvCxnSpPr>
              <p:cNvPr id="2926" name="Google Shape;2926;g36fdbd3107d_0_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7" name="Google Shape;2927;g36fdbd3107d_0_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8" name="Google Shape;2928;g36fdbd3107d_0_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9" name="Google Shape;2929;g36fdbd3107d_0_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30" name="Google Shape;2930;g36fdbd3107d_0_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31" name="Google Shape;2931;g36fdbd3107d_0_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32" name="Google Shape;2932;g36fdbd3107d_0_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33" name="Google Shape;2933;g36fdbd3107d_0_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34" name="Google Shape;2934;g36fdbd3107d_0_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35" name="Google Shape;2935;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36" name="Google Shape;2936;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37" name="Google Shape;2937;g36fdbd3107d_0_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38" name="Google Shape;2938;g36fdbd3107d_0_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39" name="Google Shape;2939;g36fdbd3107d_0_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40" name="Google Shape;2940;g36fdbd3107d_0_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41" name="Google Shape;2941;g36fdbd3107d_0_7"/>
            <p:cNvGrpSpPr/>
            <p:nvPr/>
          </p:nvGrpSpPr>
          <p:grpSpPr>
            <a:xfrm rot="5400000">
              <a:off x="6598553" y="467140"/>
              <a:ext cx="666463" cy="1914351"/>
              <a:chOff x="2405075" y="2171775"/>
              <a:chExt cx="633400" cy="1900100"/>
            </a:xfrm>
          </p:grpSpPr>
          <p:cxnSp>
            <p:nvCxnSpPr>
              <p:cNvPr id="2942" name="Google Shape;2942;g36fdbd3107d_0_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3" name="Google Shape;2943;g36fdbd3107d_0_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4" name="Google Shape;2944;g36fdbd3107d_0_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5" name="Google Shape;2945;g36fdbd3107d_0_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6" name="Google Shape;2946;g36fdbd3107d_0_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47" name="Google Shape;2947;g36fdbd3107d_0_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48" name="Google Shape;2948;g36fdbd3107d_0_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49" name="Google Shape;2949;g36fdbd3107d_0_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0" name="Google Shape;2950;g36fdbd3107d_0_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1" name="Google Shape;2951;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2" name="Google Shape;2952;g36fdbd3107d_0_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3" name="Google Shape;2953;g36fdbd3107d_0_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4" name="Google Shape;2954;g36fdbd3107d_0_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55" name="Google Shape;2955;g36fdbd3107d_0_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56" name="Google Shape;2956;g36fdbd3107d_0_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957" name="Google Shape;2957;g36fdbd3107d_0_7"/>
          <p:cNvPicPr preferRelativeResize="0"/>
          <p:nvPr/>
        </p:nvPicPr>
        <p:blipFill rotWithShape="1">
          <a:blip r:embed="rId3">
            <a:alphaModFix/>
          </a:blip>
          <a:srcRect b="0" l="0" r="0" t="0"/>
          <a:stretch/>
        </p:blipFill>
        <p:spPr>
          <a:xfrm>
            <a:off x="773075" y="956300"/>
            <a:ext cx="1261814" cy="311763"/>
          </a:xfrm>
          <a:prstGeom prst="rect">
            <a:avLst/>
          </a:prstGeom>
          <a:noFill/>
          <a:ln>
            <a:noFill/>
          </a:ln>
        </p:spPr>
      </p:pic>
      <p:sp>
        <p:nvSpPr>
          <p:cNvPr id="2958" name="Google Shape;2958;g36fdbd3107d_0_7"/>
          <p:cNvSpPr txBox="1"/>
          <p:nvPr/>
        </p:nvSpPr>
        <p:spPr>
          <a:xfrm>
            <a:off x="892750" y="1268075"/>
            <a:ext cx="4054500" cy="2940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a:t>
            </a:r>
            <a:r>
              <a:rPr b="1" i="0" lang="es" sz="1800" u="none" cap="none" strike="noStrike">
                <a:solidFill>
                  <a:schemeClr val="dk1"/>
                </a:solidFill>
                <a:highlight>
                  <a:srgbClr val="FFFFFF"/>
                </a:highlight>
                <a:latin typeface="Archivo"/>
                <a:ea typeface="Archivo"/>
                <a:cs typeface="Archivo"/>
                <a:sym typeface="Archivo"/>
              </a:rPr>
              <a:t>Laura Romano</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a:t>
            </a:r>
            <a:r>
              <a:rPr b="1" i="0" lang="es" sz="1800" u="none" cap="none" strike="noStrike">
                <a:solidFill>
                  <a:schemeClr val="dk1"/>
                </a:solidFill>
                <a:highlight>
                  <a:srgbClr val="FFFFFF"/>
                </a:highlight>
                <a:latin typeface="Archivo"/>
                <a:ea typeface="Archivo"/>
                <a:cs typeface="Archivo"/>
                <a:sym typeface="Archivo"/>
              </a:rPr>
              <a:t>Instituto Escuela</a:t>
            </a:r>
            <a:endParaRPr b="1" i="0" sz="1800" u="none" cap="none" strike="noStrike">
              <a:solidFill>
                <a:schemeClr val="dk1"/>
              </a:solidFill>
              <a:highlight>
                <a:srgbClr val="FFFFFF"/>
              </a:highlight>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highlight>
                  <a:srgbClr val="FFFFFF"/>
                </a:highlight>
                <a:latin typeface="Archivo"/>
                <a:ea typeface="Archivo"/>
                <a:cs typeface="Archivo"/>
                <a:sym typeface="Archivo"/>
              </a:rPr>
              <a:t> Evangélica William C. Morris</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1°y 2° año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i="0" lang="es" sz="1800" u="none" cap="none" strike="noStrike">
                <a:solidFill>
                  <a:schemeClr val="dk1"/>
                </a:solidFill>
                <a:highlight>
                  <a:srgbClr val="FFFFFF"/>
                </a:highlight>
                <a:latin typeface="Archivo"/>
                <a:ea typeface="Archivo"/>
                <a:cs typeface="Archivo"/>
                <a:sym typeface="Archivo"/>
              </a:rPr>
              <a:t>Escribir para opinar. Trabajo con textos argumentativos. </a:t>
            </a:r>
            <a:endParaRPr b="0" i="0" sz="1600" u="none" cap="none" strike="noStrike">
              <a:solidFill>
                <a:schemeClr val="dk1"/>
              </a:solidFill>
              <a:latin typeface="Archivo"/>
              <a:ea typeface="Archivo"/>
              <a:cs typeface="Archivo"/>
              <a:sym typeface="Archivo"/>
            </a:endParaRPr>
          </a:p>
        </p:txBody>
      </p:sp>
      <p:pic>
        <p:nvPicPr>
          <p:cNvPr id="2959" name="Google Shape;2959;g36fdbd3107d_0_7"/>
          <p:cNvPicPr preferRelativeResize="0"/>
          <p:nvPr/>
        </p:nvPicPr>
        <p:blipFill rotWithShape="1">
          <a:blip r:embed="rId4">
            <a:alphaModFix/>
          </a:blip>
          <a:srcRect b="0" l="0" r="0" t="0"/>
          <a:stretch/>
        </p:blipFill>
        <p:spPr>
          <a:xfrm rot="9900005">
            <a:off x="7598025" y="3819135"/>
            <a:ext cx="2865797" cy="2409608"/>
          </a:xfrm>
          <a:prstGeom prst="rect">
            <a:avLst/>
          </a:prstGeom>
          <a:noFill/>
          <a:ln>
            <a:noFill/>
          </a:ln>
        </p:spPr>
      </p:pic>
      <p:grpSp>
        <p:nvGrpSpPr>
          <p:cNvPr id="2960" name="Google Shape;2960;g36fdbd3107d_0_7"/>
          <p:cNvGrpSpPr/>
          <p:nvPr/>
        </p:nvGrpSpPr>
        <p:grpSpPr>
          <a:xfrm>
            <a:off x="773068" y="1976409"/>
            <a:ext cx="119674" cy="125925"/>
            <a:chOff x="853100" y="2420550"/>
            <a:chExt cx="69000" cy="72600"/>
          </a:xfrm>
        </p:grpSpPr>
        <p:cxnSp>
          <p:nvCxnSpPr>
            <p:cNvPr id="2961" name="Google Shape;2961;g36fdbd3107d_0_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962" name="Google Shape;2962;g36fdbd3107d_0_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963" name="Google Shape;2963;g36fdbd3107d_0_7"/>
          <p:cNvGrpSpPr/>
          <p:nvPr/>
        </p:nvGrpSpPr>
        <p:grpSpPr>
          <a:xfrm>
            <a:off x="817718" y="1442635"/>
            <a:ext cx="119674" cy="125925"/>
            <a:chOff x="853100" y="2420550"/>
            <a:chExt cx="69000" cy="72600"/>
          </a:xfrm>
        </p:grpSpPr>
        <p:cxnSp>
          <p:nvCxnSpPr>
            <p:cNvPr id="2964" name="Google Shape;2964;g36fdbd3107d_0_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965" name="Google Shape;2965;g36fdbd3107d_0_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966" name="Google Shape;2966;g36fdbd3107d_0_7"/>
          <p:cNvGrpSpPr/>
          <p:nvPr/>
        </p:nvGrpSpPr>
        <p:grpSpPr>
          <a:xfrm>
            <a:off x="773068" y="3589610"/>
            <a:ext cx="119674" cy="125925"/>
            <a:chOff x="853100" y="2420550"/>
            <a:chExt cx="69000" cy="72600"/>
          </a:xfrm>
        </p:grpSpPr>
        <p:cxnSp>
          <p:nvCxnSpPr>
            <p:cNvPr id="2967" name="Google Shape;2967;g36fdbd3107d_0_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968" name="Google Shape;2968;g36fdbd3107d_0_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969" name="Google Shape;2969;g36fdbd3107d_0_7"/>
          <p:cNvSpPr txBox="1"/>
          <p:nvPr/>
        </p:nvSpPr>
        <p:spPr>
          <a:xfrm>
            <a:off x="691075" y="107650"/>
            <a:ext cx="7015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El valor de la palabra: aprendiendo a argumentar en el nivel medio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970" name="Google Shape;2970;g36fdbd3107d_0_7"/>
          <p:cNvPicPr preferRelativeResize="0"/>
          <p:nvPr/>
        </p:nvPicPr>
        <p:blipFill rotWithShape="1">
          <a:blip r:embed="rId5">
            <a:alphaModFix/>
          </a:blip>
          <a:srcRect b="0" l="0" r="0" t="0"/>
          <a:stretch/>
        </p:blipFill>
        <p:spPr>
          <a:xfrm rot="2181472">
            <a:off x="9038178" y="435272"/>
            <a:ext cx="554526" cy="456436"/>
          </a:xfrm>
          <a:prstGeom prst="rect">
            <a:avLst/>
          </a:prstGeom>
          <a:noFill/>
          <a:ln>
            <a:noFill/>
          </a:ln>
        </p:spPr>
      </p:pic>
      <p:grpSp>
        <p:nvGrpSpPr>
          <p:cNvPr id="2971" name="Google Shape;2971;g36fdbd3107d_0_7"/>
          <p:cNvGrpSpPr/>
          <p:nvPr/>
        </p:nvGrpSpPr>
        <p:grpSpPr>
          <a:xfrm>
            <a:off x="773068" y="2975547"/>
            <a:ext cx="119674" cy="125925"/>
            <a:chOff x="853100" y="2420550"/>
            <a:chExt cx="69000" cy="72600"/>
          </a:xfrm>
        </p:grpSpPr>
        <p:cxnSp>
          <p:nvCxnSpPr>
            <p:cNvPr id="2972" name="Google Shape;2972;g36fdbd3107d_0_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973" name="Google Shape;2973;g36fdbd3107d_0_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974" name="Google Shape;2974;g36fdbd3107d_0_7"/>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2975" name="Google Shape;2975;g36fdbd3107d_0_7"/>
          <p:cNvPicPr preferRelativeResize="0"/>
          <p:nvPr/>
        </p:nvPicPr>
        <p:blipFill rotWithShape="1">
          <a:blip r:embed="rId6">
            <a:alphaModFix/>
          </a:blip>
          <a:srcRect b="0" l="0" r="0" t="0"/>
          <a:stretch/>
        </p:blipFill>
        <p:spPr>
          <a:xfrm>
            <a:off x="5062775" y="872475"/>
            <a:ext cx="4206849" cy="2843050"/>
          </a:xfrm>
          <a:prstGeom prst="rect">
            <a:avLst/>
          </a:prstGeom>
          <a:noFill/>
          <a:ln>
            <a:noFill/>
          </a:ln>
        </p:spPr>
      </p:pic>
      <p:sp>
        <p:nvSpPr>
          <p:cNvPr id="2976" name="Google Shape;2976;g36fdbd3107d_0_7"/>
          <p:cNvSpPr txBox="1"/>
          <p:nvPr/>
        </p:nvSpPr>
        <p:spPr>
          <a:xfrm>
            <a:off x="4947250" y="4084975"/>
            <a:ext cx="4598700" cy="808500"/>
          </a:xfrm>
          <a:prstGeom prst="rect">
            <a:avLst/>
          </a:prstGeom>
          <a:solidFill>
            <a:srgbClr val="D5EE28"/>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Arial"/>
                <a:ea typeface="Arial"/>
                <a:cs typeface="Arial"/>
                <a:sym typeface="Arial"/>
              </a:rPr>
              <a:t>ACCESO A LA PRESENTACIÓN: </a:t>
            </a:r>
            <a:r>
              <a:rPr b="1" i="0" lang="es" sz="1800" u="sng" cap="none" strike="noStrike">
                <a:solidFill>
                  <a:srgbClr val="38761D"/>
                </a:solidFill>
                <a:latin typeface="Arial"/>
                <a:ea typeface="Arial"/>
                <a:cs typeface="Arial"/>
                <a:sym typeface="Arial"/>
                <a:hlinkClick r:id="rId7">
                  <a:extLst>
                    <a:ext uri="{A12FA001-AC4F-418D-AE19-62706E023703}">
                      <ahyp:hlinkClr val="tx"/>
                    </a:ext>
                  </a:extLst>
                </a:hlinkClick>
              </a:rPr>
              <a:t>ACÁ</a:t>
            </a:r>
            <a:endParaRPr b="1" i="0" sz="1800" u="none" cap="none" strike="noStrike">
              <a:solidFill>
                <a:srgbClr val="38761D"/>
              </a:solidFill>
              <a:latin typeface="Arial"/>
              <a:ea typeface="Arial"/>
              <a:cs typeface="Arial"/>
              <a:sym typeface="Arial"/>
            </a:endParaRPr>
          </a:p>
        </p:txBody>
      </p:sp>
      <p:sp>
        <p:nvSpPr>
          <p:cNvPr id="2977" name="Google Shape;2977;g36fdbd3107d_0_7"/>
          <p:cNvSpPr/>
          <p:nvPr/>
        </p:nvSpPr>
        <p:spPr>
          <a:xfrm>
            <a:off x="8706925" y="3878525"/>
            <a:ext cx="330300" cy="267900"/>
          </a:xfrm>
          <a:prstGeom prst="downArrow">
            <a:avLst>
              <a:gd fmla="val 50000" name="adj1"/>
              <a:gd fmla="val 50000" name="adj2"/>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grpSp>
        <p:nvGrpSpPr>
          <p:cNvPr id="537" name="Google Shape;537;g3a116982fca_3_76"/>
          <p:cNvGrpSpPr/>
          <p:nvPr/>
        </p:nvGrpSpPr>
        <p:grpSpPr>
          <a:xfrm>
            <a:off x="-342234" y="3350399"/>
            <a:ext cx="3189350" cy="1336365"/>
            <a:chOff x="5974608" y="421177"/>
            <a:chExt cx="3189350" cy="1336365"/>
          </a:xfrm>
        </p:grpSpPr>
        <p:grpSp>
          <p:nvGrpSpPr>
            <p:cNvPr id="538" name="Google Shape;538;g3a116982fca_3_76"/>
            <p:cNvGrpSpPr/>
            <p:nvPr/>
          </p:nvGrpSpPr>
          <p:grpSpPr>
            <a:xfrm rot="5400000">
              <a:off x="7873551" y="-202767"/>
              <a:ext cx="666463" cy="1914351"/>
              <a:chOff x="2405075" y="2171775"/>
              <a:chExt cx="633400" cy="1900100"/>
            </a:xfrm>
          </p:grpSpPr>
          <p:cxnSp>
            <p:nvCxnSpPr>
              <p:cNvPr id="539" name="Google Shape;539;g3a116982fca_3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40" name="Google Shape;540;g3a116982fca_3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41" name="Google Shape;541;g3a116982fca_3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42" name="Google Shape;542;g3a116982fca_3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43" name="Google Shape;543;g3a116982fca_3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44" name="Google Shape;544;g3a116982fca_3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5" name="Google Shape;545;g3a116982fca_3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46" name="Google Shape;546;g3a116982fca_3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47" name="Google Shape;547;g3a116982fca_3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8" name="Google Shape;548;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9" name="Google Shape;549;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50" name="Google Shape;550;g3a116982fca_3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51" name="Google Shape;551;g3a116982fca_3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52" name="Google Shape;552;g3a116982fca_3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53" name="Google Shape;553;g3a116982fca_3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54" name="Google Shape;554;g3a116982fca_3_76"/>
            <p:cNvGrpSpPr/>
            <p:nvPr/>
          </p:nvGrpSpPr>
          <p:grpSpPr>
            <a:xfrm rot="5400000">
              <a:off x="7873551" y="467135"/>
              <a:ext cx="666463" cy="1914351"/>
              <a:chOff x="2405075" y="2171775"/>
              <a:chExt cx="633400" cy="1900100"/>
            </a:xfrm>
          </p:grpSpPr>
          <p:cxnSp>
            <p:nvCxnSpPr>
              <p:cNvPr id="555" name="Google Shape;555;g3a116982fca_3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56" name="Google Shape;556;g3a116982fca_3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57" name="Google Shape;557;g3a116982fca_3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58" name="Google Shape;558;g3a116982fca_3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59" name="Google Shape;559;g3a116982fca_3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60" name="Google Shape;560;g3a116982fca_3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61" name="Google Shape;561;g3a116982fca_3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62" name="Google Shape;562;g3a116982fca_3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63" name="Google Shape;563;g3a116982fca_3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64" name="Google Shape;564;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65" name="Google Shape;565;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66" name="Google Shape;566;g3a116982fca_3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67" name="Google Shape;567;g3a116982fca_3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68" name="Google Shape;568;g3a116982fca_3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69" name="Google Shape;569;g3a116982fca_3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70" name="Google Shape;570;g3a116982fca_3_76"/>
            <p:cNvGrpSpPr/>
            <p:nvPr/>
          </p:nvGrpSpPr>
          <p:grpSpPr>
            <a:xfrm rot="5400000">
              <a:off x="6598552" y="-202767"/>
              <a:ext cx="666463" cy="1914351"/>
              <a:chOff x="2405075" y="2171775"/>
              <a:chExt cx="633400" cy="1900100"/>
            </a:xfrm>
          </p:grpSpPr>
          <p:cxnSp>
            <p:nvCxnSpPr>
              <p:cNvPr id="571" name="Google Shape;571;g3a116982fca_3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2" name="Google Shape;572;g3a116982fca_3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3" name="Google Shape;573;g3a116982fca_3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4" name="Google Shape;574;g3a116982fca_3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5" name="Google Shape;575;g3a116982fca_3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6" name="Google Shape;576;g3a116982fca_3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7" name="Google Shape;577;g3a116982fca_3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8" name="Google Shape;578;g3a116982fca_3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9" name="Google Shape;579;g3a116982fca_3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0" name="Google Shape;580;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1" name="Google Shape;581;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2" name="Google Shape;582;g3a116982fca_3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3" name="Google Shape;583;g3a116982fca_3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4" name="Google Shape;584;g3a116982fca_3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5" name="Google Shape;585;g3a116982fca_3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86" name="Google Shape;586;g3a116982fca_3_76"/>
            <p:cNvGrpSpPr/>
            <p:nvPr/>
          </p:nvGrpSpPr>
          <p:grpSpPr>
            <a:xfrm rot="5400000">
              <a:off x="6598552" y="467135"/>
              <a:ext cx="666463" cy="1914351"/>
              <a:chOff x="2405075" y="2171775"/>
              <a:chExt cx="633400" cy="1900100"/>
            </a:xfrm>
          </p:grpSpPr>
          <p:cxnSp>
            <p:nvCxnSpPr>
              <p:cNvPr id="587" name="Google Shape;587;g3a116982fca_3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8" name="Google Shape;588;g3a116982fca_3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9" name="Google Shape;589;g3a116982fca_3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0" name="Google Shape;590;g3a116982fca_3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1" name="Google Shape;591;g3a116982fca_3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2" name="Google Shape;592;g3a116982fca_3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3" name="Google Shape;593;g3a116982fca_3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4" name="Google Shape;594;g3a116982fca_3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5" name="Google Shape;595;g3a116982fca_3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6" name="Google Shape;596;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7" name="Google Shape;597;g3a116982fca_3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8" name="Google Shape;598;g3a116982fca_3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9" name="Google Shape;599;g3a116982fca_3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0" name="Google Shape;600;g3a116982fca_3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1" name="Google Shape;601;g3a116982fca_3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602" name="Google Shape;602;g3a116982fca_3_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3a116982fca_3_76"/>
          <p:cNvSpPr txBox="1"/>
          <p:nvPr/>
        </p:nvSpPr>
        <p:spPr>
          <a:xfrm>
            <a:off x="38825" y="398075"/>
            <a:ext cx="3896400" cy="874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Contexto de la secuencia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04" name="Google Shape;604;g3a116982fca_3_76"/>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605" name="Google Shape;605;g3a116982fca_3_76"/>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606" name="Google Shape;606;g3a116982fca_3_76"/>
          <p:cNvSpPr txBox="1"/>
          <p:nvPr/>
        </p:nvSpPr>
        <p:spPr>
          <a:xfrm>
            <a:off x="4700050" y="1298050"/>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07" name="Google Shape;607;g3a116982fca_3_76"/>
          <p:cNvSpPr txBox="1"/>
          <p:nvPr/>
        </p:nvSpPr>
        <p:spPr>
          <a:xfrm>
            <a:off x="4700050" y="3885125"/>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08" name="Google Shape;608;g3a116982fca_3_76"/>
          <p:cNvSpPr/>
          <p:nvPr/>
        </p:nvSpPr>
        <p:spPr>
          <a:xfrm>
            <a:off x="4855450" y="2824775"/>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g3a116982fca_3_76"/>
          <p:cNvSpPr/>
          <p:nvPr/>
        </p:nvSpPr>
        <p:spPr>
          <a:xfrm>
            <a:off x="4777750" y="2672775"/>
            <a:ext cx="3294300" cy="9357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g3a116982fca_3_76"/>
          <p:cNvSpPr txBox="1"/>
          <p:nvPr/>
        </p:nvSpPr>
        <p:spPr>
          <a:xfrm>
            <a:off x="4958056" y="2738919"/>
            <a:ext cx="2933700" cy="3570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11" name="Google Shape;611;g3a116982fca_3_76"/>
          <p:cNvSpPr/>
          <p:nvPr/>
        </p:nvSpPr>
        <p:spPr>
          <a:xfrm>
            <a:off x="431250" y="1070325"/>
            <a:ext cx="4268700" cy="3350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2100" u="none" cap="none" strike="noStrike">
                <a:solidFill>
                  <a:srgbClr val="000000"/>
                </a:solidFill>
                <a:latin typeface="Arial"/>
                <a:ea typeface="Arial"/>
                <a:cs typeface="Arial"/>
                <a:sym typeface="Arial"/>
              </a:rPr>
              <a:t>1. Lectura de fragmentos de Romeo y Julieta y actividades propuestas en Yo amo aprender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2100" u="none" cap="none" strike="noStrike">
                <a:solidFill>
                  <a:srgbClr val="000000"/>
                </a:solidFill>
                <a:latin typeface="Arial"/>
                <a:ea typeface="Arial"/>
                <a:cs typeface="Arial"/>
                <a:sym typeface="Arial"/>
              </a:rPr>
              <a:t>2. Pedido de los alumnos de leer la obra completa.</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2100" u="none" cap="none" strike="noStrike">
                <a:solidFill>
                  <a:srgbClr val="000000"/>
                </a:solidFill>
                <a:latin typeface="Arial"/>
                <a:ea typeface="Arial"/>
                <a:cs typeface="Arial"/>
                <a:sym typeface="Arial"/>
              </a:rPr>
              <a:t>3. Decisión de los alumnos de realizar la puesta en escena de la obra.</a:t>
            </a:r>
            <a:endParaRPr b="0" i="0" sz="2100" u="none" cap="none" strike="noStrike">
              <a:solidFill>
                <a:srgbClr val="000000"/>
              </a:solidFill>
              <a:latin typeface="Arial"/>
              <a:ea typeface="Arial"/>
              <a:cs typeface="Arial"/>
              <a:sym typeface="Arial"/>
            </a:endParaRPr>
          </a:p>
        </p:txBody>
      </p:sp>
      <p:pic>
        <p:nvPicPr>
          <p:cNvPr id="612" name="Google Shape;612;g3a116982fca_3_76"/>
          <p:cNvPicPr preferRelativeResize="0"/>
          <p:nvPr/>
        </p:nvPicPr>
        <p:blipFill rotWithShape="1">
          <a:blip r:embed="rId4">
            <a:alphaModFix/>
          </a:blip>
          <a:srcRect b="0" l="0" r="0" t="0"/>
          <a:stretch/>
        </p:blipFill>
        <p:spPr>
          <a:xfrm>
            <a:off x="5353325" y="1070304"/>
            <a:ext cx="2538425" cy="335072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981" name="Shape 2981"/>
        <p:cNvGrpSpPr/>
        <p:nvPr/>
      </p:nvGrpSpPr>
      <p:grpSpPr>
        <a:xfrm>
          <a:off x="0" y="0"/>
          <a:ext cx="0" cy="0"/>
          <a:chOff x="0" y="0"/>
          <a:chExt cx="0" cy="0"/>
        </a:xfrm>
      </p:grpSpPr>
      <p:pic>
        <p:nvPicPr>
          <p:cNvPr id="2982" name="Google Shape;2982;g36fc0fb3c12_0_15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983" name="Google Shape;2983;g36fc0fb3c12_0_151"/>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984" name="Google Shape;2984;g36fc0fb3c12_0_151"/>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985" name="Google Shape;2985;g36fc0fb3c12_0_151"/>
          <p:cNvGrpSpPr/>
          <p:nvPr/>
        </p:nvGrpSpPr>
        <p:grpSpPr>
          <a:xfrm>
            <a:off x="5593900" y="630951"/>
            <a:ext cx="3189350" cy="1336365"/>
            <a:chOff x="5974608" y="421179"/>
            <a:chExt cx="3189350" cy="1336365"/>
          </a:xfrm>
        </p:grpSpPr>
        <p:grpSp>
          <p:nvGrpSpPr>
            <p:cNvPr id="2986" name="Google Shape;2986;g36fc0fb3c12_0_151"/>
            <p:cNvGrpSpPr/>
            <p:nvPr/>
          </p:nvGrpSpPr>
          <p:grpSpPr>
            <a:xfrm rot="5400000">
              <a:off x="7873551" y="-202765"/>
              <a:ext cx="666463" cy="1914351"/>
              <a:chOff x="2405075" y="2171775"/>
              <a:chExt cx="633400" cy="1900100"/>
            </a:xfrm>
          </p:grpSpPr>
          <p:cxnSp>
            <p:nvCxnSpPr>
              <p:cNvPr id="2987" name="Google Shape;2987;g36fc0fb3c12_0_15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88" name="Google Shape;2988;g36fc0fb3c12_0_15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89" name="Google Shape;2989;g36fc0fb3c12_0_15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0" name="Google Shape;2990;g36fc0fb3c12_0_15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1" name="Google Shape;2991;g36fc0fb3c12_0_15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2" name="Google Shape;2992;g36fc0fb3c12_0_15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993" name="Google Shape;2993;g36fc0fb3c12_0_15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994" name="Google Shape;2994;g36fc0fb3c12_0_15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95" name="Google Shape;2995;g36fc0fb3c12_0_15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996" name="Google Shape;2996;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97" name="Google Shape;2997;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998" name="Google Shape;2998;g36fc0fb3c12_0_15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999" name="Google Shape;2999;g36fc0fb3c12_0_15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000" name="Google Shape;3000;g36fc0fb3c12_0_15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001" name="Google Shape;3001;g36fc0fb3c12_0_15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002" name="Google Shape;3002;g36fc0fb3c12_0_151"/>
            <p:cNvGrpSpPr/>
            <p:nvPr/>
          </p:nvGrpSpPr>
          <p:grpSpPr>
            <a:xfrm rot="5400000">
              <a:off x="7873551" y="467137"/>
              <a:ext cx="666463" cy="1914351"/>
              <a:chOff x="2405075" y="2171775"/>
              <a:chExt cx="633400" cy="1900100"/>
            </a:xfrm>
          </p:grpSpPr>
          <p:cxnSp>
            <p:nvCxnSpPr>
              <p:cNvPr id="3003" name="Google Shape;3003;g36fc0fb3c12_0_15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4" name="Google Shape;3004;g36fc0fb3c12_0_15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5" name="Google Shape;3005;g36fc0fb3c12_0_15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6" name="Google Shape;3006;g36fc0fb3c12_0_15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7" name="Google Shape;3007;g36fc0fb3c12_0_15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8" name="Google Shape;3008;g36fc0fb3c12_0_15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09" name="Google Shape;3009;g36fc0fb3c12_0_15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10" name="Google Shape;3010;g36fc0fb3c12_0_15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11" name="Google Shape;3011;g36fc0fb3c12_0_15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12" name="Google Shape;3012;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13" name="Google Shape;3013;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14" name="Google Shape;3014;g36fc0fb3c12_0_15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15" name="Google Shape;3015;g36fc0fb3c12_0_15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016" name="Google Shape;3016;g36fc0fb3c12_0_15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017" name="Google Shape;3017;g36fc0fb3c12_0_15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018" name="Google Shape;3018;g36fc0fb3c12_0_151"/>
            <p:cNvGrpSpPr/>
            <p:nvPr/>
          </p:nvGrpSpPr>
          <p:grpSpPr>
            <a:xfrm rot="5400000">
              <a:off x="6598552" y="-202765"/>
              <a:ext cx="666463" cy="1914351"/>
              <a:chOff x="2405075" y="2171775"/>
              <a:chExt cx="633400" cy="1900100"/>
            </a:xfrm>
          </p:grpSpPr>
          <p:cxnSp>
            <p:nvCxnSpPr>
              <p:cNvPr id="3019" name="Google Shape;3019;g36fc0fb3c12_0_15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0" name="Google Shape;3020;g36fc0fb3c12_0_15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1" name="Google Shape;3021;g36fc0fb3c12_0_15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2" name="Google Shape;3022;g36fc0fb3c12_0_15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3" name="Google Shape;3023;g36fc0fb3c12_0_15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4" name="Google Shape;3024;g36fc0fb3c12_0_15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25" name="Google Shape;3025;g36fc0fb3c12_0_15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26" name="Google Shape;3026;g36fc0fb3c12_0_15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27" name="Google Shape;3027;g36fc0fb3c12_0_15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28" name="Google Shape;3028;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29" name="Google Shape;3029;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30" name="Google Shape;3030;g36fc0fb3c12_0_15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31" name="Google Shape;3031;g36fc0fb3c12_0_15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032" name="Google Shape;3032;g36fc0fb3c12_0_15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033" name="Google Shape;3033;g36fc0fb3c12_0_15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034" name="Google Shape;3034;g36fc0fb3c12_0_151"/>
            <p:cNvGrpSpPr/>
            <p:nvPr/>
          </p:nvGrpSpPr>
          <p:grpSpPr>
            <a:xfrm rot="5400000">
              <a:off x="6598552" y="467137"/>
              <a:ext cx="666463" cy="1914351"/>
              <a:chOff x="2405075" y="2171775"/>
              <a:chExt cx="633400" cy="1900100"/>
            </a:xfrm>
          </p:grpSpPr>
          <p:cxnSp>
            <p:nvCxnSpPr>
              <p:cNvPr id="3035" name="Google Shape;3035;g36fc0fb3c12_0_15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6" name="Google Shape;3036;g36fc0fb3c12_0_15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7" name="Google Shape;3037;g36fc0fb3c12_0_15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8" name="Google Shape;3038;g36fc0fb3c12_0_15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39" name="Google Shape;3039;g36fc0fb3c12_0_15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40" name="Google Shape;3040;g36fc0fb3c12_0_15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1" name="Google Shape;3041;g36fc0fb3c12_0_15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42" name="Google Shape;3042;g36fc0fb3c12_0_15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43" name="Google Shape;3043;g36fc0fb3c12_0_15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4" name="Google Shape;3044;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5" name="Google Shape;3045;g36fc0fb3c12_0_15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6" name="Google Shape;3046;g36fc0fb3c12_0_15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47" name="Google Shape;3047;g36fc0fb3c12_0_15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048" name="Google Shape;3048;g36fc0fb3c12_0_15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049" name="Google Shape;3049;g36fc0fb3c12_0_15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050" name="Google Shape;3050;g36fc0fb3c12_0_151"/>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g36fc0fb3c12_0_151"/>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g36fc0fb3c12_0_151"/>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Mesa 3</a:t>
            </a:r>
            <a:endParaRPr b="0" i="0" sz="4000" u="none" cap="none" strike="noStrike">
              <a:solidFill>
                <a:srgbClr val="333333"/>
              </a:solidFill>
              <a:latin typeface="Archivo ExtraBold"/>
              <a:ea typeface="Archivo ExtraBold"/>
              <a:cs typeface="Archivo ExtraBold"/>
              <a:sym typeface="Archivo ExtraBold"/>
            </a:endParaRPr>
          </a:p>
        </p:txBody>
      </p:sp>
      <p:sp>
        <p:nvSpPr>
          <p:cNvPr id="3053" name="Google Shape;3053;g36fc0fb3c12_0_151"/>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7" name="Shape 3057"/>
        <p:cNvGrpSpPr/>
        <p:nvPr/>
      </p:nvGrpSpPr>
      <p:grpSpPr>
        <a:xfrm>
          <a:off x="0" y="0"/>
          <a:ext cx="0" cy="0"/>
          <a:chOff x="0" y="0"/>
          <a:chExt cx="0" cy="0"/>
        </a:xfrm>
      </p:grpSpPr>
      <p:pic>
        <p:nvPicPr>
          <p:cNvPr id="3058" name="Google Shape;3058;g3a0b29e5376_6_4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059" name="Google Shape;3059;g3a0b29e5376_6_45"/>
          <p:cNvSpPr txBox="1"/>
          <p:nvPr/>
        </p:nvSpPr>
        <p:spPr>
          <a:xfrm>
            <a:off x="892750" y="1625275"/>
            <a:ext cx="5487900" cy="294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Gabriel Ossa</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Técnica N° 30 D.E. 02</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               “Norberto Piñero”</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4ª</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060" name="Google Shape;3060;g3a0b29e5376_6_45"/>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3061" name="Google Shape;3061;g3a0b29e5376_6_45"/>
          <p:cNvGrpSpPr/>
          <p:nvPr/>
        </p:nvGrpSpPr>
        <p:grpSpPr>
          <a:xfrm>
            <a:off x="773068" y="2335197"/>
            <a:ext cx="119674" cy="125925"/>
            <a:chOff x="853100" y="2420550"/>
            <a:chExt cx="69000" cy="72600"/>
          </a:xfrm>
        </p:grpSpPr>
        <p:cxnSp>
          <p:nvCxnSpPr>
            <p:cNvPr id="3062" name="Google Shape;3062;g3a0b29e5376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63" name="Google Shape;3063;g3a0b29e5376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064" name="Google Shape;3064;g3a0b29e5376_6_45"/>
          <p:cNvGrpSpPr/>
          <p:nvPr/>
        </p:nvGrpSpPr>
        <p:grpSpPr>
          <a:xfrm>
            <a:off x="773068" y="1800035"/>
            <a:ext cx="119674" cy="125925"/>
            <a:chOff x="853100" y="2420550"/>
            <a:chExt cx="69000" cy="72600"/>
          </a:xfrm>
        </p:grpSpPr>
        <p:cxnSp>
          <p:nvCxnSpPr>
            <p:cNvPr id="3065" name="Google Shape;3065;g3a0b29e5376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66" name="Google Shape;3066;g3a0b29e5376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067" name="Google Shape;3067;g3a0b29e5376_6_45"/>
          <p:cNvGrpSpPr/>
          <p:nvPr/>
        </p:nvGrpSpPr>
        <p:grpSpPr>
          <a:xfrm>
            <a:off x="773068" y="3887460"/>
            <a:ext cx="119674" cy="125925"/>
            <a:chOff x="853100" y="2420550"/>
            <a:chExt cx="69000" cy="72600"/>
          </a:xfrm>
        </p:grpSpPr>
        <p:cxnSp>
          <p:nvCxnSpPr>
            <p:cNvPr id="3068" name="Google Shape;3068;g3a0b29e5376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69" name="Google Shape;3069;g3a0b29e5376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070" name="Google Shape;3070;g3a0b29e5376_6_45"/>
          <p:cNvSpPr txBox="1"/>
          <p:nvPr/>
        </p:nvSpPr>
        <p:spPr>
          <a:xfrm>
            <a:off x="646425" y="505025"/>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Los que no sabían leer</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no pudieron hablar</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071" name="Google Shape;3071;g3a0b29e5376_6_45"/>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3072" name="Google Shape;3072;g3a0b29e5376_6_45"/>
          <p:cNvGrpSpPr/>
          <p:nvPr/>
        </p:nvGrpSpPr>
        <p:grpSpPr>
          <a:xfrm>
            <a:off x="773068" y="3296997"/>
            <a:ext cx="119674" cy="125925"/>
            <a:chOff x="853100" y="2420550"/>
            <a:chExt cx="69000" cy="72600"/>
          </a:xfrm>
        </p:grpSpPr>
        <p:cxnSp>
          <p:nvCxnSpPr>
            <p:cNvPr id="3073" name="Google Shape;3073;g3a0b29e5376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74" name="Google Shape;3074;g3a0b29e5376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075" name="Google Shape;3075;g3a0b29e5376_6_45"/>
          <p:cNvSpPr/>
          <p:nvPr/>
        </p:nvSpPr>
        <p:spPr>
          <a:xfrm>
            <a:off x="5015550" y="1179125"/>
            <a:ext cx="30840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g3a0b29e5376_6_45"/>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3077" name="Google Shape;3077;g3a0b29e5376_6_45"/>
          <p:cNvPicPr preferRelativeResize="0"/>
          <p:nvPr/>
        </p:nvPicPr>
        <p:blipFill rotWithShape="1">
          <a:blip r:embed="rId6">
            <a:alphaModFix/>
          </a:blip>
          <a:srcRect b="0" l="0" r="0" t="0"/>
          <a:stretch/>
        </p:blipFill>
        <p:spPr>
          <a:xfrm>
            <a:off x="4797975" y="1179125"/>
            <a:ext cx="3925502" cy="293349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1" name="Shape 3081"/>
        <p:cNvGrpSpPr/>
        <p:nvPr/>
      </p:nvGrpSpPr>
      <p:grpSpPr>
        <a:xfrm>
          <a:off x="0" y="0"/>
          <a:ext cx="0" cy="0"/>
          <a:chOff x="0" y="0"/>
          <a:chExt cx="0" cy="0"/>
        </a:xfrm>
      </p:grpSpPr>
      <p:pic>
        <p:nvPicPr>
          <p:cNvPr id="3082" name="Google Shape;3082;g3a0b29e5376_6_69"/>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3083" name="Google Shape;3083;g3a0b29e5376_6_69"/>
          <p:cNvSpPr txBox="1"/>
          <p:nvPr/>
        </p:nvSpPr>
        <p:spPr>
          <a:xfrm>
            <a:off x="278100" y="1083775"/>
            <a:ext cx="8216700" cy="3923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a:t>
            </a:r>
            <a:r>
              <a:rPr b="0" i="0" lang="es" sz="1500" u="none" cap="none" strike="noStrike">
                <a:solidFill>
                  <a:schemeClr val="dk1"/>
                </a:solidFill>
                <a:highlight>
                  <a:schemeClr val="lt1"/>
                </a:highlight>
                <a:latin typeface="Archivo"/>
                <a:ea typeface="Archivo"/>
                <a:cs typeface="Archivo"/>
                <a:sym typeface="Archivo"/>
              </a:rPr>
              <a:t>Segundo Bimestre y mitad del tercero</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500" u="none" cap="none" strike="noStrike">
                <a:solidFill>
                  <a:schemeClr val="dk1"/>
                </a:solidFill>
                <a:latin typeface="Archivo"/>
                <a:ea typeface="Archivo"/>
                <a:cs typeface="Archivo"/>
                <a:sym typeface="Archivo"/>
              </a:rPr>
              <a:t> Este proyecto surge de la necesidad de fortalecer en los estudiantes ciertas habilidades lectoras fundamentales, tales como la localización y jerarquización de la información, así como la elaboración de hipótesis de lectura.</a:t>
            </a:r>
            <a:endParaRPr b="0"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1" i="0" sz="1500" u="none" cap="none" strike="noStrike">
              <a:solidFill>
                <a:schemeClr val="dk1"/>
              </a:solidFill>
              <a:latin typeface="Arial"/>
              <a:ea typeface="Arial"/>
              <a:cs typeface="Arial"/>
              <a:sym typeface="Arial"/>
            </a:endParaRPr>
          </a:p>
          <a:p>
            <a:pPr indent="-323850" lvl="0" marL="457200" marR="0" rtl="0" algn="just">
              <a:lnSpc>
                <a:spcPct val="100000"/>
              </a:lnSpc>
              <a:spcBef>
                <a:spcPts val="1100"/>
              </a:spcBef>
              <a:spcAft>
                <a:spcPts val="0"/>
              </a:spcAft>
              <a:buClr>
                <a:srgbClr val="B7DB20"/>
              </a:buClr>
              <a:buSzPts val="1500"/>
              <a:buFont typeface="Archivo"/>
              <a:buChar char="➔"/>
            </a:pPr>
            <a:r>
              <a:rPr b="0" i="0" lang="es" sz="1500" u="none" cap="none" strike="noStrike">
                <a:solidFill>
                  <a:schemeClr val="dk1"/>
                </a:solidFill>
                <a:highlight>
                  <a:srgbClr val="FFFFFF"/>
                </a:highlight>
                <a:latin typeface="Archivo"/>
                <a:ea typeface="Archivo"/>
                <a:cs typeface="Archivo"/>
                <a:sym typeface="Archivo"/>
              </a:rPr>
              <a:t>Proponer la lectura de textos expositivos con el propósito de favorecer y/o ampliar la comprensión de los textos literarios.</a:t>
            </a:r>
            <a:endParaRPr b="0" i="0" sz="1500" u="none" cap="none" strike="noStrike">
              <a:solidFill>
                <a:schemeClr val="dk1"/>
              </a:solidFill>
              <a:highlight>
                <a:srgbClr val="FFFFFF"/>
              </a:highlight>
              <a:latin typeface="Archivo"/>
              <a:ea typeface="Archivo"/>
              <a:cs typeface="Archivo"/>
              <a:sym typeface="Archivo"/>
            </a:endParaRPr>
          </a:p>
          <a:p>
            <a:pPr indent="-323850" lvl="0" marL="457200" marR="0" rtl="0" algn="just">
              <a:lnSpc>
                <a:spcPct val="100000"/>
              </a:lnSpc>
              <a:spcBef>
                <a:spcPts val="0"/>
              </a:spcBef>
              <a:spcAft>
                <a:spcPts val="0"/>
              </a:spcAft>
              <a:buClr>
                <a:srgbClr val="B7DB20"/>
              </a:buClr>
              <a:buSzPts val="1500"/>
              <a:buFont typeface="Archivo"/>
              <a:buChar char="➔"/>
            </a:pPr>
            <a:r>
              <a:rPr b="0" i="0" lang="es" sz="1500" u="none" cap="none" strike="noStrike">
                <a:solidFill>
                  <a:schemeClr val="dk1"/>
                </a:solidFill>
                <a:latin typeface="Archivo"/>
                <a:ea typeface="Archivo"/>
                <a:cs typeface="Archivo"/>
                <a:sym typeface="Archivo"/>
              </a:rPr>
              <a:t>Desarrollar en los estudiantes la capacidad de localizar, jerarquizar y relacionar información relevante de textos literarios y expositivos.</a:t>
            </a:r>
            <a:endParaRPr b="0" i="0" sz="1500" u="none" cap="none" strike="noStrike">
              <a:solidFill>
                <a:schemeClr val="dk1"/>
              </a:solidFill>
              <a:latin typeface="Archivo"/>
              <a:ea typeface="Archivo"/>
              <a:cs typeface="Archivo"/>
              <a:sym typeface="Archivo"/>
            </a:endParaRPr>
          </a:p>
          <a:p>
            <a:pPr indent="-323850" lvl="0" marL="457200" marR="0" rtl="0" algn="just">
              <a:lnSpc>
                <a:spcPct val="100000"/>
              </a:lnSpc>
              <a:spcBef>
                <a:spcPts val="0"/>
              </a:spcBef>
              <a:spcAft>
                <a:spcPts val="0"/>
              </a:spcAft>
              <a:buClr>
                <a:srgbClr val="B7DB20"/>
              </a:buClr>
              <a:buSzPts val="1500"/>
              <a:buFont typeface="Archivo"/>
              <a:buChar char="➔"/>
            </a:pPr>
            <a:r>
              <a:rPr b="0" i="0" lang="es" sz="1500" u="none" cap="none" strike="noStrike">
                <a:solidFill>
                  <a:schemeClr val="dk1"/>
                </a:solidFill>
                <a:latin typeface="Archivo"/>
                <a:ea typeface="Archivo"/>
                <a:cs typeface="Archivo"/>
                <a:sym typeface="Archivo"/>
              </a:rPr>
              <a:t>Ofrecer situaciones de lectura en la que se pongan en juego diversas estrategias de lectura. </a:t>
            </a:r>
            <a:endParaRPr b="0" i="0" sz="1500" u="none" cap="none" strike="noStrike">
              <a:solidFill>
                <a:schemeClr val="dk1"/>
              </a:solidFill>
              <a:latin typeface="Archivo"/>
              <a:ea typeface="Archivo"/>
              <a:cs typeface="Archivo"/>
              <a:sym typeface="Archivo"/>
            </a:endParaRPr>
          </a:p>
          <a:p>
            <a:pPr indent="-323850" lvl="0" marL="457200" marR="0" rtl="0" algn="just">
              <a:lnSpc>
                <a:spcPct val="100000"/>
              </a:lnSpc>
              <a:spcBef>
                <a:spcPts val="0"/>
              </a:spcBef>
              <a:spcAft>
                <a:spcPts val="0"/>
              </a:spcAft>
              <a:buClr>
                <a:srgbClr val="B7DB20"/>
              </a:buClr>
              <a:buSzPts val="1500"/>
              <a:buFont typeface="Archivo"/>
              <a:buChar char="➔"/>
            </a:pPr>
            <a:r>
              <a:rPr b="0" i="0" lang="es" sz="1500" u="none" cap="none" strike="noStrike">
                <a:solidFill>
                  <a:schemeClr val="dk1"/>
                </a:solidFill>
                <a:latin typeface="Archivo"/>
                <a:ea typeface="Archivo"/>
                <a:cs typeface="Archivo"/>
                <a:sym typeface="Archivo"/>
              </a:rPr>
              <a:t>Brindar las herramientas necesarias para la adaptación de un cuento a un texto dramático.</a:t>
            </a:r>
            <a:endParaRPr b="0"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t/>
            </a:r>
            <a:endParaRPr b="0" i="0" sz="1500" u="none" cap="none" strike="noStrike">
              <a:solidFill>
                <a:schemeClr val="dk1"/>
              </a:solidFill>
              <a:latin typeface="Archivo"/>
              <a:ea typeface="Archivo"/>
              <a:cs typeface="Archivo"/>
              <a:sym typeface="Archivo"/>
            </a:endParaRPr>
          </a:p>
        </p:txBody>
      </p:sp>
      <p:grpSp>
        <p:nvGrpSpPr>
          <p:cNvPr id="3084" name="Google Shape;3084;g3a0b29e5376_6_69"/>
          <p:cNvGrpSpPr/>
          <p:nvPr/>
        </p:nvGrpSpPr>
        <p:grpSpPr>
          <a:xfrm>
            <a:off x="158423" y="1255408"/>
            <a:ext cx="119674" cy="125925"/>
            <a:chOff x="853100" y="2420550"/>
            <a:chExt cx="69000" cy="72600"/>
          </a:xfrm>
        </p:grpSpPr>
        <p:cxnSp>
          <p:nvCxnSpPr>
            <p:cNvPr id="3085" name="Google Shape;3085;g3a0b29e5376_6_6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86" name="Google Shape;3086;g3a0b29e5376_6_6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087" name="Google Shape;3087;g3a0b29e5376_6_69"/>
          <p:cNvSpPr txBox="1"/>
          <p:nvPr/>
        </p:nvSpPr>
        <p:spPr>
          <a:xfrm>
            <a:off x="158425" y="212100"/>
            <a:ext cx="52344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Los que no sabían leer no pudieron hablar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088" name="Google Shape;3088;g3a0b29e5376_6_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89" name="Google Shape;3089;g3a0b29e5376_6_6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3090" name="Google Shape;3090;g3a0b29e5376_6_69"/>
          <p:cNvGrpSpPr/>
          <p:nvPr/>
        </p:nvGrpSpPr>
        <p:grpSpPr>
          <a:xfrm>
            <a:off x="194148" y="1612246"/>
            <a:ext cx="119674" cy="125925"/>
            <a:chOff x="853100" y="2420550"/>
            <a:chExt cx="69000" cy="72600"/>
          </a:xfrm>
        </p:grpSpPr>
        <p:cxnSp>
          <p:nvCxnSpPr>
            <p:cNvPr id="3091" name="Google Shape;3091;g3a0b29e5376_6_6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92" name="Google Shape;3092;g3a0b29e5376_6_6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093" name="Google Shape;3093;g3a0b29e5376_6_69"/>
          <p:cNvGrpSpPr/>
          <p:nvPr/>
        </p:nvGrpSpPr>
        <p:grpSpPr>
          <a:xfrm>
            <a:off x="158423" y="2508796"/>
            <a:ext cx="119674" cy="125925"/>
            <a:chOff x="853100" y="2420550"/>
            <a:chExt cx="69000" cy="72600"/>
          </a:xfrm>
        </p:grpSpPr>
        <p:cxnSp>
          <p:nvCxnSpPr>
            <p:cNvPr id="3094" name="Google Shape;3094;g3a0b29e5376_6_6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095" name="Google Shape;3095;g3a0b29e5376_6_6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9" name="Shape 3099"/>
        <p:cNvGrpSpPr/>
        <p:nvPr/>
      </p:nvGrpSpPr>
      <p:grpSpPr>
        <a:xfrm>
          <a:off x="0" y="0"/>
          <a:ext cx="0" cy="0"/>
          <a:chOff x="0" y="0"/>
          <a:chExt cx="0" cy="0"/>
        </a:xfrm>
      </p:grpSpPr>
      <p:pic>
        <p:nvPicPr>
          <p:cNvPr id="3100" name="Google Shape;3100;g3a0b29e5376_6_86"/>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3101" name="Google Shape;3101;g3a0b29e5376_6_86"/>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3102" name="Google Shape;3102;g3a0b29e5376_6_8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03" name="Google Shape;3103;g3a0b29e5376_6_8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104" name="Google Shape;3104;g3a0b29e5376_6_86"/>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000"/>
              </a:spcBef>
              <a:spcAft>
                <a:spcPts val="0"/>
              </a:spcAft>
              <a:buClr>
                <a:schemeClr val="dk1"/>
              </a:buClr>
              <a:buSzPts val="1300"/>
              <a:buFont typeface="Arial"/>
              <a:buNone/>
            </a:pPr>
            <a:r>
              <a:rPr lang="es" sz="1200">
                <a:solidFill>
                  <a:schemeClr val="dk1"/>
                </a:solidFill>
                <a:latin typeface="Archivo"/>
                <a:ea typeface="Archivo"/>
                <a:cs typeface="Archivo"/>
                <a:sym typeface="Archivo"/>
              </a:rPr>
              <a:t>Que las/os estudiantes logren:</a:t>
            </a:r>
            <a:endParaRPr sz="1200">
              <a:solidFill>
                <a:schemeClr val="dk1"/>
              </a:solidFill>
              <a:latin typeface="Archivo"/>
              <a:ea typeface="Archivo"/>
              <a:cs typeface="Archivo"/>
              <a:sym typeface="Archivo"/>
            </a:endParaRPr>
          </a:p>
          <a:p>
            <a:pPr indent="-304807"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Conocer un elemento principal en la trama del cuento (la pulpería) a través de un texto de estudio.</a:t>
            </a:r>
            <a:endParaRPr sz="1200">
              <a:solidFill>
                <a:schemeClr val="dk1"/>
              </a:solidFill>
              <a:latin typeface="Archivo"/>
              <a:ea typeface="Archivo"/>
              <a:cs typeface="Archivo"/>
              <a:sym typeface="Archivo"/>
            </a:endParaRPr>
          </a:p>
          <a:p>
            <a:pPr indent="-304807"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Inferir algunos sobreentendidos del estilo de Mujica Láinez para ponerlos en juego en la lectura posterior de ‘‘El hambre’’ y otros textos.</a:t>
            </a:r>
            <a:endParaRPr sz="1200">
              <a:solidFill>
                <a:schemeClr val="dk1"/>
              </a:solidFill>
              <a:latin typeface="Archivo"/>
              <a:ea typeface="Archivo"/>
              <a:cs typeface="Archivo"/>
              <a:sym typeface="Archivo"/>
            </a:endParaRPr>
          </a:p>
          <a:p>
            <a:pPr indent="-304807"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Jerarquizar la trama dialogal del cuento para reescribirla en el formato del texto dramático.</a:t>
            </a:r>
            <a:endParaRPr sz="1200">
              <a:solidFill>
                <a:schemeClr val="dk1"/>
              </a:solidFill>
              <a:latin typeface="Archivo"/>
              <a:ea typeface="Archivo"/>
              <a:cs typeface="Archivo"/>
              <a:sym typeface="Archivo"/>
            </a:endParaRPr>
          </a:p>
          <a:p>
            <a:pPr indent="0" lvl="0" marL="457200" rtl="0" algn="l">
              <a:lnSpc>
                <a:spcPct val="115000"/>
              </a:lnSpc>
              <a:spcBef>
                <a:spcPts val="1000"/>
              </a:spcBef>
              <a:spcAft>
                <a:spcPts val="1000"/>
              </a:spcAft>
              <a:buSzPts val="1400"/>
              <a:buNone/>
            </a:pPr>
            <a:r>
              <a:t/>
            </a:r>
            <a:endParaRPr>
              <a:solidFill>
                <a:schemeClr val="dk1"/>
              </a:solidFill>
              <a:latin typeface="Archivo"/>
              <a:ea typeface="Archivo"/>
              <a:cs typeface="Archivo"/>
              <a:sym typeface="Archivo"/>
            </a:endParaRPr>
          </a:p>
        </p:txBody>
      </p:sp>
      <p:sp>
        <p:nvSpPr>
          <p:cNvPr id="3105" name="Google Shape;3105;g3a0b29e5376_6_86"/>
          <p:cNvSpPr txBox="1"/>
          <p:nvPr>
            <p:ph idx="2" type="body"/>
          </p:nvPr>
        </p:nvSpPr>
        <p:spPr>
          <a:xfrm>
            <a:off x="4832400" y="1152475"/>
            <a:ext cx="3999900" cy="3630600"/>
          </a:xfrm>
          <a:prstGeom prst="rect">
            <a:avLst/>
          </a:prstGeom>
          <a:noFill/>
          <a:ln>
            <a:noFill/>
          </a:ln>
        </p:spPr>
        <p:txBody>
          <a:bodyPr anchorCtr="0" anchor="t" bIns="91425" lIns="91425" spcFirstLastPara="1" rIns="91425" wrap="square" tIns="91425">
            <a:normAutofit fontScale="55000" lnSpcReduction="10000"/>
          </a:bodyPr>
          <a:lstStyle/>
          <a:p>
            <a:pPr indent="0" lvl="0" marL="0" rtl="0" algn="just">
              <a:lnSpc>
                <a:spcPct val="100000"/>
              </a:lnSpc>
              <a:spcBef>
                <a:spcPts val="1100"/>
              </a:spcBef>
              <a:spcAft>
                <a:spcPts val="0"/>
              </a:spcAft>
              <a:buSzPct val="56000"/>
              <a:buNone/>
            </a:pPr>
            <a:r>
              <a:rPr b="1" lang="es" sz="2500">
                <a:solidFill>
                  <a:schemeClr val="dk1"/>
                </a:solidFill>
                <a:highlight>
                  <a:srgbClr val="B7DB20"/>
                </a:highlight>
                <a:latin typeface="Archivo"/>
                <a:ea typeface="Archivo"/>
                <a:cs typeface="Archivo"/>
                <a:sym typeface="Archivo"/>
              </a:rPr>
              <a:t>Contenidos:</a:t>
            </a:r>
            <a:endParaRPr b="1" sz="2500">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ct val="65116"/>
              <a:buNone/>
            </a:pPr>
            <a:r>
              <a:t/>
            </a:r>
            <a:endParaRPr b="1" sz="2150">
              <a:solidFill>
                <a:schemeClr val="dk1"/>
              </a:solidFill>
              <a:highlight>
                <a:srgbClr val="B7DB20"/>
              </a:highlight>
              <a:latin typeface="Archivo"/>
              <a:ea typeface="Archivo"/>
              <a:cs typeface="Archivo"/>
              <a:sym typeface="Archivo"/>
            </a:endParaRPr>
          </a:p>
          <a:p>
            <a:pPr indent="-303719" lvl="0" marL="457200" rtl="0" algn="just">
              <a:lnSpc>
                <a:spcPct val="150000"/>
              </a:lnSpc>
              <a:spcBef>
                <a:spcPts val="0"/>
              </a:spcBef>
              <a:spcAft>
                <a:spcPts val="0"/>
              </a:spcAft>
              <a:buClr>
                <a:srgbClr val="B7DB20"/>
              </a:buClr>
              <a:buSzPct val="100000"/>
              <a:buFont typeface="Archivo"/>
              <a:buChar char="➔"/>
            </a:pPr>
            <a:r>
              <a:rPr lang="es" sz="2150">
                <a:solidFill>
                  <a:schemeClr val="dk1"/>
                </a:solidFill>
                <a:latin typeface="Archivo"/>
                <a:ea typeface="Archivo"/>
                <a:cs typeface="Archivo"/>
                <a:sym typeface="Archivo"/>
              </a:rPr>
              <a:t>Lectura del cuento de Manuel Mujica Láinez ‘‘El hambre (1605)’’ atendiendo a la focalización como procedimiento literario para lograr un efecto de sentido.</a:t>
            </a:r>
            <a:endParaRPr sz="2150">
              <a:solidFill>
                <a:schemeClr val="dk1"/>
              </a:solidFill>
              <a:latin typeface="Archivo"/>
              <a:ea typeface="Archivo"/>
              <a:cs typeface="Archivo"/>
              <a:sym typeface="Archivo"/>
            </a:endParaRPr>
          </a:p>
          <a:p>
            <a:pPr indent="-303719" lvl="0" marL="457200" rtl="0" algn="just">
              <a:lnSpc>
                <a:spcPct val="150000"/>
              </a:lnSpc>
              <a:spcBef>
                <a:spcPts val="0"/>
              </a:spcBef>
              <a:spcAft>
                <a:spcPts val="0"/>
              </a:spcAft>
              <a:buClr>
                <a:srgbClr val="B7DB20"/>
              </a:buClr>
              <a:buSzPct val="100000"/>
              <a:buFont typeface="Archivo"/>
              <a:buChar char="➔"/>
            </a:pPr>
            <a:r>
              <a:rPr lang="es" sz="2150">
                <a:solidFill>
                  <a:schemeClr val="dk1"/>
                </a:solidFill>
                <a:latin typeface="Archivo"/>
                <a:ea typeface="Archivo"/>
                <a:cs typeface="Archivo"/>
                <a:sym typeface="Archivo"/>
              </a:rPr>
              <a:t>Lectura del texto de Felipe Pigna ‘‘Las pulperías’’; proyección del programa de tv </a:t>
            </a:r>
            <a:r>
              <a:rPr i="1" lang="es" sz="2150">
                <a:solidFill>
                  <a:schemeClr val="dk1"/>
                </a:solidFill>
                <a:latin typeface="Archivo"/>
                <a:ea typeface="Archivo"/>
                <a:cs typeface="Archivo"/>
                <a:sym typeface="Archivo"/>
              </a:rPr>
              <a:t>En el camino </a:t>
            </a:r>
            <a:r>
              <a:rPr lang="es" sz="2150">
                <a:solidFill>
                  <a:schemeClr val="dk1"/>
                </a:solidFill>
                <a:latin typeface="Archivo"/>
                <a:ea typeface="Archivo"/>
                <a:cs typeface="Archivo"/>
                <a:sym typeface="Archivo"/>
              </a:rPr>
              <a:t>(cap. dedicado a las pulperías bonaerenses).</a:t>
            </a:r>
            <a:endParaRPr sz="2150">
              <a:solidFill>
                <a:schemeClr val="dk1"/>
              </a:solidFill>
              <a:latin typeface="Archivo"/>
              <a:ea typeface="Archivo"/>
              <a:cs typeface="Archivo"/>
              <a:sym typeface="Archivo"/>
            </a:endParaRPr>
          </a:p>
          <a:p>
            <a:pPr indent="-303719" lvl="0" marL="457200" rtl="0" algn="just">
              <a:lnSpc>
                <a:spcPct val="150000"/>
              </a:lnSpc>
              <a:spcBef>
                <a:spcPts val="0"/>
              </a:spcBef>
              <a:spcAft>
                <a:spcPts val="0"/>
              </a:spcAft>
              <a:buClr>
                <a:srgbClr val="B7DB20"/>
              </a:buClr>
              <a:buSzPct val="100000"/>
              <a:buFont typeface="Archivo"/>
              <a:buChar char="➔"/>
            </a:pPr>
            <a:r>
              <a:rPr lang="es" sz="2150">
                <a:solidFill>
                  <a:schemeClr val="dk1"/>
                </a:solidFill>
                <a:latin typeface="Archivo"/>
                <a:ea typeface="Archivo"/>
                <a:cs typeface="Archivo"/>
                <a:sym typeface="Archivo"/>
              </a:rPr>
              <a:t>Uso de diversas estrategias de lectura de acuerdo a un propósito: Jerarquización de la información, realización de inferencias textuales.</a:t>
            </a:r>
            <a:endParaRPr sz="2150">
              <a:solidFill>
                <a:schemeClr val="dk1"/>
              </a:solidFill>
              <a:latin typeface="Archivo"/>
              <a:ea typeface="Archivo"/>
              <a:cs typeface="Archivo"/>
              <a:sym typeface="Archivo"/>
            </a:endParaRPr>
          </a:p>
          <a:p>
            <a:pPr indent="-303719" lvl="0" marL="457200" rtl="0" algn="just">
              <a:lnSpc>
                <a:spcPct val="150000"/>
              </a:lnSpc>
              <a:spcBef>
                <a:spcPts val="0"/>
              </a:spcBef>
              <a:spcAft>
                <a:spcPts val="0"/>
              </a:spcAft>
              <a:buClr>
                <a:srgbClr val="B7DB20"/>
              </a:buClr>
              <a:buSzPct val="100000"/>
              <a:buFont typeface="Archivo"/>
              <a:buChar char="➔"/>
            </a:pPr>
            <a:r>
              <a:rPr lang="es" sz="2150">
                <a:solidFill>
                  <a:schemeClr val="dk1"/>
                </a:solidFill>
                <a:latin typeface="Archivo"/>
                <a:ea typeface="Archivo"/>
                <a:cs typeface="Archivo"/>
                <a:sym typeface="Archivo"/>
              </a:rPr>
              <a:t>Escritura, puesta en escena y representación de una obra teatral basada en un cuento.</a:t>
            </a:r>
            <a:endParaRPr sz="2150">
              <a:solidFill>
                <a:schemeClr val="dk1"/>
              </a:solidFill>
              <a:latin typeface="Archivo"/>
              <a:ea typeface="Archivo"/>
              <a:cs typeface="Archivo"/>
              <a:sym typeface="Archivo"/>
            </a:endParaRPr>
          </a:p>
        </p:txBody>
      </p:sp>
      <p:sp>
        <p:nvSpPr>
          <p:cNvPr id="3106" name="Google Shape;3106;g3a0b29e5376_6_86"/>
          <p:cNvSpPr txBox="1"/>
          <p:nvPr/>
        </p:nvSpPr>
        <p:spPr>
          <a:xfrm>
            <a:off x="370525" y="177350"/>
            <a:ext cx="5115900" cy="52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Los que no sabían leer no pudieron hablar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0" name="Shape 3110"/>
        <p:cNvGrpSpPr/>
        <p:nvPr/>
      </p:nvGrpSpPr>
      <p:grpSpPr>
        <a:xfrm>
          <a:off x="0" y="0"/>
          <a:ext cx="0" cy="0"/>
          <a:chOff x="0" y="0"/>
          <a:chExt cx="0" cy="0"/>
        </a:xfrm>
      </p:grpSpPr>
      <p:pic>
        <p:nvPicPr>
          <p:cNvPr id="3111" name="Google Shape;3111;g3a0b29e5376_6_96"/>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112" name="Google Shape;3112;g3a0b29e5376_6_96"/>
          <p:cNvSpPr txBox="1"/>
          <p:nvPr/>
        </p:nvSpPr>
        <p:spPr>
          <a:xfrm>
            <a:off x="391725" y="208625"/>
            <a:ext cx="49803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Los que no sabían leer no pudieron hablar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113" name="Google Shape;3113;g3a0b29e5376_6_9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14" name="Google Shape;3114;g3a0b29e5376_6_9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115" name="Google Shape;3115;g3a0b29e5376_6_96"/>
          <p:cNvSpPr txBox="1"/>
          <p:nvPr/>
        </p:nvSpPr>
        <p:spPr>
          <a:xfrm>
            <a:off x="687500" y="961700"/>
            <a:ext cx="8154300" cy="3950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1" i="0" lang="es" sz="1400" u="none" cap="none" strike="noStrike">
                <a:solidFill>
                  <a:schemeClr val="dk1"/>
                </a:solidFill>
                <a:highlight>
                  <a:srgbClr val="B7DB20"/>
                </a:highlight>
                <a:latin typeface="Archivo"/>
                <a:ea typeface="Archivo"/>
                <a:cs typeface="Archivo"/>
                <a:sym typeface="Archivo"/>
              </a:rPr>
              <a:t>El maldito libro</a:t>
            </a:r>
            <a:endParaRPr b="1" i="0" sz="1400" u="none" cap="none" strike="noStrike">
              <a:solidFill>
                <a:schemeClr val="dk1"/>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Clr>
                <a:schemeClr val="dk1"/>
              </a:buClr>
              <a:buSzPts val="1100"/>
              <a:buFont typeface="Arial"/>
              <a:buNone/>
            </a:pPr>
            <a:r>
              <a:rPr b="0" i="0" lang="es" sz="1100" u="none" cap="none" strike="noStrike">
                <a:solidFill>
                  <a:schemeClr val="dk1"/>
                </a:solidFill>
                <a:highlight>
                  <a:srgbClr val="FFFFFF"/>
                </a:highlight>
                <a:latin typeface="Archivo"/>
                <a:ea typeface="Archivo"/>
                <a:cs typeface="Archivo"/>
                <a:sym typeface="Archivo"/>
              </a:rPr>
              <a:t>‘‘La muchacha, cansada de aguardar a su desganado amante, cruza el patio de puntillas, hacia su habitación. Espía por la puerta y le ve, echado de bruces en el lecho. A la claridad de un velón, está leyendo el libro, el </a:t>
            </a:r>
            <a:r>
              <a:rPr b="1" i="0" lang="es" sz="1100" u="none" cap="none" strike="noStrike">
                <a:solidFill>
                  <a:schemeClr val="dk1"/>
                </a:solidFill>
                <a:highlight>
                  <a:srgbClr val="FFFFFF"/>
                </a:highlight>
                <a:latin typeface="Archivo"/>
                <a:ea typeface="Archivo"/>
                <a:cs typeface="Archivo"/>
                <a:sym typeface="Archivo"/>
              </a:rPr>
              <a:t>maldito</a:t>
            </a:r>
            <a:r>
              <a:rPr b="0" i="0" lang="es" sz="1100" u="none" cap="none" strike="noStrike">
                <a:solidFill>
                  <a:schemeClr val="dk1"/>
                </a:solidFill>
                <a:highlight>
                  <a:srgbClr val="FFFFFF"/>
                </a:highlight>
                <a:latin typeface="Archivo"/>
                <a:ea typeface="Archivo"/>
                <a:cs typeface="Archivo"/>
                <a:sym typeface="Archivo"/>
              </a:rPr>
              <a:t> libro de tapas color de manteca. Ríe, </a:t>
            </a:r>
            <a:r>
              <a:rPr b="1" i="0" lang="es" sz="1100" u="none" cap="none" strike="noStrike">
                <a:solidFill>
                  <a:schemeClr val="dk1"/>
                </a:solidFill>
                <a:highlight>
                  <a:srgbClr val="FFFFFF"/>
                </a:highlight>
                <a:latin typeface="Archivo"/>
                <a:ea typeface="Archivo"/>
                <a:cs typeface="Archivo"/>
                <a:sym typeface="Archivo"/>
              </a:rPr>
              <a:t>ensimismado</a:t>
            </a:r>
            <a:r>
              <a:rPr b="0" i="0" lang="es" sz="1100" u="none" cap="none" strike="noStrike">
                <a:solidFill>
                  <a:schemeClr val="dk1"/>
                </a:solidFill>
                <a:highlight>
                  <a:srgbClr val="FFFFFF"/>
                </a:highlight>
                <a:latin typeface="Archivo"/>
                <a:ea typeface="Archivo"/>
                <a:cs typeface="Archivo"/>
                <a:sym typeface="Archivo"/>
              </a:rPr>
              <a:t>, a mil leguas de Buenos Aires, del tendero, del olor a frutas y ajos que inunda la casa.’’</a:t>
            </a:r>
            <a:endParaRPr b="0" i="0" sz="1100" u="none" cap="none" strike="noStrike">
              <a:solidFill>
                <a:schemeClr val="dk1"/>
              </a:solidFill>
              <a:highlight>
                <a:srgbClr val="FFFFFF"/>
              </a:highlight>
              <a:latin typeface="Archivo"/>
              <a:ea typeface="Archivo"/>
              <a:cs typeface="Archivo"/>
              <a:sym typeface="Archivo"/>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FF"/>
              </a:highlight>
              <a:latin typeface="Archivo"/>
              <a:ea typeface="Archivo"/>
              <a:cs typeface="Archivo"/>
              <a:sym typeface="Archivo"/>
            </a:endParaRPr>
          </a:p>
          <a:p>
            <a:pPr indent="-311150" lvl="0" marL="457200" marR="0" rtl="0" algn="l">
              <a:lnSpc>
                <a:spcPct val="100000"/>
              </a:lnSpc>
              <a:spcBef>
                <a:spcPts val="0"/>
              </a:spcBef>
              <a:spcAft>
                <a:spcPts val="0"/>
              </a:spcAft>
              <a:buClr>
                <a:srgbClr val="B7DB20"/>
              </a:buClr>
              <a:buSzPts val="1300"/>
              <a:buFont typeface="Archivo"/>
              <a:buChar char="➔"/>
            </a:pPr>
            <a:r>
              <a:rPr b="0" i="0" lang="es" sz="1300" u="none" cap="none" strike="noStrike">
                <a:solidFill>
                  <a:schemeClr val="dk1"/>
                </a:solidFill>
                <a:latin typeface="Archivo"/>
                <a:ea typeface="Archivo"/>
                <a:cs typeface="Archivo"/>
                <a:sym typeface="Archivo"/>
              </a:rPr>
              <a:t>Relectura de este párrafo -haciendo hincapié especialmente sobre los dos adjetivos-. </a:t>
            </a:r>
            <a:endParaRPr b="0" i="0" sz="1300" u="none" cap="none" strike="noStrike">
              <a:solidFill>
                <a:schemeClr val="dk1"/>
              </a:solidFill>
              <a:latin typeface="Archivo"/>
              <a:ea typeface="Archivo"/>
              <a:cs typeface="Archivo"/>
              <a:sym typeface="Archivo"/>
            </a:endParaRPr>
          </a:p>
          <a:p>
            <a:pPr indent="-311150" lvl="0" marL="457200" marR="0" rtl="0" algn="l">
              <a:lnSpc>
                <a:spcPct val="100000"/>
              </a:lnSpc>
              <a:spcBef>
                <a:spcPts val="1000"/>
              </a:spcBef>
              <a:spcAft>
                <a:spcPts val="0"/>
              </a:spcAft>
              <a:buClr>
                <a:srgbClr val="B7DB20"/>
              </a:buClr>
              <a:buSzPts val="1300"/>
              <a:buFont typeface="Archivo"/>
              <a:buChar char="➔"/>
            </a:pPr>
            <a:r>
              <a:rPr b="0" i="0" lang="es" sz="1300" u="none" cap="none" strike="noStrike">
                <a:solidFill>
                  <a:schemeClr val="dk1"/>
                </a:solidFill>
                <a:latin typeface="Archivo"/>
                <a:ea typeface="Archivo"/>
                <a:cs typeface="Archivo"/>
                <a:sym typeface="Archivo"/>
              </a:rPr>
              <a:t>Escritura de su propia experiencia ‘‘iniciática’’ de lectura, describiendo la situación y las sensaciones, semejantes a las de Lope con El Quijote. </a:t>
            </a:r>
            <a:endParaRPr b="0" i="0" sz="1300" u="none" cap="none" strike="noStrike">
              <a:solidFill>
                <a:schemeClr val="dk1"/>
              </a:solidFill>
              <a:latin typeface="Archivo"/>
              <a:ea typeface="Archivo"/>
              <a:cs typeface="Archivo"/>
              <a:sym typeface="Archivo"/>
            </a:endParaRPr>
          </a:p>
          <a:p>
            <a:pPr indent="-311150" lvl="0" marL="457200" marR="0" rtl="0" algn="l">
              <a:lnSpc>
                <a:spcPct val="100000"/>
              </a:lnSpc>
              <a:spcBef>
                <a:spcPts val="1000"/>
              </a:spcBef>
              <a:spcAft>
                <a:spcPts val="0"/>
              </a:spcAft>
              <a:buClr>
                <a:srgbClr val="B7DB20"/>
              </a:buClr>
              <a:buSzPts val="1300"/>
              <a:buFont typeface="Archivo"/>
              <a:buChar char="➔"/>
            </a:pPr>
            <a:r>
              <a:rPr b="0" i="0" lang="es" sz="1300" u="none" cap="none" strike="noStrike">
                <a:solidFill>
                  <a:schemeClr val="dk1"/>
                </a:solidFill>
                <a:latin typeface="Archivo"/>
                <a:ea typeface="Archivo"/>
                <a:cs typeface="Archivo"/>
                <a:sym typeface="Archivo"/>
              </a:rPr>
              <a:t>Debate: ¿Por qué el narrador se refiere al libro como maldito? </a:t>
            </a:r>
            <a:endParaRPr b="0" i="0" sz="1300" u="none" cap="none" strike="noStrike">
              <a:solidFill>
                <a:schemeClr val="dk1"/>
              </a:solidFill>
              <a:latin typeface="Archivo"/>
              <a:ea typeface="Archivo"/>
              <a:cs typeface="Archivo"/>
              <a:sym typeface="Archivo"/>
            </a:endParaRPr>
          </a:p>
          <a:p>
            <a:pPr indent="-311150" lvl="0" marL="457200" marR="0" rtl="0" algn="l">
              <a:lnSpc>
                <a:spcPct val="100000"/>
              </a:lnSpc>
              <a:spcBef>
                <a:spcPts val="1000"/>
              </a:spcBef>
              <a:spcAft>
                <a:spcPts val="0"/>
              </a:spcAft>
              <a:buClr>
                <a:srgbClr val="B7DB20"/>
              </a:buClr>
              <a:buSzPts val="1300"/>
              <a:buFont typeface="Archivo"/>
              <a:buChar char="➔"/>
            </a:pPr>
            <a:r>
              <a:rPr b="0" i="0" lang="es" sz="1300" u="none" cap="none" strike="noStrike">
                <a:solidFill>
                  <a:schemeClr val="dk1"/>
                </a:solidFill>
                <a:latin typeface="Archivo"/>
                <a:ea typeface="Archivo"/>
                <a:cs typeface="Archivo"/>
                <a:sym typeface="Archivo"/>
              </a:rPr>
              <a:t>Introducción y trabajo con el concepto de focalización (“La hija del Pulpero”, en este caso).</a:t>
            </a:r>
            <a:endParaRPr b="0" i="0" sz="1300" u="none" cap="none" strike="noStrike">
              <a:solidFill>
                <a:schemeClr val="dk1"/>
              </a:solidFill>
              <a:latin typeface="Archivo"/>
              <a:ea typeface="Archivo"/>
              <a:cs typeface="Archivo"/>
              <a:sym typeface="Archivo"/>
            </a:endParaRPr>
          </a:p>
          <a:p>
            <a:pPr indent="-311150" lvl="0" marL="457200" marR="0" rtl="0" algn="l">
              <a:lnSpc>
                <a:spcPct val="100000"/>
              </a:lnSpc>
              <a:spcBef>
                <a:spcPts val="1000"/>
              </a:spcBef>
              <a:spcAft>
                <a:spcPts val="0"/>
              </a:spcAft>
              <a:buClr>
                <a:srgbClr val="B7DB20"/>
              </a:buClr>
              <a:buSzPts val="1300"/>
              <a:buFont typeface="Archivo"/>
              <a:buChar char="➔"/>
            </a:pPr>
            <a:r>
              <a:rPr b="0" i="0" lang="es" sz="1300" u="none" cap="none" strike="noStrike">
                <a:solidFill>
                  <a:schemeClr val="dk1"/>
                </a:solidFill>
                <a:latin typeface="Archivo"/>
                <a:ea typeface="Archivo"/>
                <a:cs typeface="Archivo"/>
                <a:sym typeface="Archivo"/>
              </a:rPr>
              <a:t>Inferencias: dimensión de personajes alfabetizados/analfabetos al interior del cuento. </a:t>
            </a:r>
            <a:endParaRPr b="0" i="0" sz="1300" u="none" cap="none" strike="noStrike">
              <a:solidFill>
                <a:schemeClr val="dk1"/>
              </a:solidFill>
              <a:latin typeface="Archivo"/>
              <a:ea typeface="Archivo"/>
              <a:cs typeface="Archivo"/>
              <a:sym typeface="Archivo"/>
            </a:endParaRPr>
          </a:p>
          <a:p>
            <a:pPr indent="0" lvl="0" marL="0" marR="0" rtl="0" algn="l">
              <a:lnSpc>
                <a:spcPct val="150000"/>
              </a:lnSpc>
              <a:spcBef>
                <a:spcPts val="1000"/>
              </a:spcBef>
              <a:spcAft>
                <a:spcPts val="0"/>
              </a:spcAft>
              <a:buClr>
                <a:schemeClr val="dk1"/>
              </a:buClr>
              <a:buSzPts val="1100"/>
              <a:buFont typeface="Arial"/>
              <a:buNone/>
            </a:pPr>
            <a:r>
              <a:rPr b="1" i="0" lang="es" sz="1400" u="none" cap="none" strike="noStrike">
                <a:solidFill>
                  <a:schemeClr val="dk1"/>
                </a:solidFill>
                <a:highlight>
                  <a:srgbClr val="B7DB20"/>
                </a:highlight>
                <a:latin typeface="Archivo"/>
                <a:ea typeface="Archivo"/>
                <a:cs typeface="Archivo"/>
                <a:sym typeface="Archivo"/>
              </a:rPr>
              <a:t>La maldita obra</a:t>
            </a:r>
            <a:endParaRPr b="0" i="0" sz="1300" u="none" cap="none" strike="noStrike">
              <a:solidFill>
                <a:schemeClr val="dk1"/>
              </a:solidFill>
              <a:highlight>
                <a:srgbClr val="B7DB20"/>
              </a:highlight>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b="0" i="0" lang="es" sz="1300" u="none" cap="none" strike="noStrike">
                <a:solidFill>
                  <a:schemeClr val="dk1"/>
                </a:solidFill>
                <a:latin typeface="Archivo"/>
                <a:ea typeface="Archivo"/>
                <a:cs typeface="Archivo"/>
                <a:sym typeface="Archivo"/>
              </a:rPr>
              <a:t>Al momento de la adaptación teatral, aquella inferencia fue una herramienta para volver a los parlamentos de los personajes y su comportamiento escénico en relación con este objeto, el libro. </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¿En el Buenos Aires de 1605, un pulpero sabía leer? ¿Y un soldado?, ¿un sacerdote…?</a:t>
            </a:r>
            <a:endParaRPr b="0" i="0" sz="1800" u="none" cap="none" strike="noStrike">
              <a:solidFill>
                <a:schemeClr val="dk2"/>
              </a:solidFill>
              <a:highlight>
                <a:srgbClr val="FCE5CD"/>
              </a:highlight>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9" name="Shape 3119"/>
        <p:cNvGrpSpPr/>
        <p:nvPr/>
      </p:nvGrpSpPr>
      <p:grpSpPr>
        <a:xfrm>
          <a:off x="0" y="0"/>
          <a:ext cx="0" cy="0"/>
          <a:chOff x="0" y="0"/>
          <a:chExt cx="0" cy="0"/>
        </a:xfrm>
      </p:grpSpPr>
      <p:pic>
        <p:nvPicPr>
          <p:cNvPr id="3120" name="Google Shape;3120;g3a0b29e5376_6_10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121" name="Google Shape;3121;g3a0b29e5376_6_105"/>
          <p:cNvSpPr txBox="1"/>
          <p:nvPr/>
        </p:nvSpPr>
        <p:spPr>
          <a:xfrm>
            <a:off x="158425" y="247400"/>
            <a:ext cx="5660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Los que no sabían leer no pudieron hablar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122" name="Google Shape;3122;g3a0b29e5376_6_10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23" name="Google Shape;3123;g3a0b29e5376_6_10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124" name="Google Shape;3124;g3a0b29e5376_6_105"/>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g3a0b29e5376_6_105"/>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g3a0b29e5376_6_105"/>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g3a0b29e5376_6_105"/>
          <p:cNvSpPr txBox="1"/>
          <p:nvPr/>
        </p:nvSpPr>
        <p:spPr>
          <a:xfrm>
            <a:off x="7281050" y="3612950"/>
            <a:ext cx="1670100" cy="11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sng" cap="none" strike="noStrike">
                <a:solidFill>
                  <a:schemeClr val="accent5"/>
                </a:solidFill>
                <a:latin typeface="Arial"/>
                <a:ea typeface="Arial"/>
                <a:cs typeface="Arial"/>
                <a:sym typeface="Arial"/>
                <a:hlinkClick r:id="rId5">
                  <a:extLst>
                    <a:ext uri="{A12FA001-AC4F-418D-AE19-62706E023703}">
                      <ahyp:hlinkClr val="tx"/>
                    </a:ext>
                  </a:extLst>
                </a:hlinkClick>
              </a:rPr>
              <a:t>Día obra (video)</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 sz="1200" u="sng" cap="none" strike="noStrike">
                <a:solidFill>
                  <a:schemeClr val="accent5"/>
                </a:solidFill>
                <a:latin typeface="Arial"/>
                <a:ea typeface="Arial"/>
                <a:cs typeface="Arial"/>
                <a:sym typeface="Arial"/>
                <a:hlinkClick r:id="rId6">
                  <a:extLst>
                    <a:ext uri="{A12FA001-AC4F-418D-AE19-62706E023703}">
                      <ahyp:hlinkClr val="tx"/>
                    </a:ext>
                  </a:extLst>
                </a:hlinkClick>
              </a:rPr>
              <a:t>Autoevaluación</a:t>
            </a:r>
            <a:r>
              <a:rPr b="0" i="0" lang="e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 sz="1200" u="sng" cap="none" strike="noStrike">
                <a:solidFill>
                  <a:schemeClr val="accent5"/>
                </a:solidFill>
                <a:latin typeface="Arial"/>
                <a:ea typeface="Arial"/>
                <a:cs typeface="Arial"/>
                <a:sym typeface="Arial"/>
                <a:hlinkClick r:id="rId7">
                  <a:extLst>
                    <a:ext uri="{A12FA001-AC4F-418D-AE19-62706E023703}">
                      <ahyp:hlinkClr val="tx"/>
                    </a:ext>
                  </a:extLst>
                </a:hlinkClick>
              </a:rPr>
              <a:t>AE2</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Arial"/>
                <a:ea typeface="Arial"/>
                <a:cs typeface="Arial"/>
                <a:sym typeface="Arial"/>
              </a:rPr>
              <a:t> </a:t>
            </a:r>
            <a:r>
              <a:rPr b="1" i="0" lang="es" sz="1200" u="none" cap="none" strike="noStrike">
                <a:solidFill>
                  <a:schemeClr val="dk2"/>
                </a:solidFill>
                <a:latin typeface="Arial"/>
                <a:ea typeface="Arial"/>
                <a:cs typeface="Arial"/>
                <a:sym typeface="Arial"/>
              </a:rPr>
              <a:t>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2"/>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                                                                                </a:t>
            </a:r>
            <a:r>
              <a:rPr b="0" i="0" lang="es" sz="1200" u="none" cap="none" strike="noStrike">
                <a:solidFill>
                  <a:srgbClr val="000000"/>
                </a:solidFill>
                <a:latin typeface="Arial"/>
                <a:ea typeface="Arial"/>
                <a:cs typeface="Arial"/>
                <a:sym typeface="Arial"/>
              </a:rPr>
              <a:t>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28" name="Google Shape;3128;g3a0b29e5376_6_105" title="Ensayo.jpg"/>
          <p:cNvPicPr preferRelativeResize="0"/>
          <p:nvPr/>
        </p:nvPicPr>
        <p:blipFill rotWithShape="1">
          <a:blip r:embed="rId8">
            <a:alphaModFix/>
          </a:blip>
          <a:srcRect b="0" l="0" r="0" t="0"/>
          <a:stretch/>
        </p:blipFill>
        <p:spPr>
          <a:xfrm>
            <a:off x="584200" y="961700"/>
            <a:ext cx="2638525" cy="1484173"/>
          </a:xfrm>
          <a:prstGeom prst="rect">
            <a:avLst/>
          </a:prstGeom>
          <a:noFill/>
          <a:ln>
            <a:noFill/>
          </a:ln>
        </p:spPr>
      </p:pic>
      <p:pic>
        <p:nvPicPr>
          <p:cNvPr id="3129" name="Google Shape;3129;g3a0b29e5376_6_105" title="Ensayo2.jpg"/>
          <p:cNvPicPr preferRelativeResize="0"/>
          <p:nvPr/>
        </p:nvPicPr>
        <p:blipFill rotWithShape="1">
          <a:blip r:embed="rId9">
            <a:alphaModFix/>
          </a:blip>
          <a:srcRect b="0" l="0" r="0" t="0"/>
          <a:stretch/>
        </p:blipFill>
        <p:spPr>
          <a:xfrm>
            <a:off x="584200" y="2858800"/>
            <a:ext cx="2638525" cy="1484173"/>
          </a:xfrm>
          <a:prstGeom prst="rect">
            <a:avLst/>
          </a:prstGeom>
          <a:noFill/>
          <a:ln>
            <a:noFill/>
          </a:ln>
        </p:spPr>
      </p:pic>
      <p:pic>
        <p:nvPicPr>
          <p:cNvPr id="3130" name="Google Shape;3130;g3a0b29e5376_6_105" title="Día obra.jpg"/>
          <p:cNvPicPr preferRelativeResize="0"/>
          <p:nvPr/>
        </p:nvPicPr>
        <p:blipFill rotWithShape="1">
          <a:blip r:embed="rId10">
            <a:alphaModFix/>
          </a:blip>
          <a:srcRect b="0" l="0" r="0" t="0"/>
          <a:stretch/>
        </p:blipFill>
        <p:spPr>
          <a:xfrm>
            <a:off x="4301825" y="961700"/>
            <a:ext cx="2896724" cy="32173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4" name="Shape 3134"/>
        <p:cNvGrpSpPr/>
        <p:nvPr/>
      </p:nvGrpSpPr>
      <p:grpSpPr>
        <a:xfrm>
          <a:off x="0" y="0"/>
          <a:ext cx="0" cy="0"/>
          <a:chOff x="0" y="0"/>
          <a:chExt cx="0" cy="0"/>
        </a:xfrm>
      </p:grpSpPr>
      <p:pic>
        <p:nvPicPr>
          <p:cNvPr id="3135" name="Google Shape;3135;g3a0f9d8f5e3_0_192"/>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136" name="Google Shape;3136;g3a0f9d8f5e3_0_192"/>
          <p:cNvSpPr txBox="1"/>
          <p:nvPr/>
        </p:nvSpPr>
        <p:spPr>
          <a:xfrm>
            <a:off x="892750" y="1625275"/>
            <a:ext cx="5487900" cy="259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Cecilia Segovia</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Colegio Nº1 DE 3 “Bernardino Rivadavia”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2° 1ra, 2da, 3ra y 4ta</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Escribir para opinar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137" name="Google Shape;3137;g3a0f9d8f5e3_0_192"/>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3138" name="Google Shape;3138;g3a0f9d8f5e3_0_192"/>
          <p:cNvGrpSpPr/>
          <p:nvPr/>
        </p:nvGrpSpPr>
        <p:grpSpPr>
          <a:xfrm>
            <a:off x="773068" y="2335197"/>
            <a:ext cx="119674" cy="125925"/>
            <a:chOff x="853100" y="2420550"/>
            <a:chExt cx="69000" cy="72600"/>
          </a:xfrm>
        </p:grpSpPr>
        <p:cxnSp>
          <p:nvCxnSpPr>
            <p:cNvPr id="3139" name="Google Shape;3139;g3a0f9d8f5e3_0_19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40" name="Google Shape;3140;g3a0f9d8f5e3_0_19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141" name="Google Shape;3141;g3a0f9d8f5e3_0_192"/>
          <p:cNvGrpSpPr/>
          <p:nvPr/>
        </p:nvGrpSpPr>
        <p:grpSpPr>
          <a:xfrm>
            <a:off x="773068" y="1800035"/>
            <a:ext cx="119674" cy="125925"/>
            <a:chOff x="853100" y="2420550"/>
            <a:chExt cx="69000" cy="72600"/>
          </a:xfrm>
        </p:grpSpPr>
        <p:cxnSp>
          <p:nvCxnSpPr>
            <p:cNvPr id="3142" name="Google Shape;3142;g3a0f9d8f5e3_0_19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43" name="Google Shape;3143;g3a0f9d8f5e3_0_19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144" name="Google Shape;3144;g3a0f9d8f5e3_0_192"/>
          <p:cNvGrpSpPr/>
          <p:nvPr/>
        </p:nvGrpSpPr>
        <p:grpSpPr>
          <a:xfrm>
            <a:off x="772943" y="3602210"/>
            <a:ext cx="119674" cy="125925"/>
            <a:chOff x="853100" y="2420550"/>
            <a:chExt cx="69000" cy="72600"/>
          </a:xfrm>
        </p:grpSpPr>
        <p:cxnSp>
          <p:nvCxnSpPr>
            <p:cNvPr id="3145" name="Google Shape;3145;g3a0f9d8f5e3_0_19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46" name="Google Shape;3146;g3a0f9d8f5e3_0_19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147" name="Google Shape;3147;g3a0f9d8f5e3_0_192"/>
          <p:cNvSpPr txBox="1"/>
          <p:nvPr/>
        </p:nvSpPr>
        <p:spPr>
          <a:xfrm>
            <a:off x="449644" y="464650"/>
            <a:ext cx="7984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Segundo año lee y escribe: </a:t>
            </a:r>
            <a:r>
              <a:rPr b="0" i="0" lang="es" sz="2100" u="none" cap="none" strike="noStrike">
                <a:solidFill>
                  <a:srgbClr val="000000"/>
                </a:solidFill>
                <a:highlight>
                  <a:srgbClr val="B7DB20"/>
                </a:highlight>
                <a:latin typeface="Archivo ExtraBold"/>
                <a:ea typeface="Archivo ExtraBold"/>
                <a:cs typeface="Archivo ExtraBold"/>
                <a:sym typeface="Archivo ExtraBold"/>
              </a:rPr>
              <a:t>puntuación y argumentación desde la lectura literaria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148" name="Google Shape;3148;g3a0f9d8f5e3_0_192"/>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3149" name="Google Shape;3149;g3a0f9d8f5e3_0_192"/>
          <p:cNvGrpSpPr/>
          <p:nvPr/>
        </p:nvGrpSpPr>
        <p:grpSpPr>
          <a:xfrm>
            <a:off x="772943" y="2968697"/>
            <a:ext cx="119674" cy="125925"/>
            <a:chOff x="853100" y="2420550"/>
            <a:chExt cx="69000" cy="72600"/>
          </a:xfrm>
        </p:grpSpPr>
        <p:cxnSp>
          <p:nvCxnSpPr>
            <p:cNvPr id="3150" name="Google Shape;3150;g3a0f9d8f5e3_0_19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51" name="Google Shape;3151;g3a0f9d8f5e3_0_19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152" name="Google Shape;3152;g3a0f9d8f5e3_0_192"/>
          <p:cNvSpPr/>
          <p:nvPr/>
        </p:nvSpPr>
        <p:spPr>
          <a:xfrm>
            <a:off x="5673300" y="1179125"/>
            <a:ext cx="30840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g3a0f9d8f5e3_0_192"/>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3154" name="Google Shape;3154;g3a0f9d8f5e3_0_192" title="rivadavia pic.PNG"/>
          <p:cNvPicPr preferRelativeResize="0"/>
          <p:nvPr/>
        </p:nvPicPr>
        <p:blipFill rotWithShape="1">
          <a:blip r:embed="rId6">
            <a:alphaModFix/>
          </a:blip>
          <a:srcRect b="0" l="0" r="0" t="0"/>
          <a:stretch/>
        </p:blipFill>
        <p:spPr>
          <a:xfrm>
            <a:off x="5505375" y="1179125"/>
            <a:ext cx="3251925" cy="30888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8" name="Shape 3158"/>
        <p:cNvGrpSpPr/>
        <p:nvPr/>
      </p:nvGrpSpPr>
      <p:grpSpPr>
        <a:xfrm>
          <a:off x="0" y="0"/>
          <a:ext cx="0" cy="0"/>
          <a:chOff x="0" y="0"/>
          <a:chExt cx="0" cy="0"/>
        </a:xfrm>
      </p:grpSpPr>
      <p:pic>
        <p:nvPicPr>
          <p:cNvPr id="3159" name="Google Shape;3159;g3a0f9d8f5e3_0_215"/>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3160" name="Google Shape;3160;g3a0f9d8f5e3_0_215"/>
          <p:cNvSpPr txBox="1"/>
          <p:nvPr/>
        </p:nvSpPr>
        <p:spPr>
          <a:xfrm>
            <a:off x="278100" y="1083775"/>
            <a:ext cx="8612700" cy="3927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Ciclo lectivo 2025</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endParaRPr b="0" i="0" sz="13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0" i="0" lang="es" sz="1300" u="none" cap="none" strike="noStrike">
                <a:solidFill>
                  <a:schemeClr val="dk1"/>
                </a:solidFill>
                <a:latin typeface="Archivo"/>
                <a:ea typeface="Archivo"/>
                <a:cs typeface="Archivo"/>
                <a:sym typeface="Archivo"/>
              </a:rPr>
              <a:t>Los y las estudiantes habían trabajado en 1er año en el eje</a:t>
            </a:r>
            <a:r>
              <a:rPr b="1" i="0" lang="es" sz="1300" u="none" cap="none" strike="noStrike">
                <a:solidFill>
                  <a:schemeClr val="dk1"/>
                </a:solidFill>
                <a:latin typeface="Archivo"/>
                <a:ea typeface="Archivo"/>
                <a:cs typeface="Archivo"/>
                <a:sym typeface="Archivo"/>
              </a:rPr>
              <a:t> oralidad</a:t>
            </a:r>
            <a:r>
              <a:rPr b="0" i="0" lang="es" sz="1300" u="none" cap="none" strike="noStrike">
                <a:solidFill>
                  <a:schemeClr val="dk1"/>
                </a:solidFill>
                <a:latin typeface="Archivo"/>
                <a:ea typeface="Archivo"/>
                <a:cs typeface="Archivo"/>
                <a:sym typeface="Archivo"/>
              </a:rPr>
              <a:t>.  Se detectan dificultades  en la puntuación y en el armado y la estructura de las oraciones . Se decide  trabajar la escritura y priorizar los siguientes desempeños:</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1. Contenido. Trama argumentativa.</a:t>
            </a:r>
            <a:r>
              <a:rPr b="0" i="0" lang="es" sz="1300" u="none" cap="none" strike="noStrike">
                <a:solidFill>
                  <a:schemeClr val="dk1"/>
                </a:solidFill>
                <a:latin typeface="Archivo"/>
                <a:ea typeface="Archivo"/>
                <a:cs typeface="Archivo"/>
                <a:sym typeface="Archivo"/>
              </a:rPr>
              <a:t> Al iniciar el recorrido se encontraban en el nivel 3. Los textos producidos expresaban claramente la hipótesis personal pero la  articulación con los argumentos era débil. </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2. Vincular las tramas narrativa y argumentativa</a:t>
            </a:r>
            <a:r>
              <a:rPr b="0" i="0" lang="es" sz="1300" u="none" cap="none" strike="noStrike">
                <a:solidFill>
                  <a:schemeClr val="dk1"/>
                </a:solidFill>
                <a:latin typeface="Archivo"/>
                <a:ea typeface="Archivo"/>
                <a:cs typeface="Archivo"/>
                <a:sym typeface="Archivo"/>
              </a:rPr>
              <a:t>. Se encontraban en el nivel 2. El texto producido presentaba una hipótesis y recuperaba algunos aspectos de la lectura literaria, pero costaba un análisis más profundo. </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1"/>
                </a:solidFill>
                <a:latin typeface="Archivo"/>
                <a:ea typeface="Archivo"/>
                <a:cs typeface="Archivo"/>
                <a:sym typeface="Archivo"/>
              </a:rPr>
              <a:t>3. Cohesión. Puntuación.</a:t>
            </a:r>
            <a:r>
              <a:rPr b="0" i="0" lang="es" sz="1300" u="none" cap="none" strike="noStrike">
                <a:solidFill>
                  <a:schemeClr val="dk1"/>
                </a:solidFill>
                <a:latin typeface="Archivo"/>
                <a:ea typeface="Archivo"/>
                <a:cs typeface="Archivo"/>
                <a:sym typeface="Archivo"/>
              </a:rPr>
              <a:t> Se encontraban en el nivel 2. Usaban mayoritariamente comas o directamente no usaban signos de puntuación.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300"/>
              <a:buFont typeface="Arial"/>
              <a:buNone/>
            </a:pPr>
            <a:r>
              <a:rPr b="0" i="0" lang="es" sz="1400" u="none" cap="none" strike="noStrike">
                <a:solidFill>
                  <a:srgbClr val="000000"/>
                </a:solidFill>
                <a:latin typeface="Arial"/>
                <a:ea typeface="Arial"/>
                <a:cs typeface="Arial"/>
                <a:sym typeface="Arial"/>
              </a:rPr>
              <a:t>Acompañar la producción de textos claros y con argumentos correctamente articulados con la hipótesis presentada. Ofrecer situaciones para acompañar la lectura y la producción de textos argumentativos con hipótesis propias.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s" sz="1400" u="none" cap="none" strike="noStrike">
                <a:solidFill>
                  <a:srgbClr val="000000"/>
                </a:solidFill>
                <a:latin typeface="Arial"/>
                <a:ea typeface="Arial"/>
                <a:cs typeface="Arial"/>
                <a:sym typeface="Arial"/>
              </a:rPr>
              <a:t>Brindar herramientas para una correcta expresión escrita: puntuación. </a:t>
            </a:r>
            <a:endParaRPr b="0" i="0" sz="1300" u="none" cap="none" strike="noStrike">
              <a:solidFill>
                <a:schemeClr val="dk1"/>
              </a:solidFill>
              <a:latin typeface="Archivo"/>
              <a:ea typeface="Archivo"/>
              <a:cs typeface="Archivo"/>
              <a:sym typeface="Archivo"/>
            </a:endParaRPr>
          </a:p>
        </p:txBody>
      </p:sp>
      <p:grpSp>
        <p:nvGrpSpPr>
          <p:cNvPr id="3161" name="Google Shape;3161;g3a0f9d8f5e3_0_215"/>
          <p:cNvGrpSpPr/>
          <p:nvPr/>
        </p:nvGrpSpPr>
        <p:grpSpPr>
          <a:xfrm>
            <a:off x="158423" y="1255408"/>
            <a:ext cx="119674" cy="125925"/>
            <a:chOff x="853100" y="2420550"/>
            <a:chExt cx="69000" cy="72600"/>
          </a:xfrm>
        </p:grpSpPr>
        <p:cxnSp>
          <p:nvCxnSpPr>
            <p:cNvPr id="3162" name="Google Shape;3162;g3a0f9d8f5e3_0_21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63" name="Google Shape;3163;g3a0f9d8f5e3_0_21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164" name="Google Shape;3164;g3a0f9d8f5e3_0_215"/>
          <p:cNvSpPr txBox="1"/>
          <p:nvPr/>
        </p:nvSpPr>
        <p:spPr>
          <a:xfrm>
            <a:off x="187825" y="153450"/>
            <a:ext cx="4476900" cy="54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1665"/>
              <a:buFont typeface="Arial"/>
              <a:buNone/>
            </a:pPr>
            <a:r>
              <a:rPr b="0" i="0" lang="es" sz="1500" u="none" cap="none" strike="noStrike">
                <a:solidFill>
                  <a:schemeClr val="dk1"/>
                </a:solidFill>
                <a:highlight>
                  <a:srgbClr val="B7DB20"/>
                </a:highlight>
                <a:latin typeface="Archivo ExtraBold"/>
                <a:ea typeface="Archivo ExtraBold"/>
                <a:cs typeface="Archivo ExtraBold"/>
                <a:sym typeface="Archivo ExtraBold"/>
              </a:rPr>
              <a:t>Segundo año lee y escribe: puntuación </a:t>
            </a:r>
            <a:endParaRPr b="0" i="0" sz="1500" u="none" cap="none" strike="noStrike">
              <a:solidFill>
                <a:schemeClr val="dk1"/>
              </a:solidFill>
              <a:highlight>
                <a:srgbClr val="B7DB20"/>
              </a:highlight>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chemeClr val="dk1"/>
              </a:buClr>
              <a:buSzPts val="1665"/>
              <a:buFont typeface="Arial"/>
              <a:buNone/>
            </a:pPr>
            <a:r>
              <a:rPr b="0" i="0" lang="es" sz="1500" u="none" cap="none" strike="noStrike">
                <a:solidFill>
                  <a:schemeClr val="dk1"/>
                </a:solidFill>
                <a:highlight>
                  <a:srgbClr val="B7DB20"/>
                </a:highlight>
                <a:latin typeface="Archivo ExtraBold"/>
                <a:ea typeface="Archivo ExtraBold"/>
                <a:cs typeface="Archivo ExtraBold"/>
                <a:sym typeface="Archivo ExtraBold"/>
              </a:rPr>
              <a:t>y argumentación desde la lectura literaria</a:t>
            </a:r>
            <a:endParaRPr b="0" i="0" sz="15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165" name="Google Shape;3165;g3a0f9d8f5e3_0_21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66" name="Google Shape;3166;g3a0f9d8f5e3_0_21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3167" name="Google Shape;3167;g3a0f9d8f5e3_0_215"/>
          <p:cNvGrpSpPr/>
          <p:nvPr/>
        </p:nvGrpSpPr>
        <p:grpSpPr>
          <a:xfrm>
            <a:off x="158356" y="1690568"/>
            <a:ext cx="119674" cy="125925"/>
            <a:chOff x="853100" y="2420550"/>
            <a:chExt cx="69000" cy="72600"/>
          </a:xfrm>
        </p:grpSpPr>
        <p:cxnSp>
          <p:nvCxnSpPr>
            <p:cNvPr id="3168" name="Google Shape;3168;g3a0f9d8f5e3_0_21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69" name="Google Shape;3169;g3a0f9d8f5e3_0_21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170" name="Google Shape;3170;g3a0f9d8f5e3_0_215"/>
          <p:cNvGrpSpPr/>
          <p:nvPr/>
        </p:nvGrpSpPr>
        <p:grpSpPr>
          <a:xfrm>
            <a:off x="158423" y="3834196"/>
            <a:ext cx="119674" cy="125925"/>
            <a:chOff x="853100" y="2420550"/>
            <a:chExt cx="69000" cy="72600"/>
          </a:xfrm>
        </p:grpSpPr>
        <p:cxnSp>
          <p:nvCxnSpPr>
            <p:cNvPr id="3171" name="Google Shape;3171;g3a0f9d8f5e3_0_21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72" name="Google Shape;3172;g3a0f9d8f5e3_0_21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6" name="Shape 3176"/>
        <p:cNvGrpSpPr/>
        <p:nvPr/>
      </p:nvGrpSpPr>
      <p:grpSpPr>
        <a:xfrm>
          <a:off x="0" y="0"/>
          <a:ext cx="0" cy="0"/>
          <a:chOff x="0" y="0"/>
          <a:chExt cx="0" cy="0"/>
        </a:xfrm>
      </p:grpSpPr>
      <p:pic>
        <p:nvPicPr>
          <p:cNvPr id="3177" name="Google Shape;3177;g3a0f9d8f5e3_0_232"/>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3178" name="Google Shape;3178;g3a0f9d8f5e3_0_232"/>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3179" name="Google Shape;3179;g3a0f9d8f5e3_0_23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80" name="Google Shape;3180;g3a0f9d8f5e3_0_23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181" name="Google Shape;3181;g3a0f9d8f5e3_0_232"/>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I</a:t>
            </a:r>
            <a:r>
              <a:rPr lang="es" sz="1300">
                <a:solidFill>
                  <a:schemeClr val="dk1"/>
                </a:solidFill>
                <a:latin typeface="Archivo"/>
                <a:ea typeface="Archivo"/>
                <a:cs typeface="Archivo"/>
                <a:sym typeface="Archivo"/>
              </a:rPr>
              <a:t>dentificar y describir tipos de narradores, personajes principales/protagonistas, personajes secundarios y lugares.</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Identificar los núcleos narrativos</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Caracterizar cuentos de terror e historietas</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Crear una historieta a partir de la adaptación de un cuento de terror</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Leer una novela completa: analizar y caracterizarla. </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Identificar las formas que adopta la puntuación para la construcción de las voces del texto</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Planificar la escritura de textos en los que incorporen usos correctos del punto y la coma.</a:t>
            </a:r>
            <a:endParaRPr sz="1300">
              <a:solidFill>
                <a:schemeClr val="dk1"/>
              </a:solidFill>
              <a:latin typeface="Archivo"/>
              <a:ea typeface="Archivo"/>
              <a:cs typeface="Archivo"/>
              <a:sym typeface="Archivo"/>
            </a:endParaRPr>
          </a:p>
          <a:p>
            <a:pPr indent="-311157" lvl="0" marL="457200" rtl="0" algn="just">
              <a:lnSpc>
                <a:spcPct val="115000"/>
              </a:lnSpc>
              <a:spcBef>
                <a:spcPts val="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Cotejar para autocorregirse</a:t>
            </a:r>
            <a:endParaRPr sz="1300">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3182" name="Google Shape;3182;g3a0f9d8f5e3_0_232"/>
          <p:cNvSpPr txBox="1"/>
          <p:nvPr>
            <p:ph idx="2" type="body"/>
          </p:nvPr>
        </p:nvSpPr>
        <p:spPr>
          <a:xfrm>
            <a:off x="4832400" y="1152475"/>
            <a:ext cx="3999900" cy="36306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Lectura de cuentos sobre viajes: “Akasha” y “Viaje a Japón”.</a:t>
            </a:r>
            <a:endParaRPr>
              <a:solidFill>
                <a:schemeClr val="dk1"/>
              </a:solidFill>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Lectura de cuentos de terror: “La gallina degollada”, “El almohadón de plumas” y “Cuando hablábamos con los muertos”.</a:t>
            </a:r>
            <a:endParaRPr>
              <a:solidFill>
                <a:schemeClr val="dk1"/>
              </a:solidFill>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Lectura de la novela: </a:t>
            </a:r>
            <a:r>
              <a:rPr i="1" lang="es">
                <a:solidFill>
                  <a:schemeClr val="dk1"/>
                </a:solidFill>
                <a:latin typeface="Archivo"/>
                <a:ea typeface="Archivo"/>
                <a:cs typeface="Archivo"/>
                <a:sym typeface="Archivo"/>
              </a:rPr>
              <a:t>El mar y la serpiente.</a:t>
            </a:r>
            <a:endParaRPr i="1">
              <a:solidFill>
                <a:schemeClr val="dk1"/>
              </a:solidFill>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Lectura de prólogos por los diez años de su publicación.</a:t>
            </a:r>
            <a:endParaRPr>
              <a:solidFill>
                <a:schemeClr val="dk1"/>
              </a:solidFill>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Escritura de textos argumentativos breves.</a:t>
            </a:r>
            <a:endParaRPr>
              <a:solidFill>
                <a:schemeClr val="dk1"/>
              </a:solidFill>
              <a:latin typeface="Archivo"/>
              <a:ea typeface="Archivo"/>
              <a:cs typeface="Archivo"/>
              <a:sym typeface="Archivo"/>
            </a:endParaRPr>
          </a:p>
          <a:p>
            <a:pPr indent="-317500" lvl="0" marL="457200" rtl="0" algn="just">
              <a:lnSpc>
                <a:spcPct val="115000"/>
              </a:lnSpc>
              <a:spcBef>
                <a:spcPts val="0"/>
              </a:spcBef>
              <a:spcAft>
                <a:spcPts val="0"/>
              </a:spcAft>
              <a:buClr>
                <a:srgbClr val="B7DB20"/>
              </a:buClr>
              <a:buSzPts val="1400"/>
              <a:buFont typeface="Archivo"/>
              <a:buChar char="➔"/>
            </a:pPr>
            <a:r>
              <a:rPr lang="es">
                <a:solidFill>
                  <a:schemeClr val="dk1"/>
                </a:solidFill>
                <a:latin typeface="Archivo"/>
                <a:ea typeface="Archivo"/>
                <a:cs typeface="Archivo"/>
                <a:sym typeface="Archivo"/>
              </a:rPr>
              <a:t>Escritura de un prólogo.</a:t>
            </a:r>
            <a:endParaRPr>
              <a:solidFill>
                <a:schemeClr val="dk1"/>
              </a:solidFill>
              <a:latin typeface="Archivo"/>
              <a:ea typeface="Archivo"/>
              <a:cs typeface="Archivo"/>
              <a:sym typeface="Archivo"/>
            </a:endParaRPr>
          </a:p>
          <a:p>
            <a:pPr indent="0" lvl="0" marL="457200" rtl="0" algn="just">
              <a:lnSpc>
                <a:spcPct val="115000"/>
              </a:lnSpc>
              <a:spcBef>
                <a:spcPts val="0"/>
              </a:spcBef>
              <a:spcAft>
                <a:spcPts val="0"/>
              </a:spcAft>
              <a:buSzPts val="1400"/>
              <a:buNone/>
            </a:pPr>
            <a:r>
              <a:t/>
            </a:r>
            <a:endParaRPr b="1" sz="1100">
              <a:solidFill>
                <a:schemeClr val="dk1"/>
              </a:solidFill>
              <a:highlight>
                <a:srgbClr val="B7DB20"/>
              </a:highlight>
              <a:latin typeface="Archivo"/>
              <a:ea typeface="Archivo"/>
              <a:cs typeface="Archivo"/>
              <a:sym typeface="Archivo"/>
            </a:endParaRPr>
          </a:p>
        </p:txBody>
      </p:sp>
      <p:sp>
        <p:nvSpPr>
          <p:cNvPr id="3183" name="Google Shape;3183;g3a0f9d8f5e3_0_232"/>
          <p:cNvSpPr txBox="1"/>
          <p:nvPr/>
        </p:nvSpPr>
        <p:spPr>
          <a:xfrm>
            <a:off x="370525" y="218875"/>
            <a:ext cx="4316700" cy="6021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0"/>
              </a:spcAft>
              <a:buClr>
                <a:schemeClr val="dk1"/>
              </a:buClr>
              <a:buSzPts val="935"/>
              <a:buFont typeface="Arial"/>
              <a:buNone/>
            </a:pPr>
            <a:r>
              <a:rPr b="1" i="0" lang="es" sz="1545" u="none" cap="none" strike="noStrike">
                <a:solidFill>
                  <a:schemeClr val="dk1"/>
                </a:solidFill>
                <a:latin typeface="Archivo"/>
                <a:ea typeface="Archivo"/>
                <a:cs typeface="Archivo"/>
                <a:sym typeface="Archivo"/>
              </a:rPr>
              <a:t>Segundo año lee y escribe: puntuación y argumentación desde la lectura literaria</a:t>
            </a:r>
            <a:endParaRPr b="0" i="0" sz="146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7" name="Shape 3187"/>
        <p:cNvGrpSpPr/>
        <p:nvPr/>
      </p:nvGrpSpPr>
      <p:grpSpPr>
        <a:xfrm>
          <a:off x="0" y="0"/>
          <a:ext cx="0" cy="0"/>
          <a:chOff x="0" y="0"/>
          <a:chExt cx="0" cy="0"/>
        </a:xfrm>
      </p:grpSpPr>
      <p:pic>
        <p:nvPicPr>
          <p:cNvPr id="3188" name="Google Shape;3188;g3a0f9d8f5e3_0_242"/>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3189" name="Google Shape;3189;g3a0f9d8f5e3_0_242"/>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190" name="Google Shape;3190;g3a0f9d8f5e3_0_242"/>
          <p:cNvSpPr txBox="1"/>
          <p:nvPr/>
        </p:nvSpPr>
        <p:spPr>
          <a:xfrm>
            <a:off x="391725" y="208625"/>
            <a:ext cx="3958500" cy="639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500" u="none" cap="none" strike="noStrike">
                <a:solidFill>
                  <a:srgbClr val="000000"/>
                </a:solidFill>
                <a:highlight>
                  <a:srgbClr val="B7DB20"/>
                </a:highlight>
                <a:latin typeface="Archivo"/>
                <a:ea typeface="Archivo"/>
                <a:cs typeface="Archivo"/>
                <a:sym typeface="Archivo"/>
              </a:rPr>
              <a:t>Segundo año lee y escribe: puntuación </a:t>
            </a:r>
            <a:endParaRPr b="1" i="0" sz="1500" u="none" cap="none" strike="noStrike">
              <a:solidFill>
                <a:srgbClr val="000000"/>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rPr b="1" i="0" lang="es" sz="1500" u="none" cap="none" strike="noStrike">
                <a:solidFill>
                  <a:srgbClr val="000000"/>
                </a:solidFill>
                <a:highlight>
                  <a:srgbClr val="B7DB20"/>
                </a:highlight>
                <a:latin typeface="Archivo"/>
                <a:ea typeface="Archivo"/>
                <a:cs typeface="Archivo"/>
                <a:sym typeface="Archivo"/>
              </a:rPr>
              <a:t>y argumentación desde la lectura literaria</a:t>
            </a:r>
            <a:endParaRPr b="1" i="0" sz="1500" u="none" cap="none" strike="noStrike">
              <a:solidFill>
                <a:srgbClr val="000000"/>
              </a:solidFill>
              <a:highlight>
                <a:srgbClr val="B7DB20"/>
              </a:highlight>
              <a:latin typeface="Archivo"/>
              <a:ea typeface="Archivo"/>
              <a:cs typeface="Archivo"/>
              <a:sym typeface="Archivo"/>
            </a:endParaRPr>
          </a:p>
        </p:txBody>
      </p:sp>
      <p:sp>
        <p:nvSpPr>
          <p:cNvPr id="3191" name="Google Shape;3191;g3a0f9d8f5e3_0_24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2" name="Google Shape;3192;g3a0f9d8f5e3_0_24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193" name="Google Shape;3193;g3a0f9d8f5e3_0_242"/>
          <p:cNvSpPr txBox="1"/>
          <p:nvPr/>
        </p:nvSpPr>
        <p:spPr>
          <a:xfrm>
            <a:off x="494850" y="961700"/>
            <a:ext cx="8396100" cy="283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s" sz="1400" u="none" cap="none" strike="noStrike">
                <a:solidFill>
                  <a:schemeClr val="dk1"/>
                </a:solidFill>
                <a:latin typeface="Arial"/>
                <a:ea typeface="Arial"/>
                <a:cs typeface="Arial"/>
                <a:sym typeface="Arial"/>
              </a:rPr>
              <a:t>Escrituras en torno a lo leído:</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rgbClr val="B7DB20"/>
              </a:buClr>
              <a:buSzPts val="1400"/>
              <a:buFont typeface="Arial"/>
              <a:buChar char="➢"/>
            </a:pPr>
            <a:r>
              <a:rPr b="1" i="0" lang="es" sz="1400" u="none" cap="none" strike="noStrike">
                <a:solidFill>
                  <a:schemeClr val="dk1"/>
                </a:solidFill>
                <a:highlight>
                  <a:srgbClr val="B7DB20"/>
                </a:highlight>
                <a:latin typeface="Arial"/>
                <a:ea typeface="Arial"/>
                <a:cs typeface="Arial"/>
                <a:sym typeface="Arial"/>
              </a:rPr>
              <a:t>Escrituras personales:</a:t>
            </a:r>
            <a:r>
              <a:rPr b="0" i="0" lang="es" sz="1400" u="none" cap="none" strike="noStrike">
                <a:solidFill>
                  <a:schemeClr val="dk1"/>
                </a:solidFill>
                <a:latin typeface="Arial"/>
                <a:ea typeface="Arial"/>
                <a:cs typeface="Arial"/>
                <a:sym typeface="Arial"/>
              </a:rPr>
              <a:t> ¿A dónde quiero viajar?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ial"/>
                <a:ea typeface="Arial"/>
                <a:cs typeface="Arial"/>
                <a:sym typeface="Arial"/>
              </a:rPr>
              <a:t>Andamiaje: </a:t>
            </a:r>
            <a:r>
              <a:rPr b="0" i="0" lang="es" sz="1400" u="none" cap="none" strike="noStrike">
                <a:solidFill>
                  <a:schemeClr val="dk1"/>
                </a:solidFill>
                <a:latin typeface="Arial"/>
                <a:ea typeface="Arial"/>
                <a:cs typeface="Arial"/>
                <a:sym typeface="Arial"/>
              </a:rPr>
              <a:t>Se indicaron pautas de escritura atendiendo al contenido de cada párrafo.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rgbClr val="B7DB20"/>
              </a:buClr>
              <a:buSzPts val="1400"/>
              <a:buFont typeface="Arial"/>
              <a:buChar char="➢"/>
            </a:pPr>
            <a:r>
              <a:rPr b="1" i="0" lang="es" sz="1400" u="none" cap="none" strike="noStrike">
                <a:solidFill>
                  <a:schemeClr val="dk1"/>
                </a:solidFill>
                <a:highlight>
                  <a:srgbClr val="B7DB20"/>
                </a:highlight>
                <a:latin typeface="Arial"/>
                <a:ea typeface="Arial"/>
                <a:cs typeface="Arial"/>
                <a:sym typeface="Arial"/>
              </a:rPr>
              <a:t>Historieta grupal: </a:t>
            </a:r>
            <a:r>
              <a:rPr b="0" i="0" lang="es" sz="1400" u="none" cap="none" strike="noStrike">
                <a:solidFill>
                  <a:schemeClr val="dk1"/>
                </a:solidFill>
                <a:latin typeface="Arial"/>
                <a:ea typeface="Arial"/>
                <a:cs typeface="Arial"/>
                <a:sym typeface="Arial"/>
              </a:rPr>
              <a:t>pautas a considerar cantidad de viñetas, globos y apoyaturas.</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Elegir un </a:t>
            </a:r>
            <a:r>
              <a:rPr b="1" i="0" lang="es" sz="1400" u="none" cap="none" strike="noStrike">
                <a:solidFill>
                  <a:schemeClr val="dk1"/>
                </a:solidFill>
                <a:latin typeface="Arial"/>
                <a:ea typeface="Arial"/>
                <a:cs typeface="Arial"/>
                <a:sym typeface="Arial"/>
              </a:rPr>
              <a:t>color</a:t>
            </a:r>
            <a:r>
              <a:rPr b="0" i="0" lang="es" sz="1400" u="none" cap="none" strike="noStrike">
                <a:solidFill>
                  <a:schemeClr val="dk1"/>
                </a:solidFill>
                <a:latin typeface="Arial"/>
                <a:ea typeface="Arial"/>
                <a:cs typeface="Arial"/>
                <a:sym typeface="Arial"/>
              </a:rPr>
              <a:t> para destacar algún aspecto. Debían escribir </a:t>
            </a:r>
            <a:r>
              <a:rPr b="1" i="0" lang="es" sz="1400" u="none" cap="none" strike="noStrike">
                <a:solidFill>
                  <a:schemeClr val="dk1"/>
                </a:solidFill>
                <a:latin typeface="Arial"/>
                <a:ea typeface="Arial"/>
                <a:cs typeface="Arial"/>
                <a:sym typeface="Arial"/>
              </a:rPr>
              <a:t>por qué</a:t>
            </a:r>
            <a:r>
              <a:rPr b="0" i="0" lang="es" sz="1400" u="none" cap="none" strike="noStrike">
                <a:solidFill>
                  <a:schemeClr val="dk1"/>
                </a:solidFill>
                <a:latin typeface="Arial"/>
                <a:ea typeface="Arial"/>
                <a:cs typeface="Arial"/>
                <a:sym typeface="Arial"/>
              </a:rPr>
              <a:t> lo elegían.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Se realizaron retroalimentaciones generales e individuales.</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highlight>
                  <a:srgbClr val="B7DB20"/>
                </a:highlight>
                <a:latin typeface="Arial"/>
                <a:ea typeface="Arial"/>
                <a:cs typeface="Arial"/>
                <a:sym typeface="Arial"/>
              </a:rPr>
              <a:t>Cartas a la directora</a:t>
            </a:r>
            <a:endParaRPr b="1" i="0" sz="1400" u="none" cap="none" strike="noStrike">
              <a:solidFill>
                <a:schemeClr val="dk1"/>
              </a:solidFill>
              <a:highlight>
                <a:srgbClr val="B7DB20"/>
              </a:highlight>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800" u="none" cap="none" strike="noStrike">
              <a:solidFill>
                <a:schemeClr val="dk2"/>
              </a:solidFill>
              <a:highlight>
                <a:schemeClr val="accent6"/>
              </a:highlight>
              <a:latin typeface="Arial"/>
              <a:ea typeface="Arial"/>
              <a:cs typeface="Arial"/>
              <a:sym typeface="Arial"/>
            </a:endParaRPr>
          </a:p>
        </p:txBody>
      </p:sp>
      <p:pic>
        <p:nvPicPr>
          <p:cNvPr id="3194" name="Google Shape;3194;g3a0f9d8f5e3_0_242" title="IMG_20250916_094043598.jpg"/>
          <p:cNvPicPr preferRelativeResize="0"/>
          <p:nvPr/>
        </p:nvPicPr>
        <p:blipFill rotWithShape="1">
          <a:blip r:embed="rId5">
            <a:alphaModFix/>
          </a:blip>
          <a:srcRect b="0" l="0" r="0" t="0"/>
          <a:stretch/>
        </p:blipFill>
        <p:spPr>
          <a:xfrm>
            <a:off x="7075125" y="2652271"/>
            <a:ext cx="1233200" cy="2084854"/>
          </a:xfrm>
          <a:prstGeom prst="rect">
            <a:avLst/>
          </a:prstGeom>
          <a:noFill/>
          <a:ln>
            <a:noFill/>
          </a:ln>
        </p:spPr>
      </p:pic>
      <p:pic>
        <p:nvPicPr>
          <p:cNvPr id="3195" name="Google Shape;3195;g3a0f9d8f5e3_0_242" title="IMG_20250916_093930497.jpg"/>
          <p:cNvPicPr preferRelativeResize="0"/>
          <p:nvPr/>
        </p:nvPicPr>
        <p:blipFill rotWithShape="1">
          <a:blip r:embed="rId6">
            <a:alphaModFix/>
          </a:blip>
          <a:srcRect b="0" l="0" r="0" t="0"/>
          <a:stretch/>
        </p:blipFill>
        <p:spPr>
          <a:xfrm>
            <a:off x="3482349" y="3299849"/>
            <a:ext cx="2819149" cy="12691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grpSp>
        <p:nvGrpSpPr>
          <p:cNvPr id="617" name="Google Shape;617;g3a116982fca_3_155"/>
          <p:cNvGrpSpPr/>
          <p:nvPr/>
        </p:nvGrpSpPr>
        <p:grpSpPr>
          <a:xfrm>
            <a:off x="-342234" y="3350401"/>
            <a:ext cx="3189350" cy="1336365"/>
            <a:chOff x="5974608" y="421179"/>
            <a:chExt cx="3189350" cy="1336365"/>
          </a:xfrm>
        </p:grpSpPr>
        <p:grpSp>
          <p:nvGrpSpPr>
            <p:cNvPr id="618" name="Google Shape;618;g3a116982fca_3_155"/>
            <p:cNvGrpSpPr/>
            <p:nvPr/>
          </p:nvGrpSpPr>
          <p:grpSpPr>
            <a:xfrm rot="5400000">
              <a:off x="7873551" y="-202765"/>
              <a:ext cx="666463" cy="1914351"/>
              <a:chOff x="2405075" y="2171775"/>
              <a:chExt cx="633400" cy="1900100"/>
            </a:xfrm>
          </p:grpSpPr>
          <p:cxnSp>
            <p:nvCxnSpPr>
              <p:cNvPr id="619" name="Google Shape;619;g3a116982fca_3_15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0" name="Google Shape;620;g3a116982fca_3_15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1" name="Google Shape;621;g3a116982fca_3_15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2" name="Google Shape;622;g3a116982fca_3_15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3" name="Google Shape;623;g3a116982fca_3_15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24" name="Google Shape;624;g3a116982fca_3_15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5" name="Google Shape;625;g3a116982fca_3_15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6" name="Google Shape;626;g3a116982fca_3_15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7" name="Google Shape;627;g3a116982fca_3_15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8" name="Google Shape;628;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9" name="Google Shape;629;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0" name="Google Shape;630;g3a116982fca_3_15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1" name="Google Shape;631;g3a116982fca_3_15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32" name="Google Shape;632;g3a116982fca_3_15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33" name="Google Shape;633;g3a116982fca_3_15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34" name="Google Shape;634;g3a116982fca_3_155"/>
            <p:cNvGrpSpPr/>
            <p:nvPr/>
          </p:nvGrpSpPr>
          <p:grpSpPr>
            <a:xfrm rot="5400000">
              <a:off x="7873551" y="467137"/>
              <a:ext cx="666463" cy="1914351"/>
              <a:chOff x="2405075" y="2171775"/>
              <a:chExt cx="633400" cy="1900100"/>
            </a:xfrm>
          </p:grpSpPr>
          <p:cxnSp>
            <p:nvCxnSpPr>
              <p:cNvPr id="635" name="Google Shape;635;g3a116982fca_3_15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6" name="Google Shape;636;g3a116982fca_3_15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7" name="Google Shape;637;g3a116982fca_3_15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8" name="Google Shape;638;g3a116982fca_3_15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39" name="Google Shape;639;g3a116982fca_3_15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40" name="Google Shape;640;g3a116982fca_3_15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41" name="Google Shape;641;g3a116982fca_3_15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42" name="Google Shape;642;g3a116982fca_3_15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43" name="Google Shape;643;g3a116982fca_3_15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44" name="Google Shape;644;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45" name="Google Shape;645;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46" name="Google Shape;646;g3a116982fca_3_15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47" name="Google Shape;647;g3a116982fca_3_15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48" name="Google Shape;648;g3a116982fca_3_15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49" name="Google Shape;649;g3a116982fca_3_15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50" name="Google Shape;650;g3a116982fca_3_155"/>
            <p:cNvGrpSpPr/>
            <p:nvPr/>
          </p:nvGrpSpPr>
          <p:grpSpPr>
            <a:xfrm rot="5400000">
              <a:off x="6598552" y="-202765"/>
              <a:ext cx="666463" cy="1914351"/>
              <a:chOff x="2405075" y="2171775"/>
              <a:chExt cx="633400" cy="1900100"/>
            </a:xfrm>
          </p:grpSpPr>
          <p:cxnSp>
            <p:nvCxnSpPr>
              <p:cNvPr id="651" name="Google Shape;651;g3a116982fca_3_15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52" name="Google Shape;652;g3a116982fca_3_15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53" name="Google Shape;653;g3a116982fca_3_15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54" name="Google Shape;654;g3a116982fca_3_15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55" name="Google Shape;655;g3a116982fca_3_15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56" name="Google Shape;656;g3a116982fca_3_15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57" name="Google Shape;657;g3a116982fca_3_15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58" name="Google Shape;658;g3a116982fca_3_15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59" name="Google Shape;659;g3a116982fca_3_15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60" name="Google Shape;660;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61" name="Google Shape;661;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62" name="Google Shape;662;g3a116982fca_3_15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63" name="Google Shape;663;g3a116982fca_3_15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64" name="Google Shape;664;g3a116982fca_3_15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65" name="Google Shape;665;g3a116982fca_3_15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66" name="Google Shape;666;g3a116982fca_3_155"/>
            <p:cNvGrpSpPr/>
            <p:nvPr/>
          </p:nvGrpSpPr>
          <p:grpSpPr>
            <a:xfrm rot="5400000">
              <a:off x="6598552" y="467137"/>
              <a:ext cx="666463" cy="1914351"/>
              <a:chOff x="2405075" y="2171775"/>
              <a:chExt cx="633400" cy="1900100"/>
            </a:xfrm>
          </p:grpSpPr>
          <p:cxnSp>
            <p:nvCxnSpPr>
              <p:cNvPr id="667" name="Google Shape;667;g3a116982fca_3_15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68" name="Google Shape;668;g3a116982fca_3_15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69" name="Google Shape;669;g3a116982fca_3_15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0" name="Google Shape;670;g3a116982fca_3_15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1" name="Google Shape;671;g3a116982fca_3_15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72" name="Google Shape;672;g3a116982fca_3_15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73" name="Google Shape;673;g3a116982fca_3_15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74" name="Google Shape;674;g3a116982fca_3_15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75" name="Google Shape;675;g3a116982fca_3_15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76" name="Google Shape;676;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77" name="Google Shape;677;g3a116982fca_3_15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78" name="Google Shape;678;g3a116982fca_3_15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79" name="Google Shape;679;g3a116982fca_3_15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80" name="Google Shape;680;g3a116982fca_3_15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81" name="Google Shape;681;g3a116982fca_3_15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682" name="Google Shape;682;g3a116982fca_3_15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g3a116982fca_3_155"/>
          <p:cNvSpPr txBox="1"/>
          <p:nvPr/>
        </p:nvSpPr>
        <p:spPr>
          <a:xfrm>
            <a:off x="196275" y="153725"/>
            <a:ext cx="7737000" cy="9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El estado de situación: cómo estábamos antes de empezar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84" name="Google Shape;684;g3a116982fca_3_155"/>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685" name="Google Shape;685;g3a116982fca_3_155"/>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686" name="Google Shape;686;g3a116982fca_3_155"/>
          <p:cNvSpPr txBox="1"/>
          <p:nvPr/>
        </p:nvSpPr>
        <p:spPr>
          <a:xfrm>
            <a:off x="4700050" y="1298050"/>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87" name="Google Shape;687;g3a116982fca_3_155"/>
          <p:cNvSpPr txBox="1"/>
          <p:nvPr/>
        </p:nvSpPr>
        <p:spPr>
          <a:xfrm>
            <a:off x="4700050" y="3885125"/>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88" name="Google Shape;688;g3a116982fca_3_155"/>
          <p:cNvSpPr/>
          <p:nvPr/>
        </p:nvSpPr>
        <p:spPr>
          <a:xfrm>
            <a:off x="476175" y="1239275"/>
            <a:ext cx="7007700" cy="3602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300"/>
              <a:buFont typeface="Arial"/>
              <a:buNone/>
            </a:pPr>
            <a:r>
              <a:rPr b="1" i="0" lang="es" sz="2100" u="none" cap="none" strike="noStrike">
                <a:solidFill>
                  <a:schemeClr val="dk1"/>
                </a:solidFill>
                <a:latin typeface="Archivo"/>
                <a:ea typeface="Archivo"/>
                <a:cs typeface="Archivo"/>
                <a:sym typeface="Archivo"/>
              </a:rPr>
              <a:t>Rasgos de la oralidad del grupo: </a:t>
            </a:r>
            <a:endParaRPr b="1" i="0" sz="21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300"/>
              <a:buFont typeface="Arial"/>
              <a:buNone/>
            </a:pPr>
            <a:r>
              <a:t/>
            </a:r>
            <a:endParaRPr b="1" i="0" sz="2100" u="none" cap="none" strike="noStrike">
              <a:solidFill>
                <a:schemeClr val="dk1"/>
              </a:solidFill>
              <a:latin typeface="Archivo"/>
              <a:ea typeface="Archivo"/>
              <a:cs typeface="Archivo"/>
              <a:sym typeface="Archivo"/>
            </a:endParaRPr>
          </a:p>
          <a:p>
            <a:pPr indent="-349250" lvl="0" marL="457200" marR="0" rtl="0" algn="just">
              <a:lnSpc>
                <a:spcPct val="100000"/>
              </a:lnSpc>
              <a:spcBef>
                <a:spcPts val="0"/>
              </a:spcBef>
              <a:spcAft>
                <a:spcPts val="0"/>
              </a:spcAft>
              <a:buClr>
                <a:schemeClr val="dk1"/>
              </a:buClr>
              <a:buSzPts val="1900"/>
              <a:buFont typeface="Arial"/>
              <a:buChar char="-"/>
            </a:pPr>
            <a:r>
              <a:rPr b="0" i="0" lang="es" sz="1900" u="none" cap="none" strike="noStrike">
                <a:solidFill>
                  <a:schemeClr val="dk1"/>
                </a:solidFill>
                <a:highlight>
                  <a:srgbClr val="FFFFFF"/>
                </a:highlight>
                <a:latin typeface="Arial"/>
                <a:ea typeface="Arial"/>
                <a:cs typeface="Arial"/>
                <a:sym typeface="Arial"/>
              </a:rPr>
              <a:t>Dificultad para tomar la palabra de manera adecuada en situaciones formales de comunicación y con un público más amplio.</a:t>
            </a:r>
            <a:endParaRPr b="0" i="0" sz="1900" u="none" cap="none" strike="noStrike">
              <a:solidFill>
                <a:schemeClr val="dk1"/>
              </a:solidFill>
              <a:highlight>
                <a:srgbClr val="FFFFFF"/>
              </a:highlight>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s" sz="1900" u="none" cap="none" strike="noStrike">
                <a:solidFill>
                  <a:schemeClr val="dk1"/>
                </a:solidFill>
                <a:highlight>
                  <a:srgbClr val="FFFFFF"/>
                </a:highlight>
                <a:latin typeface="Arial"/>
                <a:ea typeface="Arial"/>
                <a:cs typeface="Arial"/>
                <a:sym typeface="Arial"/>
              </a:rPr>
              <a:t>Poca fluidez, claridad y expresividad </a:t>
            </a:r>
            <a:endParaRPr b="0" i="0" sz="1900" u="none" cap="none" strike="noStrike">
              <a:solidFill>
                <a:schemeClr val="dk1"/>
              </a:solidFill>
              <a:highlight>
                <a:srgbClr val="FFFFFF"/>
              </a:highlight>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s" sz="1900" u="none" cap="none" strike="noStrike">
                <a:solidFill>
                  <a:schemeClr val="dk1"/>
                </a:solidFill>
                <a:highlight>
                  <a:srgbClr val="FFFFFF"/>
                </a:highlight>
                <a:latin typeface="Arial"/>
                <a:ea typeface="Arial"/>
                <a:cs typeface="Arial"/>
                <a:sym typeface="Arial"/>
              </a:rPr>
              <a:t>Poco manejo de las emociones: timidez, nervios etc. que interfieren en la proyección de la voz </a:t>
            </a:r>
            <a:endParaRPr b="0" i="0" sz="1900" u="none" cap="none" strike="noStrike">
              <a:solidFill>
                <a:schemeClr val="dk1"/>
              </a:solidFill>
              <a:highlight>
                <a:srgbClr val="FFFFFF"/>
              </a:highlight>
              <a:latin typeface="Arial"/>
              <a:ea typeface="Arial"/>
              <a:cs typeface="Arial"/>
              <a:sym typeface="Arial"/>
            </a:endParaRPr>
          </a:p>
          <a:p>
            <a:pPr indent="-400050" lvl="0" marL="457200" marR="0" rtl="0" algn="just">
              <a:lnSpc>
                <a:spcPct val="100000"/>
              </a:lnSpc>
              <a:spcBef>
                <a:spcPts val="0"/>
              </a:spcBef>
              <a:spcAft>
                <a:spcPts val="0"/>
              </a:spcAft>
              <a:buClr>
                <a:schemeClr val="dk1"/>
              </a:buClr>
              <a:buSzPts val="2700"/>
              <a:buFont typeface="Arial"/>
              <a:buChar char="-"/>
            </a:pPr>
            <a:r>
              <a:rPr b="0" i="0" lang="es" sz="1900" u="none" cap="none" strike="noStrike">
                <a:solidFill>
                  <a:schemeClr val="dk1"/>
                </a:solidFill>
                <a:highlight>
                  <a:srgbClr val="FFFFFF"/>
                </a:highlight>
                <a:latin typeface="Arial"/>
                <a:ea typeface="Arial"/>
                <a:cs typeface="Arial"/>
                <a:sym typeface="Arial"/>
              </a:rPr>
              <a:t>Poca participación en calidad de integrantes de un auditorio</a:t>
            </a:r>
            <a:endParaRPr b="0" i="0" sz="2100" u="none" cap="none" strike="noStrike">
              <a:solidFill>
                <a:schemeClr val="dk1"/>
              </a:solidFill>
              <a:latin typeface="Archivo Light"/>
              <a:ea typeface="Archivo Light"/>
              <a:cs typeface="Archivo Light"/>
              <a:sym typeface="Archivo Light"/>
            </a:endParaRPr>
          </a:p>
          <a:p>
            <a:pPr indent="0" lvl="0" marL="0" marR="0" rtl="0" algn="l">
              <a:lnSpc>
                <a:spcPct val="100000"/>
              </a:lnSpc>
              <a:spcBef>
                <a:spcPts val="0"/>
              </a:spcBef>
              <a:spcAft>
                <a:spcPts val="0"/>
              </a:spcAft>
              <a:buClr>
                <a:srgbClr val="000000"/>
              </a:buClr>
              <a:buSzPts val="1400"/>
              <a:buFont typeface="Arial"/>
              <a:buNone/>
            </a:pPr>
            <a:r>
              <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9" name="Shape 3199"/>
        <p:cNvGrpSpPr/>
        <p:nvPr/>
      </p:nvGrpSpPr>
      <p:grpSpPr>
        <a:xfrm>
          <a:off x="0" y="0"/>
          <a:ext cx="0" cy="0"/>
          <a:chOff x="0" y="0"/>
          <a:chExt cx="0" cy="0"/>
        </a:xfrm>
      </p:grpSpPr>
      <p:pic>
        <p:nvPicPr>
          <p:cNvPr id="3200" name="Google Shape;3200;g3a0f9d8f5e3_0_253"/>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3201" name="Google Shape;3201;g3a0f9d8f5e3_0_253"/>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202" name="Google Shape;3202;g3a0f9d8f5e3_0_253"/>
          <p:cNvSpPr txBox="1"/>
          <p:nvPr/>
        </p:nvSpPr>
        <p:spPr>
          <a:xfrm>
            <a:off x="391725" y="208625"/>
            <a:ext cx="3958500" cy="639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i="0" lang="es" sz="1500" u="none" cap="none" strike="noStrike">
                <a:solidFill>
                  <a:srgbClr val="000000"/>
                </a:solidFill>
                <a:highlight>
                  <a:srgbClr val="B7DB20"/>
                </a:highlight>
                <a:latin typeface="Archivo"/>
                <a:ea typeface="Archivo"/>
                <a:cs typeface="Archivo"/>
                <a:sym typeface="Archivo"/>
              </a:rPr>
              <a:t>Segundo año lee y escribe: puntuación </a:t>
            </a:r>
            <a:endParaRPr b="1" i="0" sz="1500" u="none" cap="none" strike="noStrike">
              <a:solidFill>
                <a:srgbClr val="000000"/>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rPr b="1" i="0" lang="es" sz="1500" u="none" cap="none" strike="noStrike">
                <a:solidFill>
                  <a:srgbClr val="000000"/>
                </a:solidFill>
                <a:highlight>
                  <a:srgbClr val="B7DB20"/>
                </a:highlight>
                <a:latin typeface="Archivo"/>
                <a:ea typeface="Archivo"/>
                <a:cs typeface="Archivo"/>
                <a:sym typeface="Archivo"/>
              </a:rPr>
              <a:t>y argumentación desde la lectura literaria</a:t>
            </a:r>
            <a:endParaRPr b="1" i="0" sz="1500" u="none" cap="none" strike="noStrike">
              <a:solidFill>
                <a:srgbClr val="000000"/>
              </a:solidFill>
              <a:highlight>
                <a:srgbClr val="B7DB20"/>
              </a:highlight>
              <a:latin typeface="Archivo"/>
              <a:ea typeface="Archivo"/>
              <a:cs typeface="Archivo"/>
              <a:sym typeface="Archivo"/>
            </a:endParaRPr>
          </a:p>
        </p:txBody>
      </p:sp>
      <p:sp>
        <p:nvSpPr>
          <p:cNvPr id="3203" name="Google Shape;3203;g3a0f9d8f5e3_0_25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4" name="Google Shape;3204;g3a0f9d8f5e3_0_25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205" name="Google Shape;3205;g3a0f9d8f5e3_0_253"/>
          <p:cNvSpPr txBox="1"/>
          <p:nvPr/>
        </p:nvSpPr>
        <p:spPr>
          <a:xfrm>
            <a:off x="494850" y="961700"/>
            <a:ext cx="8396100" cy="304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s" sz="1400" u="none" cap="none" strike="noStrike">
                <a:solidFill>
                  <a:schemeClr val="dk1"/>
                </a:solidFill>
                <a:latin typeface="Arial"/>
                <a:ea typeface="Arial"/>
                <a:cs typeface="Arial"/>
                <a:sym typeface="Arial"/>
              </a:rPr>
              <a:t>Escrituras en torno a lo leído:</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rgbClr val="B7DB20"/>
              </a:buClr>
              <a:buSzPts val="1400"/>
              <a:buFont typeface="Arial"/>
              <a:buChar char="➢"/>
            </a:pPr>
            <a:r>
              <a:rPr b="0" i="0" lang="es" sz="1400" u="none" cap="none" strike="noStrike">
                <a:solidFill>
                  <a:schemeClr val="dk1"/>
                </a:solidFill>
                <a:highlight>
                  <a:srgbClr val="B7DB20"/>
                </a:highlight>
                <a:latin typeface="Arial"/>
                <a:ea typeface="Arial"/>
                <a:cs typeface="Arial"/>
                <a:sym typeface="Arial"/>
              </a:rPr>
              <a:t>E</a:t>
            </a:r>
            <a:r>
              <a:rPr b="1" i="0" lang="es" sz="1400" u="none" cap="none" strike="noStrike">
                <a:solidFill>
                  <a:schemeClr val="dk1"/>
                </a:solidFill>
                <a:highlight>
                  <a:srgbClr val="B7DB20"/>
                </a:highlight>
                <a:latin typeface="Arial"/>
                <a:ea typeface="Arial"/>
                <a:cs typeface="Arial"/>
                <a:sym typeface="Arial"/>
              </a:rPr>
              <a:t>scribir como la niña (Capítulo 1 de</a:t>
            </a:r>
            <a:r>
              <a:rPr b="1" i="1" lang="es" sz="1400" u="none" cap="none" strike="noStrike">
                <a:solidFill>
                  <a:schemeClr val="dk1"/>
                </a:solidFill>
                <a:highlight>
                  <a:srgbClr val="B7DB20"/>
                </a:highlight>
                <a:latin typeface="Arial"/>
                <a:ea typeface="Arial"/>
                <a:cs typeface="Arial"/>
                <a:sym typeface="Arial"/>
              </a:rPr>
              <a:t> El mar y la serpiente</a:t>
            </a:r>
            <a:r>
              <a:rPr b="1" i="0" lang="es" sz="1400" u="none" cap="none" strike="noStrike">
                <a:solidFill>
                  <a:schemeClr val="dk1"/>
                </a:solidFill>
                <a:highlight>
                  <a:srgbClr val="B7DB20"/>
                </a:highlight>
                <a:latin typeface="Arial"/>
                <a:ea typeface="Arial"/>
                <a:cs typeface="Arial"/>
                <a:sym typeface="Arial"/>
              </a:rPr>
              <a:t>):</a:t>
            </a:r>
            <a:r>
              <a:rPr b="0" i="0" lang="es" sz="1400" u="none" cap="none" strike="noStrike">
                <a:solidFill>
                  <a:schemeClr val="dk1"/>
                </a:solidFill>
                <a:latin typeface="Arial"/>
                <a:ea typeface="Arial"/>
                <a:cs typeface="Arial"/>
                <a:sym typeface="Arial"/>
              </a:rPr>
              <a:t> por primera vez  en el supermercado o primera vez a una plaza de su barrio nuevo. ¿Con quién va? ¿Qué ve? ¿Cómo nombra lo que ve?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ial"/>
                <a:ea typeface="Arial"/>
                <a:cs typeface="Arial"/>
                <a:sym typeface="Arial"/>
              </a:rPr>
              <a:t>Andamiaje:</a:t>
            </a:r>
            <a:r>
              <a:rPr b="0" i="0" lang="es" sz="1400" u="none" cap="none" strike="noStrike">
                <a:solidFill>
                  <a:schemeClr val="dk1"/>
                </a:solidFill>
                <a:latin typeface="Arial"/>
                <a:ea typeface="Arial"/>
                <a:cs typeface="Arial"/>
                <a:sym typeface="Arial"/>
              </a:rPr>
              <a:t> Indicaciones de oraciones cortas y utilización de la coma para enumerar.</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just">
              <a:lnSpc>
                <a:spcPct val="100000"/>
              </a:lnSpc>
              <a:spcBef>
                <a:spcPts val="0"/>
              </a:spcBef>
              <a:spcAft>
                <a:spcPts val="0"/>
              </a:spcAft>
              <a:buClr>
                <a:srgbClr val="B7DB20"/>
              </a:buClr>
              <a:buSzPts val="1400"/>
              <a:buFont typeface="Arial"/>
              <a:buChar char="➢"/>
            </a:pPr>
            <a:r>
              <a:rPr b="1" i="0" lang="es" sz="1400" u="none" cap="none" strike="noStrike">
                <a:solidFill>
                  <a:schemeClr val="dk1"/>
                </a:solidFill>
                <a:highlight>
                  <a:srgbClr val="B7DB20"/>
                </a:highlight>
                <a:latin typeface="Arial"/>
                <a:ea typeface="Arial"/>
                <a:cs typeface="Arial"/>
                <a:sym typeface="Arial"/>
              </a:rPr>
              <a:t>Escritura de un prólogo por los 20 años de la publicación de El mar y la serpiente:</a:t>
            </a:r>
            <a:r>
              <a:rPr b="0" i="0" lang="es"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ial"/>
                <a:ea typeface="Arial"/>
                <a:cs typeface="Arial"/>
                <a:sym typeface="Arial"/>
              </a:rPr>
              <a:t>Andamiaje:</a:t>
            </a:r>
            <a:r>
              <a:rPr b="0" i="0" lang="es" sz="1400" u="none" cap="none" strike="noStrike">
                <a:solidFill>
                  <a:schemeClr val="dk1"/>
                </a:solidFill>
                <a:latin typeface="Arial"/>
                <a:ea typeface="Arial"/>
                <a:cs typeface="Arial"/>
                <a:sym typeface="Arial"/>
              </a:rPr>
              <a:t> Contenido de cada párrafo.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Indicaciones de usos del punto y la coma en cada párrafo. </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Posterior cotejo. Retroalimentación general e individual.</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800" u="none" cap="none" strike="noStrike">
              <a:solidFill>
                <a:schemeClr val="dk2"/>
              </a:solidFill>
              <a:highlight>
                <a:schemeClr val="accent6"/>
              </a:highlight>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9" name="Shape 3209"/>
        <p:cNvGrpSpPr/>
        <p:nvPr/>
      </p:nvGrpSpPr>
      <p:grpSpPr>
        <a:xfrm>
          <a:off x="0" y="0"/>
          <a:ext cx="0" cy="0"/>
          <a:chOff x="0" y="0"/>
          <a:chExt cx="0" cy="0"/>
        </a:xfrm>
      </p:grpSpPr>
      <p:pic>
        <p:nvPicPr>
          <p:cNvPr id="3210" name="Google Shape;3210;g3a0f9d8f5e3_0_262"/>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211" name="Google Shape;3211;g3a0f9d8f5e3_0_262"/>
          <p:cNvSpPr txBox="1"/>
          <p:nvPr/>
        </p:nvSpPr>
        <p:spPr>
          <a:xfrm>
            <a:off x="158425" y="247400"/>
            <a:ext cx="4137000" cy="564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0"/>
              </a:spcAft>
              <a:buClr>
                <a:schemeClr val="dk1"/>
              </a:buClr>
              <a:buSzPts val="935"/>
              <a:buFont typeface="Arial"/>
              <a:buNone/>
            </a:pPr>
            <a:r>
              <a:rPr b="1" i="0" lang="es" sz="1500" u="none" cap="none" strike="noStrike">
                <a:solidFill>
                  <a:schemeClr val="dk1"/>
                </a:solidFill>
                <a:latin typeface="Archivo"/>
                <a:ea typeface="Archivo"/>
                <a:cs typeface="Archivo"/>
                <a:sym typeface="Archivo"/>
              </a:rPr>
              <a:t>Segundo año lee y escribe: puntuación y argumentación desde la lectura literaria</a:t>
            </a:r>
            <a:endParaRPr b="0" i="0" sz="15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212" name="Google Shape;3212;g3a0f9d8f5e3_0_26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13" name="Google Shape;3213;g3a0f9d8f5e3_0_26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214" name="Google Shape;3214;g3a0f9d8f5e3_0_262"/>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g3a0f9d8f5e3_0_262"/>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g3a0f9d8f5e3_0_262"/>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g3a0f9d8f5e3_0_262"/>
          <p:cNvSpPr txBox="1"/>
          <p:nvPr/>
        </p:nvSpPr>
        <p:spPr>
          <a:xfrm>
            <a:off x="697950" y="1391025"/>
            <a:ext cx="7778100" cy="27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18" name="Google Shape;3218;g3a0f9d8f5e3_0_262" title="IMG_20250908_115819263.jpg"/>
          <p:cNvPicPr preferRelativeResize="0"/>
          <p:nvPr/>
        </p:nvPicPr>
        <p:blipFill rotWithShape="1">
          <a:blip r:embed="rId5">
            <a:alphaModFix/>
          </a:blip>
          <a:srcRect b="0" l="0" r="0" t="0"/>
          <a:stretch/>
        </p:blipFill>
        <p:spPr>
          <a:xfrm>
            <a:off x="347350" y="1034475"/>
            <a:ext cx="4796150" cy="2175099"/>
          </a:xfrm>
          <a:prstGeom prst="rect">
            <a:avLst/>
          </a:prstGeom>
          <a:noFill/>
          <a:ln>
            <a:noFill/>
          </a:ln>
        </p:spPr>
      </p:pic>
      <p:pic>
        <p:nvPicPr>
          <p:cNvPr id="3219" name="Google Shape;3219;g3a0f9d8f5e3_0_262" title="IMG_20250916_094049397.jpg"/>
          <p:cNvPicPr preferRelativeResize="0"/>
          <p:nvPr/>
        </p:nvPicPr>
        <p:blipFill rotWithShape="1">
          <a:blip r:embed="rId6">
            <a:alphaModFix/>
          </a:blip>
          <a:srcRect b="0" l="0" r="0" t="0"/>
          <a:stretch/>
        </p:blipFill>
        <p:spPr>
          <a:xfrm>
            <a:off x="4047999" y="2649000"/>
            <a:ext cx="4459699" cy="2007724"/>
          </a:xfrm>
          <a:prstGeom prst="rect">
            <a:avLst/>
          </a:prstGeom>
          <a:noFill/>
          <a:ln>
            <a:noFill/>
          </a:ln>
        </p:spPr>
      </p:pic>
      <p:sp>
        <p:nvSpPr>
          <p:cNvPr id="3220" name="Google Shape;3220;g3a0f9d8f5e3_0_262"/>
          <p:cNvSpPr txBox="1"/>
          <p:nvPr/>
        </p:nvSpPr>
        <p:spPr>
          <a:xfrm>
            <a:off x="868500" y="3554225"/>
            <a:ext cx="3703500" cy="70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chemeClr val="dk1"/>
                </a:solidFill>
                <a:latin typeface="Arial"/>
                <a:ea typeface="Arial"/>
                <a:cs typeface="Arial"/>
                <a:sym typeface="Arial"/>
              </a:rPr>
              <a:t>Actividad de metacognición</a:t>
            </a:r>
            <a:endParaRPr b="1" i="0" sz="1500" u="none" cap="none" strike="noStrike">
              <a:solidFill>
                <a:schemeClr val="dk1"/>
              </a:solidFill>
              <a:latin typeface="Arial"/>
              <a:ea typeface="Arial"/>
              <a:cs typeface="Arial"/>
              <a:sym typeface="Arial"/>
            </a:endParaRPr>
          </a:p>
        </p:txBody>
      </p:sp>
      <p:sp>
        <p:nvSpPr>
          <p:cNvPr id="3221" name="Google Shape;3221;g3a0f9d8f5e3_0_262"/>
          <p:cNvSpPr/>
          <p:nvPr/>
        </p:nvSpPr>
        <p:spPr>
          <a:xfrm>
            <a:off x="1643250" y="4028450"/>
            <a:ext cx="1015200" cy="206400"/>
          </a:xfrm>
          <a:prstGeom prst="rightArrow">
            <a:avLst>
              <a:gd fmla="val 50000" name="adj1"/>
              <a:gd fmla="val 50000" name="adj2"/>
            </a:avLst>
          </a:prstGeom>
          <a:solidFill>
            <a:srgbClr val="B7DB2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g3a0f9d8f5e3_0_262"/>
          <p:cNvSpPr txBox="1"/>
          <p:nvPr/>
        </p:nvSpPr>
        <p:spPr>
          <a:xfrm>
            <a:off x="5691250" y="1322625"/>
            <a:ext cx="3192900" cy="45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Arial"/>
                <a:ea typeface="Arial"/>
                <a:cs typeface="Arial"/>
                <a:sym typeface="Arial"/>
              </a:rPr>
              <a:t>Escribir como una niña. Atendiendo a la puntuación.</a:t>
            </a:r>
            <a:endParaRPr b="1" i="0" sz="1600" u="none" cap="none" strike="noStrike">
              <a:solidFill>
                <a:schemeClr val="dk1"/>
              </a:solidFill>
              <a:latin typeface="Arial"/>
              <a:ea typeface="Arial"/>
              <a:cs typeface="Arial"/>
              <a:sym typeface="Arial"/>
            </a:endParaRPr>
          </a:p>
        </p:txBody>
      </p:sp>
      <p:sp>
        <p:nvSpPr>
          <p:cNvPr id="3223" name="Google Shape;3223;g3a0f9d8f5e3_0_262"/>
          <p:cNvSpPr/>
          <p:nvPr/>
        </p:nvSpPr>
        <p:spPr>
          <a:xfrm>
            <a:off x="6546275" y="2089700"/>
            <a:ext cx="1015200" cy="240900"/>
          </a:xfrm>
          <a:prstGeom prst="leftArrow">
            <a:avLst>
              <a:gd fmla="val 50000" name="adj1"/>
              <a:gd fmla="val 50000" name="adj2"/>
            </a:avLst>
          </a:prstGeom>
          <a:solidFill>
            <a:srgbClr val="B7DB2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7" name="Shape 3227"/>
        <p:cNvGrpSpPr/>
        <p:nvPr/>
      </p:nvGrpSpPr>
      <p:grpSpPr>
        <a:xfrm>
          <a:off x="0" y="0"/>
          <a:ext cx="0" cy="0"/>
          <a:chOff x="0" y="0"/>
          <a:chExt cx="0" cy="0"/>
        </a:xfrm>
      </p:grpSpPr>
      <p:pic>
        <p:nvPicPr>
          <p:cNvPr id="3228" name="Google Shape;3228;g3a0f9d8f5e3_0_279"/>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229" name="Google Shape;3229;g3a0f9d8f5e3_0_279"/>
          <p:cNvSpPr txBox="1"/>
          <p:nvPr/>
        </p:nvSpPr>
        <p:spPr>
          <a:xfrm>
            <a:off x="158425" y="247400"/>
            <a:ext cx="4137000" cy="5646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95000"/>
              </a:lnSpc>
              <a:spcBef>
                <a:spcPts val="1200"/>
              </a:spcBef>
              <a:spcAft>
                <a:spcPts val="0"/>
              </a:spcAft>
              <a:buClr>
                <a:schemeClr val="dk1"/>
              </a:buClr>
              <a:buSzPts val="935"/>
              <a:buFont typeface="Arial"/>
              <a:buNone/>
            </a:pPr>
            <a:r>
              <a:rPr b="1" i="0" lang="es" sz="1500" u="none" cap="none" strike="noStrike">
                <a:solidFill>
                  <a:schemeClr val="dk1"/>
                </a:solidFill>
                <a:latin typeface="Archivo"/>
                <a:ea typeface="Archivo"/>
                <a:cs typeface="Archivo"/>
                <a:sym typeface="Archivo"/>
              </a:rPr>
              <a:t>Segundo año lee y escribe: puntuación y argumentación desde la lectura literaria</a:t>
            </a:r>
            <a:endParaRPr b="0" i="0" sz="15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230" name="Google Shape;3230;g3a0f9d8f5e3_0_2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1" name="Google Shape;3231;g3a0f9d8f5e3_0_27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232" name="Google Shape;3232;g3a0f9d8f5e3_0_279"/>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g3a0f9d8f5e3_0_279">
            <a:hlinkClick r:id="rId5"/>
          </p:cNvPr>
          <p:cNvSpPr txBox="1"/>
          <p:nvPr/>
        </p:nvSpPr>
        <p:spPr>
          <a:xfrm>
            <a:off x="883450" y="4137822"/>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rPr b="1" i="0" lang="es" sz="1400" u="none" cap="none" strike="noStrike">
                <a:solidFill>
                  <a:schemeClr val="dk1"/>
                </a:solidFill>
                <a:latin typeface="Arial"/>
                <a:ea typeface="Arial"/>
                <a:cs typeface="Arial"/>
                <a:sym typeface="Arial"/>
              </a:rPr>
              <a:t>            Más producciones</a:t>
            </a:r>
            <a:endParaRPr b="1" i="0" sz="1400" u="none" cap="none" strike="noStrike">
              <a:solidFill>
                <a:schemeClr val="dk1"/>
              </a:solidFill>
              <a:latin typeface="Arial"/>
              <a:ea typeface="Arial"/>
              <a:cs typeface="Arial"/>
              <a:sym typeface="Arial"/>
            </a:endParaRPr>
          </a:p>
        </p:txBody>
      </p:sp>
      <p:sp>
        <p:nvSpPr>
          <p:cNvPr id="3234" name="Google Shape;3234;g3a0f9d8f5e3_0_279"/>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g3a0f9d8f5e3_0_279"/>
          <p:cNvSpPr txBox="1"/>
          <p:nvPr/>
        </p:nvSpPr>
        <p:spPr>
          <a:xfrm>
            <a:off x="697950" y="1391025"/>
            <a:ext cx="7778100" cy="27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36" name="Google Shape;3236;g3a0f9d8f5e3_0_279" title="IMG_20251106_094356276.jpg"/>
          <p:cNvPicPr preferRelativeResize="0"/>
          <p:nvPr/>
        </p:nvPicPr>
        <p:blipFill rotWithShape="1">
          <a:blip r:embed="rId6">
            <a:alphaModFix/>
          </a:blip>
          <a:srcRect b="0" l="0" r="0" t="0"/>
          <a:stretch/>
        </p:blipFill>
        <p:spPr>
          <a:xfrm>
            <a:off x="417525" y="1108651"/>
            <a:ext cx="4278098" cy="1925987"/>
          </a:xfrm>
          <a:prstGeom prst="rect">
            <a:avLst/>
          </a:prstGeom>
          <a:noFill/>
          <a:ln>
            <a:noFill/>
          </a:ln>
        </p:spPr>
      </p:pic>
      <p:pic>
        <p:nvPicPr>
          <p:cNvPr id="3237" name="Google Shape;3237;g3a0f9d8f5e3_0_279" title="IMG_20251106_093122981.jpg"/>
          <p:cNvPicPr preferRelativeResize="0"/>
          <p:nvPr/>
        </p:nvPicPr>
        <p:blipFill rotWithShape="1">
          <a:blip r:embed="rId7">
            <a:alphaModFix/>
          </a:blip>
          <a:srcRect b="0" l="0" r="0" t="0"/>
          <a:stretch/>
        </p:blipFill>
        <p:spPr>
          <a:xfrm>
            <a:off x="5438497" y="966113"/>
            <a:ext cx="1653999" cy="3673923"/>
          </a:xfrm>
          <a:prstGeom prst="rect">
            <a:avLst/>
          </a:prstGeom>
          <a:noFill/>
          <a:ln>
            <a:noFill/>
          </a:ln>
        </p:spPr>
      </p:pic>
      <p:sp>
        <p:nvSpPr>
          <p:cNvPr id="3238" name="Google Shape;3238;g3a0f9d8f5e3_0_279"/>
          <p:cNvSpPr txBox="1"/>
          <p:nvPr/>
        </p:nvSpPr>
        <p:spPr>
          <a:xfrm>
            <a:off x="951875" y="3104175"/>
            <a:ext cx="3209400" cy="30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Arial"/>
                <a:ea typeface="Arial"/>
                <a:cs typeface="Arial"/>
                <a:sym typeface="Arial"/>
              </a:rPr>
              <a:t>Plan de texto + prólogo</a:t>
            </a:r>
            <a:endParaRPr b="1" i="0" sz="1800" u="none" cap="none" strike="noStrike">
              <a:solidFill>
                <a:schemeClr val="dk1"/>
              </a:solidFill>
              <a:latin typeface="Arial"/>
              <a:ea typeface="Arial"/>
              <a:cs typeface="Arial"/>
              <a:sym typeface="Arial"/>
            </a:endParaRPr>
          </a:p>
        </p:txBody>
      </p:sp>
      <p:sp>
        <p:nvSpPr>
          <p:cNvPr id="3239" name="Google Shape;3239;g3a0f9d8f5e3_0_279"/>
          <p:cNvSpPr txBox="1"/>
          <p:nvPr/>
        </p:nvSpPr>
        <p:spPr>
          <a:xfrm>
            <a:off x="5365950" y="4181225"/>
            <a:ext cx="17991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highlight>
                  <a:schemeClr val="lt1"/>
                </a:highlight>
                <a:latin typeface="Arial"/>
                <a:ea typeface="Arial"/>
                <a:cs typeface="Arial"/>
                <a:sym typeface="Arial"/>
              </a:rPr>
              <a:t>Lista de cotejo</a:t>
            </a:r>
            <a:endParaRPr b="1" i="0" sz="1800" u="none" cap="none" strike="noStrike">
              <a:solidFill>
                <a:schemeClr val="dk1"/>
              </a:solidFill>
              <a:highlight>
                <a:schemeClr val="lt1"/>
              </a:highlight>
              <a:latin typeface="Arial"/>
              <a:ea typeface="Arial"/>
              <a:cs typeface="Arial"/>
              <a:sym typeface="Arial"/>
            </a:endParaRPr>
          </a:p>
        </p:txBody>
      </p:sp>
      <p:pic>
        <p:nvPicPr>
          <p:cNvPr id="3240" name="Google Shape;3240;g3a0f9d8f5e3_0_279">
            <a:hlinkClick r:id="rId8"/>
          </p:cNvPr>
          <p:cNvPicPr preferRelativeResize="0"/>
          <p:nvPr/>
        </p:nvPicPr>
        <p:blipFill rotWithShape="1">
          <a:blip r:embed="rId9">
            <a:alphaModFix/>
          </a:blip>
          <a:srcRect b="0" l="0" r="0" t="0"/>
          <a:stretch/>
        </p:blipFill>
        <p:spPr>
          <a:xfrm>
            <a:off x="3310375" y="3824443"/>
            <a:ext cx="871100" cy="892243"/>
          </a:xfrm>
          <a:prstGeom prst="rect">
            <a:avLst/>
          </a:prstGeom>
          <a:noFill/>
          <a:ln>
            <a:noFill/>
          </a:ln>
        </p:spPr>
      </p:pic>
      <p:sp>
        <p:nvSpPr>
          <p:cNvPr id="3241" name="Google Shape;3241;g3a0f9d8f5e3_0_279"/>
          <p:cNvSpPr/>
          <p:nvPr/>
        </p:nvSpPr>
        <p:spPr>
          <a:xfrm>
            <a:off x="1883725" y="4459025"/>
            <a:ext cx="871200" cy="122400"/>
          </a:xfrm>
          <a:prstGeom prst="rightArrow">
            <a:avLst>
              <a:gd fmla="val 50000" name="adj1"/>
              <a:gd fmla="val 50000" name="adj2"/>
            </a:avLst>
          </a:prstGeom>
          <a:solidFill>
            <a:srgbClr val="B7DB2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245" name="Shape 3245"/>
        <p:cNvGrpSpPr/>
        <p:nvPr/>
      </p:nvGrpSpPr>
      <p:grpSpPr>
        <a:xfrm>
          <a:off x="0" y="0"/>
          <a:ext cx="0" cy="0"/>
          <a:chOff x="0" y="0"/>
          <a:chExt cx="0" cy="0"/>
        </a:xfrm>
      </p:grpSpPr>
      <p:pic>
        <p:nvPicPr>
          <p:cNvPr id="3246" name="Google Shape;3246;g3a0bf3700b8_0_62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247" name="Google Shape;3247;g3a0bf3700b8_0_621"/>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3248" name="Google Shape;3248;g3a0bf3700b8_0_621"/>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3249" name="Google Shape;3249;g3a0bf3700b8_0_621"/>
          <p:cNvGrpSpPr/>
          <p:nvPr/>
        </p:nvGrpSpPr>
        <p:grpSpPr>
          <a:xfrm>
            <a:off x="5593900" y="630949"/>
            <a:ext cx="3189350" cy="1336365"/>
            <a:chOff x="5974608" y="421177"/>
            <a:chExt cx="3189350" cy="1336365"/>
          </a:xfrm>
        </p:grpSpPr>
        <p:grpSp>
          <p:nvGrpSpPr>
            <p:cNvPr id="3250" name="Google Shape;3250;g3a0bf3700b8_0_621"/>
            <p:cNvGrpSpPr/>
            <p:nvPr/>
          </p:nvGrpSpPr>
          <p:grpSpPr>
            <a:xfrm rot="5400000">
              <a:off x="7873551" y="-202767"/>
              <a:ext cx="666463" cy="1914351"/>
              <a:chOff x="2405075" y="2171775"/>
              <a:chExt cx="633400" cy="1900100"/>
            </a:xfrm>
          </p:grpSpPr>
          <p:cxnSp>
            <p:nvCxnSpPr>
              <p:cNvPr id="3251" name="Google Shape;3251;g3a0bf3700b8_0_6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52" name="Google Shape;3252;g3a0bf3700b8_0_6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53" name="Google Shape;3253;g3a0bf3700b8_0_6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54" name="Google Shape;3254;g3a0bf3700b8_0_6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55" name="Google Shape;3255;g3a0bf3700b8_0_6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56" name="Google Shape;3256;g3a0bf3700b8_0_6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57" name="Google Shape;3257;g3a0bf3700b8_0_6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58" name="Google Shape;3258;g3a0bf3700b8_0_6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59" name="Google Shape;3259;g3a0bf3700b8_0_6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60" name="Google Shape;3260;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61" name="Google Shape;3261;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62" name="Google Shape;3262;g3a0bf3700b8_0_6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63" name="Google Shape;3263;g3a0bf3700b8_0_6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64" name="Google Shape;3264;g3a0bf3700b8_0_6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65" name="Google Shape;3265;g3a0bf3700b8_0_6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66" name="Google Shape;3266;g3a0bf3700b8_0_621"/>
            <p:cNvGrpSpPr/>
            <p:nvPr/>
          </p:nvGrpSpPr>
          <p:grpSpPr>
            <a:xfrm rot="5400000">
              <a:off x="7873551" y="467135"/>
              <a:ext cx="666463" cy="1914351"/>
              <a:chOff x="2405075" y="2171775"/>
              <a:chExt cx="633400" cy="1900100"/>
            </a:xfrm>
          </p:grpSpPr>
          <p:cxnSp>
            <p:nvCxnSpPr>
              <p:cNvPr id="3267" name="Google Shape;3267;g3a0bf3700b8_0_6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68" name="Google Shape;3268;g3a0bf3700b8_0_6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69" name="Google Shape;3269;g3a0bf3700b8_0_6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70" name="Google Shape;3270;g3a0bf3700b8_0_6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71" name="Google Shape;3271;g3a0bf3700b8_0_6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72" name="Google Shape;3272;g3a0bf3700b8_0_6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73" name="Google Shape;3273;g3a0bf3700b8_0_6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74" name="Google Shape;3274;g3a0bf3700b8_0_6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75" name="Google Shape;3275;g3a0bf3700b8_0_6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76" name="Google Shape;3276;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77" name="Google Shape;3277;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78" name="Google Shape;3278;g3a0bf3700b8_0_6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79" name="Google Shape;3279;g3a0bf3700b8_0_6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80" name="Google Shape;3280;g3a0bf3700b8_0_6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81" name="Google Shape;3281;g3a0bf3700b8_0_6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82" name="Google Shape;3282;g3a0bf3700b8_0_621"/>
            <p:cNvGrpSpPr/>
            <p:nvPr/>
          </p:nvGrpSpPr>
          <p:grpSpPr>
            <a:xfrm rot="5400000">
              <a:off x="6598552" y="-202767"/>
              <a:ext cx="666463" cy="1914351"/>
              <a:chOff x="2405075" y="2171775"/>
              <a:chExt cx="633400" cy="1900100"/>
            </a:xfrm>
          </p:grpSpPr>
          <p:cxnSp>
            <p:nvCxnSpPr>
              <p:cNvPr id="3283" name="Google Shape;3283;g3a0bf3700b8_0_6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84" name="Google Shape;3284;g3a0bf3700b8_0_6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85" name="Google Shape;3285;g3a0bf3700b8_0_6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86" name="Google Shape;3286;g3a0bf3700b8_0_6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87" name="Google Shape;3287;g3a0bf3700b8_0_6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288" name="Google Shape;3288;g3a0bf3700b8_0_6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289" name="Google Shape;3289;g3a0bf3700b8_0_6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90" name="Google Shape;3290;g3a0bf3700b8_0_6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91" name="Google Shape;3291;g3a0bf3700b8_0_6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92" name="Google Shape;3292;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93" name="Google Shape;3293;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94" name="Google Shape;3294;g3a0bf3700b8_0_6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95" name="Google Shape;3295;g3a0bf3700b8_0_6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96" name="Google Shape;3296;g3a0bf3700b8_0_6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97" name="Google Shape;3297;g3a0bf3700b8_0_6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98" name="Google Shape;3298;g3a0bf3700b8_0_621"/>
            <p:cNvGrpSpPr/>
            <p:nvPr/>
          </p:nvGrpSpPr>
          <p:grpSpPr>
            <a:xfrm rot="5400000">
              <a:off x="6598552" y="467135"/>
              <a:ext cx="666463" cy="1914351"/>
              <a:chOff x="2405075" y="2171775"/>
              <a:chExt cx="633400" cy="1900100"/>
            </a:xfrm>
          </p:grpSpPr>
          <p:cxnSp>
            <p:nvCxnSpPr>
              <p:cNvPr id="3299" name="Google Shape;3299;g3a0bf3700b8_0_62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0" name="Google Shape;3300;g3a0bf3700b8_0_62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1" name="Google Shape;3301;g3a0bf3700b8_0_62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2" name="Google Shape;3302;g3a0bf3700b8_0_62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3" name="Google Shape;3303;g3a0bf3700b8_0_62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4" name="Google Shape;3304;g3a0bf3700b8_0_62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305" name="Google Shape;3305;g3a0bf3700b8_0_62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306" name="Google Shape;3306;g3a0bf3700b8_0_62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07" name="Google Shape;3307;g3a0bf3700b8_0_62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308" name="Google Shape;3308;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309" name="Google Shape;3309;g3a0bf3700b8_0_62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310" name="Google Shape;3310;g3a0bf3700b8_0_62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11" name="Google Shape;3311;g3a0bf3700b8_0_62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312" name="Google Shape;3312;g3a0bf3700b8_0_62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313" name="Google Shape;3313;g3a0bf3700b8_0_62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314" name="Google Shape;3314;g3a0bf3700b8_0_621"/>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g3a0bf3700b8_0_621"/>
          <p:cNvSpPr/>
          <p:nvPr/>
        </p:nvSpPr>
        <p:spPr>
          <a:xfrm rot="10662514">
            <a:off x="1887778" y="1241210"/>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g3a0bf3700b8_0_621"/>
          <p:cNvSpPr txBox="1"/>
          <p:nvPr/>
        </p:nvSpPr>
        <p:spPr>
          <a:xfrm rot="-152937">
            <a:off x="1929095" y="1580814"/>
            <a:ext cx="5619160" cy="2570411"/>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1" lang="es" sz="1900" u="sng" cap="none" strike="noStrike">
                <a:solidFill>
                  <a:schemeClr val="dk1"/>
                </a:solidFill>
                <a:latin typeface="Arial"/>
                <a:ea typeface="Arial"/>
                <a:cs typeface="Arial"/>
                <a:sym typeface="Arial"/>
              </a:rPr>
              <a:t>Recorriendo, escribiendo y compartiendo. </a:t>
            </a:r>
            <a:endParaRPr b="1" i="1" sz="1900" u="sng"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t/>
            </a:r>
            <a:endParaRPr b="0" i="1" sz="1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1" lang="es" sz="1400" u="none" cap="none" strike="noStrike">
                <a:solidFill>
                  <a:schemeClr val="dk1"/>
                </a:solidFill>
                <a:latin typeface="Arial"/>
                <a:ea typeface="Arial"/>
                <a:cs typeface="Arial"/>
                <a:sym typeface="Arial"/>
              </a:rPr>
              <a:t>6to grado, se animó a conocer distintos tipos de cuentos con deseos y así comenzó todo. Obstáculos, desafíos y descubrimientos en la escritura. </a:t>
            </a:r>
            <a:endParaRPr b="1" i="1" sz="14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chemeClr val="dk1"/>
              </a:buClr>
              <a:buSzPts val="1100"/>
              <a:buFont typeface="Arial"/>
              <a:buNone/>
            </a:pPr>
            <a:r>
              <a:rPr b="1" i="1" lang="es" sz="1400" u="none" cap="none" strike="noStrike">
                <a:solidFill>
                  <a:schemeClr val="accent5"/>
                </a:solidFill>
                <a:latin typeface="Arial"/>
                <a:ea typeface="Arial"/>
                <a:cs typeface="Arial"/>
                <a:sym typeface="Arial"/>
              </a:rPr>
              <a:t>Escuela n° 11 “José Ignacio Gorriti” DE 07</a:t>
            </a:r>
            <a:endParaRPr b="1" i="1" sz="1400" u="none" cap="none" strike="noStrike">
              <a:solidFill>
                <a:schemeClr val="accent5"/>
              </a:solidFill>
              <a:latin typeface="Arial"/>
              <a:ea typeface="Arial"/>
              <a:cs typeface="Arial"/>
              <a:sym typeface="Arial"/>
            </a:endParaRPr>
          </a:p>
          <a:p>
            <a:pPr indent="0" lvl="0" marL="0" marR="0" rtl="0" algn="ctr">
              <a:lnSpc>
                <a:spcPct val="100000"/>
              </a:lnSpc>
              <a:spcBef>
                <a:spcPts val="1200"/>
              </a:spcBef>
              <a:spcAft>
                <a:spcPts val="0"/>
              </a:spcAft>
              <a:buClr>
                <a:schemeClr val="dk1"/>
              </a:buClr>
              <a:buSzPts val="1100"/>
              <a:buFont typeface="Arial"/>
              <a:buNone/>
            </a:pPr>
            <a:r>
              <a:rPr b="1" i="1" lang="es" sz="1400" u="none" cap="none" strike="noStrike">
                <a:solidFill>
                  <a:schemeClr val="accent5"/>
                </a:solidFill>
                <a:latin typeface="Arial"/>
                <a:ea typeface="Arial"/>
                <a:cs typeface="Arial"/>
                <a:sym typeface="Arial"/>
              </a:rPr>
              <a:t>Profesora Pamela Selva Vera </a:t>
            </a:r>
            <a:endParaRPr b="1" i="1" sz="1400" u="none" cap="none" strike="noStrike">
              <a:solidFill>
                <a:schemeClr val="accent5"/>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1100" u="none" cap="none" strike="noStrike">
              <a:solidFill>
                <a:srgbClr val="A64D79"/>
              </a:solidFill>
              <a:latin typeface="Archivo ExtraBold"/>
              <a:ea typeface="Archivo ExtraBold"/>
              <a:cs typeface="Archivo ExtraBold"/>
              <a:sym typeface="Archivo ExtraBold"/>
            </a:endParaRPr>
          </a:p>
        </p:txBody>
      </p:sp>
      <p:cxnSp>
        <p:nvCxnSpPr>
          <p:cNvPr id="3317" name="Google Shape;3317;g3a0bf3700b8_0_621"/>
          <p:cNvCxnSpPr/>
          <p:nvPr/>
        </p:nvCxnSpPr>
        <p:spPr>
          <a:xfrm flipH="1" rot="10800000">
            <a:off x="2381666" y="3207346"/>
            <a:ext cx="5008500" cy="2124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1" name="Shape 3321"/>
        <p:cNvGrpSpPr/>
        <p:nvPr/>
      </p:nvGrpSpPr>
      <p:grpSpPr>
        <a:xfrm>
          <a:off x="0" y="0"/>
          <a:ext cx="0" cy="0"/>
          <a:chOff x="0" y="0"/>
          <a:chExt cx="0" cy="0"/>
        </a:xfrm>
      </p:grpSpPr>
      <p:sp>
        <p:nvSpPr>
          <p:cNvPr id="3322" name="Google Shape;3322;g3a0bf3700b8_0_696"/>
          <p:cNvSpPr txBox="1"/>
          <p:nvPr>
            <p:ph type="ctrTitle"/>
          </p:nvPr>
        </p:nvSpPr>
        <p:spPr>
          <a:xfrm>
            <a:off x="226225" y="255375"/>
            <a:ext cx="8520600" cy="3578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es" sz="2900">
                <a:highlight>
                  <a:srgbClr val="B7DB20"/>
                </a:highlight>
                <a:latin typeface="Archivo ExtraBold"/>
                <a:ea typeface="Archivo ExtraBold"/>
                <a:cs typeface="Archivo ExtraBold"/>
                <a:sym typeface="Archivo ExtraBold"/>
              </a:rPr>
              <a:t>Recorrido de trabajo: </a:t>
            </a:r>
            <a:endParaRPr sz="2900">
              <a:highlight>
                <a:srgbClr val="B7DB20"/>
              </a:highlight>
              <a:latin typeface="Archivo ExtraBold"/>
              <a:ea typeface="Archivo ExtraBold"/>
              <a:cs typeface="Archivo ExtraBold"/>
              <a:sym typeface="Archivo ExtraBold"/>
            </a:endParaRPr>
          </a:p>
          <a:p>
            <a:pPr indent="0" lvl="0" marL="0" rtl="0" algn="l">
              <a:lnSpc>
                <a:spcPct val="100000"/>
              </a:lnSpc>
              <a:spcBef>
                <a:spcPts val="0"/>
              </a:spcBef>
              <a:spcAft>
                <a:spcPts val="0"/>
              </a:spcAft>
              <a:buSzPts val="5200"/>
              <a:buNone/>
            </a:pPr>
            <a:r>
              <a:t/>
            </a:r>
            <a:endParaRPr sz="2900">
              <a:highlight>
                <a:srgbClr val="B7DB20"/>
              </a:highlight>
              <a:latin typeface="Archivo ExtraBold"/>
              <a:ea typeface="Archivo ExtraBold"/>
              <a:cs typeface="Archivo ExtraBold"/>
              <a:sym typeface="Archivo ExtraBold"/>
            </a:endParaRPr>
          </a:p>
          <a:p>
            <a:pPr indent="0" lvl="0" marL="0" rtl="0" algn="l">
              <a:lnSpc>
                <a:spcPct val="100000"/>
              </a:lnSpc>
              <a:spcBef>
                <a:spcPts val="0"/>
              </a:spcBef>
              <a:spcAft>
                <a:spcPts val="0"/>
              </a:spcAft>
              <a:buSzPts val="5200"/>
              <a:buNone/>
            </a:pPr>
            <a:r>
              <a:t/>
            </a:r>
            <a:endParaRPr sz="2200">
              <a:highlight>
                <a:srgbClr val="B7DB20"/>
              </a:highlight>
              <a:latin typeface="Archivo ExtraBold"/>
              <a:ea typeface="Archivo ExtraBold"/>
              <a:cs typeface="Archivo ExtraBold"/>
              <a:sym typeface="Archivo ExtraBold"/>
            </a:endParaRPr>
          </a:p>
          <a:p>
            <a:pPr indent="0" lvl="0" marL="0" rtl="0" algn="l">
              <a:lnSpc>
                <a:spcPct val="100000"/>
              </a:lnSpc>
              <a:spcBef>
                <a:spcPts val="0"/>
              </a:spcBef>
              <a:spcAft>
                <a:spcPts val="0"/>
              </a:spcAft>
              <a:buClr>
                <a:schemeClr val="dk1"/>
              </a:buClr>
              <a:buSzPts val="1100"/>
              <a:buFont typeface="Arial"/>
              <a:buNone/>
            </a:pPr>
            <a:r>
              <a:rPr lang="es" sz="2800">
                <a:highlight>
                  <a:srgbClr val="B7DB20"/>
                </a:highlight>
                <a:latin typeface="Archivo ExtraBold"/>
                <a:ea typeface="Archivo ExtraBold"/>
                <a:cs typeface="Archivo ExtraBold"/>
                <a:sym typeface="Archivo ExtraBold"/>
              </a:rPr>
              <a:t>De la secuencia de cuentos con deseos del Yo amo aprender se desprendió estra propuesta de escritura de cuentos y recomendaciones.</a:t>
            </a:r>
            <a:endParaRPr sz="63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6" name="Shape 3326"/>
        <p:cNvGrpSpPr/>
        <p:nvPr/>
      </p:nvGrpSpPr>
      <p:grpSpPr>
        <a:xfrm>
          <a:off x="0" y="0"/>
          <a:ext cx="0" cy="0"/>
          <a:chOff x="0" y="0"/>
          <a:chExt cx="0" cy="0"/>
        </a:xfrm>
      </p:grpSpPr>
      <p:grpSp>
        <p:nvGrpSpPr>
          <p:cNvPr id="3327" name="Google Shape;3327;g3a0bf3700b8_0_701"/>
          <p:cNvGrpSpPr/>
          <p:nvPr/>
        </p:nvGrpSpPr>
        <p:grpSpPr>
          <a:xfrm rot="5400000">
            <a:off x="4746823" y="1034147"/>
            <a:ext cx="3189350" cy="1336365"/>
            <a:chOff x="5974608" y="421177"/>
            <a:chExt cx="3189350" cy="1336365"/>
          </a:xfrm>
        </p:grpSpPr>
        <p:grpSp>
          <p:nvGrpSpPr>
            <p:cNvPr id="3328" name="Google Shape;3328;g3a0bf3700b8_0_701"/>
            <p:cNvGrpSpPr/>
            <p:nvPr/>
          </p:nvGrpSpPr>
          <p:grpSpPr>
            <a:xfrm rot="5400000">
              <a:off x="7873551" y="-202767"/>
              <a:ext cx="666463" cy="1914351"/>
              <a:chOff x="2405075" y="2171775"/>
              <a:chExt cx="633400" cy="1900100"/>
            </a:xfrm>
          </p:grpSpPr>
          <p:cxnSp>
            <p:nvCxnSpPr>
              <p:cNvPr id="3329" name="Google Shape;3329;g3a0bf3700b8_0_7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30" name="Google Shape;3330;g3a0bf3700b8_0_7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31" name="Google Shape;3331;g3a0bf3700b8_0_7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32" name="Google Shape;3332;g3a0bf3700b8_0_7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33" name="Google Shape;3333;g3a0bf3700b8_0_7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34" name="Google Shape;3334;g3a0bf3700b8_0_7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35" name="Google Shape;3335;g3a0bf3700b8_0_7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36" name="Google Shape;3336;g3a0bf3700b8_0_7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37" name="Google Shape;3337;g3a0bf3700b8_0_7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38" name="Google Shape;3338;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39" name="Google Shape;3339;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40" name="Google Shape;3340;g3a0bf3700b8_0_7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41" name="Google Shape;3341;g3a0bf3700b8_0_7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42" name="Google Shape;3342;g3a0bf3700b8_0_7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43" name="Google Shape;3343;g3a0bf3700b8_0_7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344" name="Google Shape;3344;g3a0bf3700b8_0_701"/>
            <p:cNvGrpSpPr/>
            <p:nvPr/>
          </p:nvGrpSpPr>
          <p:grpSpPr>
            <a:xfrm rot="5400000">
              <a:off x="7873551" y="467135"/>
              <a:ext cx="666463" cy="1914351"/>
              <a:chOff x="2405075" y="2171775"/>
              <a:chExt cx="633400" cy="1900100"/>
            </a:xfrm>
          </p:grpSpPr>
          <p:cxnSp>
            <p:nvCxnSpPr>
              <p:cNvPr id="3345" name="Google Shape;3345;g3a0bf3700b8_0_7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46" name="Google Shape;3346;g3a0bf3700b8_0_7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47" name="Google Shape;3347;g3a0bf3700b8_0_7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48" name="Google Shape;3348;g3a0bf3700b8_0_7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49" name="Google Shape;3349;g3a0bf3700b8_0_7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50" name="Google Shape;3350;g3a0bf3700b8_0_7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51" name="Google Shape;3351;g3a0bf3700b8_0_7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52" name="Google Shape;3352;g3a0bf3700b8_0_7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53" name="Google Shape;3353;g3a0bf3700b8_0_7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54" name="Google Shape;3354;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55" name="Google Shape;3355;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56" name="Google Shape;3356;g3a0bf3700b8_0_7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57" name="Google Shape;3357;g3a0bf3700b8_0_7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58" name="Google Shape;3358;g3a0bf3700b8_0_7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59" name="Google Shape;3359;g3a0bf3700b8_0_7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360" name="Google Shape;3360;g3a0bf3700b8_0_701"/>
            <p:cNvGrpSpPr/>
            <p:nvPr/>
          </p:nvGrpSpPr>
          <p:grpSpPr>
            <a:xfrm rot="5400000">
              <a:off x="6598552" y="-202767"/>
              <a:ext cx="666463" cy="1914351"/>
              <a:chOff x="2405075" y="2171775"/>
              <a:chExt cx="633400" cy="1900100"/>
            </a:xfrm>
          </p:grpSpPr>
          <p:cxnSp>
            <p:nvCxnSpPr>
              <p:cNvPr id="3361" name="Google Shape;3361;g3a0bf3700b8_0_7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62" name="Google Shape;3362;g3a0bf3700b8_0_7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63" name="Google Shape;3363;g3a0bf3700b8_0_7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64" name="Google Shape;3364;g3a0bf3700b8_0_7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65" name="Google Shape;3365;g3a0bf3700b8_0_7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66" name="Google Shape;3366;g3a0bf3700b8_0_7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67" name="Google Shape;3367;g3a0bf3700b8_0_7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68" name="Google Shape;3368;g3a0bf3700b8_0_7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69" name="Google Shape;3369;g3a0bf3700b8_0_7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70" name="Google Shape;3370;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71" name="Google Shape;3371;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72" name="Google Shape;3372;g3a0bf3700b8_0_7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73" name="Google Shape;3373;g3a0bf3700b8_0_7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74" name="Google Shape;3374;g3a0bf3700b8_0_7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75" name="Google Shape;3375;g3a0bf3700b8_0_7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376" name="Google Shape;3376;g3a0bf3700b8_0_701"/>
            <p:cNvGrpSpPr/>
            <p:nvPr/>
          </p:nvGrpSpPr>
          <p:grpSpPr>
            <a:xfrm rot="5400000">
              <a:off x="6598552" y="467135"/>
              <a:ext cx="666463" cy="1914351"/>
              <a:chOff x="2405075" y="2171775"/>
              <a:chExt cx="633400" cy="1900100"/>
            </a:xfrm>
          </p:grpSpPr>
          <p:cxnSp>
            <p:nvCxnSpPr>
              <p:cNvPr id="3377" name="Google Shape;3377;g3a0bf3700b8_0_7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78" name="Google Shape;3378;g3a0bf3700b8_0_7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79" name="Google Shape;3379;g3a0bf3700b8_0_7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80" name="Google Shape;3380;g3a0bf3700b8_0_7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81" name="Google Shape;3381;g3a0bf3700b8_0_7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382" name="Google Shape;3382;g3a0bf3700b8_0_7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83" name="Google Shape;3383;g3a0bf3700b8_0_7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84" name="Google Shape;3384;g3a0bf3700b8_0_7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85" name="Google Shape;3385;g3a0bf3700b8_0_7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86" name="Google Shape;3386;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87" name="Google Shape;3387;g3a0bf3700b8_0_7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88" name="Google Shape;3388;g3a0bf3700b8_0_7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89" name="Google Shape;3389;g3a0bf3700b8_0_7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390" name="Google Shape;3390;g3a0bf3700b8_0_7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391" name="Google Shape;3391;g3a0bf3700b8_0_7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392" name="Google Shape;3392;g3a0bf3700b8_0_701"/>
          <p:cNvPicPr preferRelativeResize="0"/>
          <p:nvPr/>
        </p:nvPicPr>
        <p:blipFill rotWithShape="1">
          <a:blip r:embed="rId3">
            <a:alphaModFix/>
          </a:blip>
          <a:srcRect b="0" l="0" r="0" t="0"/>
          <a:stretch/>
        </p:blipFill>
        <p:spPr>
          <a:xfrm>
            <a:off x="170525" y="324225"/>
            <a:ext cx="1261814" cy="311763"/>
          </a:xfrm>
          <a:prstGeom prst="rect">
            <a:avLst/>
          </a:prstGeom>
          <a:noFill/>
          <a:ln>
            <a:noFill/>
          </a:ln>
        </p:spPr>
      </p:pic>
      <p:sp>
        <p:nvSpPr>
          <p:cNvPr id="3393" name="Google Shape;3393;g3a0bf3700b8_0_701"/>
          <p:cNvSpPr txBox="1"/>
          <p:nvPr/>
        </p:nvSpPr>
        <p:spPr>
          <a:xfrm>
            <a:off x="646425" y="1020550"/>
            <a:ext cx="4194000" cy="3750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Luego de leer y conocer características de los cuentos fantásticos, escribieron descripciones de diablos para interactuar con la IA y, por último,  los chicos escribieron sus propios cuentos fantásticos.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En paralelo, realizamos la escritura colectiva de la  recomendación de La pata de Mono  a través del dictado de los/as niños/as al docente, que sirvió como disparador para que cada uno armara su  recomendación individual del cuento de alguno/a de sus compañeros/as.</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Continuamos organizados en parejas para escribir las recomendaciones de los cuentos que ellos mismos escribieron y luego las grabaron.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pic>
        <p:nvPicPr>
          <p:cNvPr id="3394" name="Google Shape;3394;g3a0bf3700b8_0_701"/>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395" name="Google Shape;3395;g3a0bf3700b8_0_701"/>
          <p:cNvSpPr/>
          <p:nvPr/>
        </p:nvSpPr>
        <p:spPr>
          <a:xfrm>
            <a:off x="5967075" y="714800"/>
            <a:ext cx="2626200" cy="388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g3a0bf3700b8_0_701"/>
          <p:cNvSpPr txBox="1"/>
          <p:nvPr/>
        </p:nvSpPr>
        <p:spPr>
          <a:xfrm>
            <a:off x="646425" y="505025"/>
            <a:ext cx="4992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600" u="none" cap="none" strike="noStrike">
              <a:solidFill>
                <a:srgbClr val="000000"/>
              </a:solidFill>
              <a:latin typeface="Arial"/>
              <a:ea typeface="Arial"/>
              <a:cs typeface="Arial"/>
              <a:sym typeface="Arial"/>
            </a:endParaRPr>
          </a:p>
        </p:txBody>
      </p:sp>
      <p:pic>
        <p:nvPicPr>
          <p:cNvPr id="3397" name="Google Shape;3397;g3a0bf3700b8_0_701"/>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3398" name="Google Shape;3398;g3a0bf3700b8_0_701" title="121d53b3-53ad-4609-8bf6-8adc42007cea.jpeg"/>
          <p:cNvPicPr preferRelativeResize="0"/>
          <p:nvPr/>
        </p:nvPicPr>
        <p:blipFill rotWithShape="1">
          <a:blip r:embed="rId6">
            <a:alphaModFix/>
          </a:blip>
          <a:srcRect b="0" l="0" r="0" t="0"/>
          <a:stretch/>
        </p:blipFill>
        <p:spPr>
          <a:xfrm>
            <a:off x="5328350" y="31196"/>
            <a:ext cx="1886424" cy="2515252"/>
          </a:xfrm>
          <a:prstGeom prst="rect">
            <a:avLst/>
          </a:prstGeom>
          <a:solidFill>
            <a:schemeClr val="lt2"/>
          </a:solidFill>
          <a:ln cap="flat" cmpd="sng" w="9525">
            <a:solidFill>
              <a:schemeClr val="dk2"/>
            </a:solidFill>
            <a:prstDash val="solid"/>
            <a:round/>
            <a:headEnd len="sm" w="sm" type="none"/>
            <a:tailEnd len="sm" w="sm" type="none"/>
          </a:ln>
        </p:spPr>
      </p:pic>
      <p:pic>
        <p:nvPicPr>
          <p:cNvPr id="3399" name="Google Shape;3399;g3a0bf3700b8_0_701" title="ad1647dc-bc8d-4e7b-bd1a-3347d442e980.jpeg"/>
          <p:cNvPicPr preferRelativeResize="0"/>
          <p:nvPr/>
        </p:nvPicPr>
        <p:blipFill rotWithShape="1">
          <a:blip r:embed="rId7">
            <a:alphaModFix/>
          </a:blip>
          <a:srcRect b="0" l="0" r="0" t="0"/>
          <a:stretch/>
        </p:blipFill>
        <p:spPr>
          <a:xfrm>
            <a:off x="7295225" y="31191"/>
            <a:ext cx="1800474" cy="2400632"/>
          </a:xfrm>
          <a:prstGeom prst="rect">
            <a:avLst/>
          </a:prstGeom>
          <a:solidFill>
            <a:schemeClr val="lt2"/>
          </a:solidFill>
          <a:ln cap="flat" cmpd="sng" w="9525">
            <a:solidFill>
              <a:schemeClr val="dk2"/>
            </a:solidFill>
            <a:prstDash val="solid"/>
            <a:round/>
            <a:headEnd len="sm" w="sm" type="none"/>
            <a:tailEnd len="sm" w="sm" type="none"/>
          </a:ln>
        </p:spPr>
      </p:pic>
      <p:pic>
        <p:nvPicPr>
          <p:cNvPr id="3400" name="Google Shape;3400;g3a0bf3700b8_0_701" title="IMG_4628.jpeg"/>
          <p:cNvPicPr preferRelativeResize="0"/>
          <p:nvPr/>
        </p:nvPicPr>
        <p:blipFill rotWithShape="1">
          <a:blip r:embed="rId8">
            <a:alphaModFix/>
          </a:blip>
          <a:srcRect b="0" l="0" r="0" t="0"/>
          <a:stretch/>
        </p:blipFill>
        <p:spPr>
          <a:xfrm>
            <a:off x="7253625" y="2487325"/>
            <a:ext cx="1886427" cy="2515236"/>
          </a:xfrm>
          <a:prstGeom prst="rect">
            <a:avLst/>
          </a:prstGeom>
          <a:solidFill>
            <a:schemeClr val="lt2"/>
          </a:solidFill>
          <a:ln cap="flat" cmpd="sng" w="9525">
            <a:solidFill>
              <a:schemeClr val="dk2"/>
            </a:solidFill>
            <a:prstDash val="solid"/>
            <a:round/>
            <a:headEnd len="sm" w="sm" type="none"/>
            <a:tailEnd len="sm" w="sm" type="none"/>
          </a:ln>
        </p:spPr>
      </p:pic>
      <p:pic>
        <p:nvPicPr>
          <p:cNvPr id="3401" name="Google Shape;3401;g3a0bf3700b8_0_701" title="IMG_4629.jpeg"/>
          <p:cNvPicPr preferRelativeResize="0"/>
          <p:nvPr/>
        </p:nvPicPr>
        <p:blipFill rotWithShape="1">
          <a:blip r:embed="rId9">
            <a:alphaModFix/>
          </a:blip>
          <a:srcRect b="0" l="0" r="0" t="0"/>
          <a:stretch/>
        </p:blipFill>
        <p:spPr>
          <a:xfrm>
            <a:off x="5328356" y="2487325"/>
            <a:ext cx="1886419" cy="2515226"/>
          </a:xfrm>
          <a:prstGeom prst="rect">
            <a:avLst/>
          </a:prstGeom>
          <a:solidFill>
            <a:schemeClr val="lt2"/>
          </a:solidFill>
          <a:ln cap="flat" cmpd="sng" w="9525">
            <a:solidFill>
              <a:schemeClr val="dk2"/>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5" name="Shape 3405"/>
        <p:cNvGrpSpPr/>
        <p:nvPr/>
      </p:nvGrpSpPr>
      <p:grpSpPr>
        <a:xfrm>
          <a:off x="0" y="0"/>
          <a:ext cx="0" cy="0"/>
          <a:chOff x="0" y="0"/>
          <a:chExt cx="0" cy="0"/>
        </a:xfrm>
      </p:grpSpPr>
      <p:grpSp>
        <p:nvGrpSpPr>
          <p:cNvPr id="3406" name="Google Shape;3406;g3a0bf3700b8_0_779"/>
          <p:cNvGrpSpPr/>
          <p:nvPr/>
        </p:nvGrpSpPr>
        <p:grpSpPr>
          <a:xfrm>
            <a:off x="-342234" y="3350399"/>
            <a:ext cx="3189350" cy="1336365"/>
            <a:chOff x="5974608" y="421177"/>
            <a:chExt cx="3189350" cy="1336365"/>
          </a:xfrm>
        </p:grpSpPr>
        <p:grpSp>
          <p:nvGrpSpPr>
            <p:cNvPr id="3407" name="Google Shape;3407;g3a0bf3700b8_0_779"/>
            <p:cNvGrpSpPr/>
            <p:nvPr/>
          </p:nvGrpSpPr>
          <p:grpSpPr>
            <a:xfrm rot="5400000">
              <a:off x="7873551" y="-202767"/>
              <a:ext cx="666463" cy="1914351"/>
              <a:chOff x="2405075" y="2171775"/>
              <a:chExt cx="633400" cy="1900100"/>
            </a:xfrm>
          </p:grpSpPr>
          <p:cxnSp>
            <p:nvCxnSpPr>
              <p:cNvPr id="3408" name="Google Shape;3408;g3a0bf3700b8_0_77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09" name="Google Shape;3409;g3a0bf3700b8_0_77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10" name="Google Shape;3410;g3a0bf3700b8_0_77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11" name="Google Shape;3411;g3a0bf3700b8_0_77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12" name="Google Shape;3412;g3a0bf3700b8_0_77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13" name="Google Shape;3413;g3a0bf3700b8_0_77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14" name="Google Shape;3414;g3a0bf3700b8_0_77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15" name="Google Shape;3415;g3a0bf3700b8_0_77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16" name="Google Shape;3416;g3a0bf3700b8_0_77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17" name="Google Shape;3417;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18" name="Google Shape;3418;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19" name="Google Shape;3419;g3a0bf3700b8_0_77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20" name="Google Shape;3420;g3a0bf3700b8_0_77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21" name="Google Shape;3421;g3a0bf3700b8_0_77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22" name="Google Shape;3422;g3a0bf3700b8_0_77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23" name="Google Shape;3423;g3a0bf3700b8_0_779"/>
            <p:cNvGrpSpPr/>
            <p:nvPr/>
          </p:nvGrpSpPr>
          <p:grpSpPr>
            <a:xfrm rot="5400000">
              <a:off x="7873551" y="467135"/>
              <a:ext cx="666463" cy="1914351"/>
              <a:chOff x="2405075" y="2171775"/>
              <a:chExt cx="633400" cy="1900100"/>
            </a:xfrm>
          </p:grpSpPr>
          <p:cxnSp>
            <p:nvCxnSpPr>
              <p:cNvPr id="3424" name="Google Shape;3424;g3a0bf3700b8_0_77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25" name="Google Shape;3425;g3a0bf3700b8_0_77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26" name="Google Shape;3426;g3a0bf3700b8_0_77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27" name="Google Shape;3427;g3a0bf3700b8_0_77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28" name="Google Shape;3428;g3a0bf3700b8_0_77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29" name="Google Shape;3429;g3a0bf3700b8_0_77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30" name="Google Shape;3430;g3a0bf3700b8_0_77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31" name="Google Shape;3431;g3a0bf3700b8_0_77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32" name="Google Shape;3432;g3a0bf3700b8_0_77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33" name="Google Shape;3433;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34" name="Google Shape;3434;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35" name="Google Shape;3435;g3a0bf3700b8_0_77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36" name="Google Shape;3436;g3a0bf3700b8_0_77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37" name="Google Shape;3437;g3a0bf3700b8_0_77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38" name="Google Shape;3438;g3a0bf3700b8_0_77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39" name="Google Shape;3439;g3a0bf3700b8_0_779"/>
            <p:cNvGrpSpPr/>
            <p:nvPr/>
          </p:nvGrpSpPr>
          <p:grpSpPr>
            <a:xfrm rot="5400000">
              <a:off x="6598552" y="-202767"/>
              <a:ext cx="666463" cy="1914351"/>
              <a:chOff x="2405075" y="2171775"/>
              <a:chExt cx="633400" cy="1900100"/>
            </a:xfrm>
          </p:grpSpPr>
          <p:cxnSp>
            <p:nvCxnSpPr>
              <p:cNvPr id="3440" name="Google Shape;3440;g3a0bf3700b8_0_77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1" name="Google Shape;3441;g3a0bf3700b8_0_77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2" name="Google Shape;3442;g3a0bf3700b8_0_77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3" name="Google Shape;3443;g3a0bf3700b8_0_77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4" name="Google Shape;3444;g3a0bf3700b8_0_77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5" name="Google Shape;3445;g3a0bf3700b8_0_77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6" name="Google Shape;3446;g3a0bf3700b8_0_77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7" name="Google Shape;3447;g3a0bf3700b8_0_77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8" name="Google Shape;3448;g3a0bf3700b8_0_77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9" name="Google Shape;3449;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50" name="Google Shape;3450;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51" name="Google Shape;3451;g3a0bf3700b8_0_77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52" name="Google Shape;3452;g3a0bf3700b8_0_77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53" name="Google Shape;3453;g3a0bf3700b8_0_77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54" name="Google Shape;3454;g3a0bf3700b8_0_77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55" name="Google Shape;3455;g3a0bf3700b8_0_779"/>
            <p:cNvGrpSpPr/>
            <p:nvPr/>
          </p:nvGrpSpPr>
          <p:grpSpPr>
            <a:xfrm rot="5400000">
              <a:off x="6598552" y="467135"/>
              <a:ext cx="666463" cy="1914351"/>
              <a:chOff x="2405075" y="2171775"/>
              <a:chExt cx="633400" cy="1900100"/>
            </a:xfrm>
          </p:grpSpPr>
          <p:cxnSp>
            <p:nvCxnSpPr>
              <p:cNvPr id="3456" name="Google Shape;3456;g3a0bf3700b8_0_77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7" name="Google Shape;3457;g3a0bf3700b8_0_77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8" name="Google Shape;3458;g3a0bf3700b8_0_77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9" name="Google Shape;3459;g3a0bf3700b8_0_77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0" name="Google Shape;3460;g3a0bf3700b8_0_77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1" name="Google Shape;3461;g3a0bf3700b8_0_77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2" name="Google Shape;3462;g3a0bf3700b8_0_77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3" name="Google Shape;3463;g3a0bf3700b8_0_77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4" name="Google Shape;3464;g3a0bf3700b8_0_77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5" name="Google Shape;3465;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6" name="Google Shape;3466;g3a0bf3700b8_0_77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7" name="Google Shape;3467;g3a0bf3700b8_0_77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8" name="Google Shape;3468;g3a0bf3700b8_0_77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9" name="Google Shape;3469;g3a0bf3700b8_0_77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0" name="Google Shape;3470;g3a0bf3700b8_0_77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471" name="Google Shape;3471;g3a0bf3700b8_0_7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g3a0bf3700b8_0_779"/>
          <p:cNvSpPr txBox="1"/>
          <p:nvPr/>
        </p:nvSpPr>
        <p:spPr>
          <a:xfrm>
            <a:off x="543875" y="499750"/>
            <a:ext cx="7278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700"/>
              <a:buFont typeface="Arial"/>
              <a:buNone/>
            </a:pPr>
            <a:r>
              <a:rPr b="0" i="0" lang="es" sz="2200" u="none" cap="none" strike="noStrike">
                <a:solidFill>
                  <a:schemeClr val="dk1"/>
                </a:solidFill>
                <a:highlight>
                  <a:srgbClr val="B7DB20"/>
                </a:highlight>
                <a:latin typeface="Archivo ExtraBold"/>
                <a:ea typeface="Archivo ExtraBold"/>
                <a:cs typeface="Archivo ExtraBold"/>
                <a:sym typeface="Archivo ExtraBold"/>
              </a:rPr>
              <a:t>El uso social de la recomendación: </a:t>
            </a:r>
            <a:endParaRPr b="0" i="0" sz="27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90000"/>
              </a:lnSpc>
              <a:spcBef>
                <a:spcPts val="0"/>
              </a:spcBef>
              <a:spcAft>
                <a:spcPts val="0"/>
              </a:spcAft>
              <a:buClr>
                <a:srgbClr val="000000"/>
              </a:buClr>
              <a:buSzPts val="17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473" name="Google Shape;3473;g3a0bf3700b8_0_779"/>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3474" name="Google Shape;3474;g3a0bf3700b8_0_779"/>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3475" name="Google Shape;3475;g3a0bf3700b8_0_779"/>
          <p:cNvSpPr txBox="1"/>
          <p:nvPr/>
        </p:nvSpPr>
        <p:spPr>
          <a:xfrm>
            <a:off x="4700050" y="1298050"/>
            <a:ext cx="3449700" cy="2284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700"/>
              <a:buFont typeface="Arial"/>
              <a:buNone/>
            </a:pPr>
            <a:r>
              <a:rPr b="0" i="0" lang="es" sz="1700" u="none" cap="none" strike="noStrike">
                <a:solidFill>
                  <a:schemeClr val="dk1"/>
                </a:solidFill>
                <a:highlight>
                  <a:srgbClr val="B7DB20"/>
                </a:highlight>
                <a:latin typeface="Archivo ExtraBold"/>
                <a:ea typeface="Archivo ExtraBold"/>
                <a:cs typeface="Archivo ExtraBold"/>
                <a:sym typeface="Archivo ExtraBold"/>
              </a:rPr>
              <a:t>En el genially se pueden ver todas las lecturas y producciones de los chicos/as pero además es posible escuchar las recomendaciones y, a partir de ellas, decidir qué cuentos leer y acceder a ellos. </a:t>
            </a:r>
            <a:endParaRPr b="0" i="0" sz="1700" u="none" cap="none" strike="noStrike">
              <a:solidFill>
                <a:schemeClr val="dk1"/>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sp>
        <p:nvSpPr>
          <p:cNvPr id="3476" name="Google Shape;3476;g3a0bf3700b8_0_779"/>
          <p:cNvSpPr/>
          <p:nvPr/>
        </p:nvSpPr>
        <p:spPr>
          <a:xfrm>
            <a:off x="5614475" y="3567238"/>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g3a0bf3700b8_0_779"/>
          <p:cNvSpPr/>
          <p:nvPr/>
        </p:nvSpPr>
        <p:spPr>
          <a:xfrm>
            <a:off x="4700050" y="3550750"/>
            <a:ext cx="3166200" cy="7650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g3a0bf3700b8_0_779"/>
          <p:cNvSpPr/>
          <p:nvPr/>
        </p:nvSpPr>
        <p:spPr>
          <a:xfrm>
            <a:off x="543875" y="1374550"/>
            <a:ext cx="3294300" cy="3046500"/>
          </a:xfrm>
          <a:prstGeom prst="rect">
            <a:avLst/>
          </a:prstGeom>
          <a:solidFill>
            <a:schemeClr val="l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rophone, Color (proporcionado por Getty Images)" id="3479" name="Google Shape;3479;g3a0bf3700b8_0_779"/>
          <p:cNvPicPr preferRelativeResize="0"/>
          <p:nvPr/>
        </p:nvPicPr>
        <p:blipFill rotWithShape="1">
          <a:blip r:embed="rId4">
            <a:alphaModFix/>
          </a:blip>
          <a:srcRect b="0" l="0" r="0" t="0"/>
          <a:stretch/>
        </p:blipFill>
        <p:spPr>
          <a:xfrm>
            <a:off x="607962" y="1476236"/>
            <a:ext cx="849887" cy="2284201"/>
          </a:xfrm>
          <a:prstGeom prst="rect">
            <a:avLst/>
          </a:prstGeom>
          <a:solidFill>
            <a:srgbClr val="EEEEEE"/>
          </a:solidFill>
          <a:ln cap="flat" cmpd="sng" w="9525">
            <a:solidFill>
              <a:srgbClr val="595959"/>
            </a:solidFill>
            <a:prstDash val="solid"/>
            <a:round/>
            <a:headEnd len="sm" w="sm" type="none"/>
            <a:tailEnd len="sm" w="sm" type="none"/>
          </a:ln>
        </p:spPr>
      </p:pic>
      <p:pic>
        <p:nvPicPr>
          <p:cNvPr descr="writing signature in pencil icon vector outline illustration (proporcionado por Getty Images)" id="3480" name="Google Shape;3480;g3a0bf3700b8_0_779"/>
          <p:cNvPicPr preferRelativeResize="0"/>
          <p:nvPr/>
        </p:nvPicPr>
        <p:blipFill rotWithShape="1">
          <a:blip r:embed="rId5">
            <a:alphaModFix/>
          </a:blip>
          <a:srcRect b="0" l="0" r="0" t="0"/>
          <a:stretch/>
        </p:blipFill>
        <p:spPr>
          <a:xfrm>
            <a:off x="1618752" y="1578211"/>
            <a:ext cx="1723894" cy="1723873"/>
          </a:xfrm>
          <a:prstGeom prst="rect">
            <a:avLst/>
          </a:prstGeom>
          <a:noFill/>
          <a:ln>
            <a:noFill/>
          </a:ln>
        </p:spPr>
      </p:pic>
      <p:sp>
        <p:nvSpPr>
          <p:cNvPr id="3481" name="Google Shape;3481;g3a0bf3700b8_0_779"/>
          <p:cNvSpPr txBox="1"/>
          <p:nvPr/>
        </p:nvSpPr>
        <p:spPr>
          <a:xfrm>
            <a:off x="7821975" y="2360950"/>
            <a:ext cx="135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482" name="Google Shape;3482;g3a0bf3700b8_0_779"/>
          <p:cNvSpPr txBox="1"/>
          <p:nvPr/>
        </p:nvSpPr>
        <p:spPr>
          <a:xfrm>
            <a:off x="3562200" y="3525588"/>
            <a:ext cx="7011300" cy="674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0" i="0" lang="es" sz="1700" u="sng" cap="none" strike="noStrike">
                <a:solidFill>
                  <a:schemeClr val="hlink"/>
                </a:solidFill>
                <a:highlight>
                  <a:srgbClr val="B7DB20"/>
                </a:highlight>
                <a:latin typeface="Archivo ExtraBold"/>
                <a:ea typeface="Archivo ExtraBold"/>
                <a:cs typeface="Archivo ExtraBold"/>
                <a:sym typeface="Archivo ExtraBold"/>
                <a:hlinkClick r:id="rId6"/>
              </a:rPr>
              <a:t>HACÉ CLICK </a:t>
            </a:r>
            <a:r>
              <a:rPr b="0" i="0" lang="es" sz="1400" u="none" cap="none" strike="noStrike">
                <a:solidFill>
                  <a:srgbClr val="000000"/>
                </a:solidFill>
                <a:highlight>
                  <a:srgbClr val="B7DB20"/>
                </a:highlight>
                <a:latin typeface="Archivo ExtraBold"/>
                <a:ea typeface="Archivo ExtraBold"/>
                <a:cs typeface="Archivo ExtraBold"/>
                <a:sym typeface="Archivo ExtraBold"/>
              </a:rPr>
              <a:t>PARA IR AL GENIALLY, </a:t>
            </a:r>
            <a:endParaRPr b="0" i="0" sz="14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ctr">
              <a:lnSpc>
                <a:spcPct val="90000"/>
              </a:lnSpc>
              <a:spcBef>
                <a:spcPts val="0"/>
              </a:spcBef>
              <a:spcAft>
                <a:spcPts val="0"/>
              </a:spcAft>
              <a:buClr>
                <a:srgbClr val="000000"/>
              </a:buClr>
              <a:buSzPts val="1700"/>
              <a:buFont typeface="Arial"/>
              <a:buNone/>
            </a:pPr>
            <a:r>
              <a:rPr b="0" i="0" lang="es" sz="1400" u="none" cap="none" strike="noStrike">
                <a:solidFill>
                  <a:srgbClr val="000000"/>
                </a:solidFill>
                <a:highlight>
                  <a:srgbClr val="B7DB20"/>
                </a:highlight>
                <a:latin typeface="Archivo ExtraBold"/>
                <a:ea typeface="Archivo ExtraBold"/>
                <a:cs typeface="Archivo ExtraBold"/>
                <a:sym typeface="Archivo ExtraBold"/>
              </a:rPr>
              <a:t>LEER LOS CUENTOS Y ESCUCHAR </a:t>
            </a:r>
            <a:endParaRPr b="0" i="0" sz="14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ctr">
              <a:lnSpc>
                <a:spcPct val="90000"/>
              </a:lnSpc>
              <a:spcBef>
                <a:spcPts val="0"/>
              </a:spcBef>
              <a:spcAft>
                <a:spcPts val="0"/>
              </a:spcAft>
              <a:buClr>
                <a:srgbClr val="000000"/>
              </a:buClr>
              <a:buSzPts val="1700"/>
              <a:buFont typeface="Arial"/>
              <a:buNone/>
            </a:pPr>
            <a:r>
              <a:rPr b="0" i="0" lang="es" sz="1400" u="none" cap="none" strike="noStrike">
                <a:solidFill>
                  <a:srgbClr val="000000"/>
                </a:solidFill>
                <a:highlight>
                  <a:srgbClr val="B7DB20"/>
                </a:highlight>
                <a:latin typeface="Archivo ExtraBold"/>
                <a:ea typeface="Archivo ExtraBold"/>
                <a:cs typeface="Archivo ExtraBold"/>
                <a:sym typeface="Archivo ExtraBold"/>
              </a:rPr>
              <a:t>LAS RECOMENDACIONES.</a:t>
            </a:r>
            <a:r>
              <a:rPr b="0" i="0" lang="es" sz="1700" u="none" cap="none" strike="noStrike">
                <a:solidFill>
                  <a:srgbClr val="000000"/>
                </a:solidFill>
                <a:highlight>
                  <a:srgbClr val="B7DB20"/>
                </a:highlight>
                <a:latin typeface="Archivo ExtraBold"/>
                <a:ea typeface="Archivo ExtraBold"/>
                <a:cs typeface="Archivo ExtraBold"/>
                <a:sym typeface="Archivo ExtraBold"/>
              </a:rPr>
              <a:t>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descr="Paper plane continuous one line drawing (proporcionado por Getty Images)" id="3483" name="Google Shape;3483;g3a0bf3700b8_0_779"/>
          <p:cNvPicPr preferRelativeResize="0"/>
          <p:nvPr/>
        </p:nvPicPr>
        <p:blipFill rotWithShape="1">
          <a:blip r:embed="rId7">
            <a:alphaModFix/>
          </a:blip>
          <a:srcRect b="0" l="0" r="0" t="0"/>
          <a:stretch/>
        </p:blipFill>
        <p:spPr>
          <a:xfrm rot="2190563">
            <a:off x="2608501" y="2827339"/>
            <a:ext cx="2329297" cy="155247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7" name="Shape 3487"/>
        <p:cNvGrpSpPr/>
        <p:nvPr/>
      </p:nvGrpSpPr>
      <p:grpSpPr>
        <a:xfrm>
          <a:off x="0" y="0"/>
          <a:ext cx="0" cy="0"/>
          <a:chOff x="0" y="0"/>
          <a:chExt cx="0" cy="0"/>
        </a:xfrm>
      </p:grpSpPr>
      <p:sp>
        <p:nvSpPr>
          <p:cNvPr id="3488" name="Google Shape;3488;g3a0bf3700b8_0_860"/>
          <p:cNvSpPr txBox="1"/>
          <p:nvPr>
            <p:ph type="ctrTitle"/>
          </p:nvPr>
        </p:nvSpPr>
        <p:spPr>
          <a:xfrm>
            <a:off x="311708" y="144272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s" sz="3000"/>
              <a:t>¿</a:t>
            </a:r>
            <a:r>
              <a:rPr lang="es" sz="2400"/>
              <a:t>Qué otros modos de circular recomendaciones podemos pensar para que no se pierda el propósito social de este tipo  de textos</a:t>
            </a:r>
            <a:r>
              <a:rPr lang="es" sz="3300"/>
              <a:t>?</a:t>
            </a:r>
            <a:endParaRPr sz="3300"/>
          </a:p>
        </p:txBody>
      </p:sp>
      <p:pic>
        <p:nvPicPr>
          <p:cNvPr id="3489" name="Google Shape;3489;g3a0bf3700b8_0_860"/>
          <p:cNvPicPr preferRelativeResize="0"/>
          <p:nvPr/>
        </p:nvPicPr>
        <p:blipFill rotWithShape="1">
          <a:blip r:embed="rId3">
            <a:alphaModFix/>
          </a:blip>
          <a:srcRect b="0" l="0" r="0" t="0"/>
          <a:stretch/>
        </p:blipFill>
        <p:spPr>
          <a:xfrm>
            <a:off x="5507850" y="452528"/>
            <a:ext cx="3328399" cy="822350"/>
          </a:xfrm>
          <a:prstGeom prst="rect">
            <a:avLst/>
          </a:prstGeom>
          <a:noFill/>
          <a:ln>
            <a:noFill/>
          </a:ln>
        </p:spPr>
      </p:pic>
      <p:pic>
        <p:nvPicPr>
          <p:cNvPr id="3490" name="Google Shape;3490;g3a0bf3700b8_0_860"/>
          <p:cNvPicPr preferRelativeResize="0"/>
          <p:nvPr/>
        </p:nvPicPr>
        <p:blipFill rotWithShape="1">
          <a:blip r:embed="rId3">
            <a:alphaModFix/>
          </a:blip>
          <a:srcRect b="0" l="0" r="0" t="0"/>
          <a:stretch/>
        </p:blipFill>
        <p:spPr>
          <a:xfrm>
            <a:off x="311700" y="3953203"/>
            <a:ext cx="3328399" cy="822350"/>
          </a:xfrm>
          <a:prstGeom prst="rect">
            <a:avLst/>
          </a:prstGeom>
          <a:noFill/>
          <a:ln>
            <a:noFill/>
          </a:ln>
        </p:spPr>
      </p:pic>
      <p:sp>
        <p:nvSpPr>
          <p:cNvPr id="3491" name="Google Shape;3491;g3a0bf3700b8_0_860"/>
          <p:cNvSpPr/>
          <p:nvPr/>
        </p:nvSpPr>
        <p:spPr>
          <a:xfrm>
            <a:off x="7693675" y="4414850"/>
            <a:ext cx="1194300" cy="564000"/>
          </a:xfrm>
          <a:prstGeom prst="leftArrow">
            <a:avLst>
              <a:gd fmla="val 50000" name="adj1"/>
              <a:gd fmla="val 50000" name="adj2"/>
            </a:avLst>
          </a:prstGeom>
          <a:solidFill>
            <a:srgbClr val="92D05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4"/>
              </a:rPr>
              <a:t>Menú TM</a:t>
            </a:r>
            <a:endParaRPr b="1" sz="1600">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495" name="Shape 3495"/>
        <p:cNvGrpSpPr/>
        <p:nvPr/>
      </p:nvGrpSpPr>
      <p:grpSpPr>
        <a:xfrm>
          <a:off x="0" y="0"/>
          <a:ext cx="0" cy="0"/>
          <a:chOff x="0" y="0"/>
          <a:chExt cx="0" cy="0"/>
        </a:xfrm>
      </p:grpSpPr>
      <p:pic>
        <p:nvPicPr>
          <p:cNvPr id="3496" name="Google Shape;3496;g36fc2c14998_3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497" name="Google Shape;3497;g36fc2c14998_3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498" name="Google Shape;3498;g36fc2c14998_3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499" name="Google Shape;3499;g36fc2c14998_3_0"/>
          <p:cNvGrpSpPr/>
          <p:nvPr/>
        </p:nvGrpSpPr>
        <p:grpSpPr>
          <a:xfrm>
            <a:off x="5593900" y="630951"/>
            <a:ext cx="3189350" cy="1336365"/>
            <a:chOff x="5974608" y="421179"/>
            <a:chExt cx="3189350" cy="1336365"/>
          </a:xfrm>
        </p:grpSpPr>
        <p:grpSp>
          <p:nvGrpSpPr>
            <p:cNvPr id="3500" name="Google Shape;3500;g36fc2c14998_3_0"/>
            <p:cNvGrpSpPr/>
            <p:nvPr/>
          </p:nvGrpSpPr>
          <p:grpSpPr>
            <a:xfrm rot="5400000">
              <a:off x="7873551" y="-202765"/>
              <a:ext cx="666463" cy="1914351"/>
              <a:chOff x="2405075" y="2171775"/>
              <a:chExt cx="633400" cy="1900100"/>
            </a:xfrm>
          </p:grpSpPr>
          <p:cxnSp>
            <p:nvCxnSpPr>
              <p:cNvPr id="3501" name="Google Shape;3501;g36fc2c14998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2" name="Google Shape;3502;g36fc2c14998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3" name="Google Shape;3503;g36fc2c14998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4" name="Google Shape;3504;g36fc2c14998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5" name="Google Shape;3505;g36fc2c14998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6" name="Google Shape;3506;g36fc2c14998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07" name="Google Shape;3507;g36fc2c14998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08" name="Google Shape;3508;g36fc2c14998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09" name="Google Shape;3509;g36fc2c14998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10" name="Google Shape;3510;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11" name="Google Shape;3511;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12" name="Google Shape;3512;g36fc2c14998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13" name="Google Shape;3513;g36fc2c14998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14" name="Google Shape;3514;g36fc2c14998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515" name="Google Shape;3515;g36fc2c14998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516" name="Google Shape;3516;g36fc2c14998_3_0"/>
            <p:cNvGrpSpPr/>
            <p:nvPr/>
          </p:nvGrpSpPr>
          <p:grpSpPr>
            <a:xfrm rot="5400000">
              <a:off x="7873551" y="467137"/>
              <a:ext cx="666463" cy="1914351"/>
              <a:chOff x="2405075" y="2171775"/>
              <a:chExt cx="633400" cy="1900100"/>
            </a:xfrm>
          </p:grpSpPr>
          <p:cxnSp>
            <p:nvCxnSpPr>
              <p:cNvPr id="3517" name="Google Shape;3517;g36fc2c14998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18" name="Google Shape;3518;g36fc2c14998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19" name="Google Shape;3519;g36fc2c14998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20" name="Google Shape;3520;g36fc2c14998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21" name="Google Shape;3521;g36fc2c14998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22" name="Google Shape;3522;g36fc2c14998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3" name="Google Shape;3523;g36fc2c14998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24" name="Google Shape;3524;g36fc2c14998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25" name="Google Shape;3525;g36fc2c14998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6" name="Google Shape;3526;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7" name="Google Shape;3527;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28" name="Google Shape;3528;g36fc2c14998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29" name="Google Shape;3529;g36fc2c14998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30" name="Google Shape;3530;g36fc2c14998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531" name="Google Shape;3531;g36fc2c14998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532" name="Google Shape;3532;g36fc2c14998_3_0"/>
            <p:cNvGrpSpPr/>
            <p:nvPr/>
          </p:nvGrpSpPr>
          <p:grpSpPr>
            <a:xfrm rot="5400000">
              <a:off x="6598552" y="-202765"/>
              <a:ext cx="666463" cy="1914351"/>
              <a:chOff x="2405075" y="2171775"/>
              <a:chExt cx="633400" cy="1900100"/>
            </a:xfrm>
          </p:grpSpPr>
          <p:cxnSp>
            <p:nvCxnSpPr>
              <p:cNvPr id="3533" name="Google Shape;3533;g36fc2c14998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34" name="Google Shape;3534;g36fc2c14998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35" name="Google Shape;3535;g36fc2c14998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36" name="Google Shape;3536;g36fc2c14998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37" name="Google Shape;3537;g36fc2c14998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38" name="Google Shape;3538;g36fc2c14998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39" name="Google Shape;3539;g36fc2c14998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0" name="Google Shape;3540;g36fc2c14998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1" name="Google Shape;3541;g36fc2c14998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42" name="Google Shape;3542;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43" name="Google Shape;3543;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44" name="Google Shape;3544;g36fc2c14998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5" name="Google Shape;3545;g36fc2c14998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46" name="Google Shape;3546;g36fc2c14998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547" name="Google Shape;3547;g36fc2c14998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548" name="Google Shape;3548;g36fc2c14998_3_0"/>
            <p:cNvGrpSpPr/>
            <p:nvPr/>
          </p:nvGrpSpPr>
          <p:grpSpPr>
            <a:xfrm rot="5400000">
              <a:off x="6598552" y="467137"/>
              <a:ext cx="666463" cy="1914351"/>
              <a:chOff x="2405075" y="2171775"/>
              <a:chExt cx="633400" cy="1900100"/>
            </a:xfrm>
          </p:grpSpPr>
          <p:cxnSp>
            <p:nvCxnSpPr>
              <p:cNvPr id="3549" name="Google Shape;3549;g36fc2c14998_3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50" name="Google Shape;3550;g36fc2c14998_3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51" name="Google Shape;3551;g36fc2c14998_3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52" name="Google Shape;3552;g36fc2c14998_3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53" name="Google Shape;3553;g36fc2c14998_3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54" name="Google Shape;3554;g36fc2c14998_3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5" name="Google Shape;3555;g36fc2c14998_3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56" name="Google Shape;3556;g36fc2c14998_3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57" name="Google Shape;3557;g36fc2c14998_3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8" name="Google Shape;3558;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9" name="Google Shape;3559;g36fc2c14998_3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60" name="Google Shape;3560;g36fc2c14998_3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61" name="Google Shape;3561;g36fc2c14998_3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62" name="Google Shape;3562;g36fc2c14998_3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563" name="Google Shape;3563;g36fc2c14998_3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564" name="Google Shape;3564;g36fc2c14998_3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g36fc2c14998_3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g36fc2c14998_3_0"/>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b="0" i="0" lang="es" sz="4000" u="none" cap="none" strike="noStrike">
                <a:solidFill>
                  <a:srgbClr val="333333"/>
                </a:solidFill>
                <a:latin typeface="Archivo ExtraBold"/>
                <a:ea typeface="Archivo ExtraBold"/>
                <a:cs typeface="Archivo ExtraBold"/>
                <a:sym typeface="Archivo ExtraBold"/>
              </a:rPr>
              <a:t>Cierre</a:t>
            </a:r>
            <a:endParaRPr b="0" i="0" sz="4000" u="none" cap="none" strike="noStrike">
              <a:solidFill>
                <a:srgbClr val="333333"/>
              </a:solidFill>
              <a:latin typeface="Archivo ExtraBold"/>
              <a:ea typeface="Archivo ExtraBold"/>
              <a:cs typeface="Archivo ExtraBold"/>
              <a:sym typeface="Archivo ExtraBold"/>
            </a:endParaRPr>
          </a:p>
        </p:txBody>
      </p:sp>
      <p:sp>
        <p:nvSpPr>
          <p:cNvPr id="3567" name="Google Shape;3567;g36fc2c14998_3_0"/>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1" name="Shape 3571"/>
        <p:cNvGrpSpPr/>
        <p:nvPr/>
      </p:nvGrpSpPr>
      <p:grpSpPr>
        <a:xfrm>
          <a:off x="0" y="0"/>
          <a:ext cx="0" cy="0"/>
          <a:chOff x="0" y="0"/>
          <a:chExt cx="0" cy="0"/>
        </a:xfrm>
      </p:grpSpPr>
      <p:pic>
        <p:nvPicPr>
          <p:cNvPr id="3572" name="Google Shape;3572;g36fc2c14998_3_7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573" name="Google Shape;3573;g36fc2c14998_3_7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74" name="Google Shape;3574;g36fc2c14998_3_7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575" name="Google Shape;3575;g36fc2c14998_3_75"/>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576" name="Google Shape;3576;g36fc2c14998_3_75"/>
          <p:cNvSpPr txBox="1"/>
          <p:nvPr/>
        </p:nvSpPr>
        <p:spPr>
          <a:xfrm>
            <a:off x="397375" y="816650"/>
            <a:ext cx="8200200" cy="408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s" sz="1100" u="none" cap="none" strike="noStrike">
                <a:solidFill>
                  <a:schemeClr val="dk1"/>
                </a:solidFill>
                <a:latin typeface="Arial"/>
                <a:ea typeface="Arial"/>
                <a:cs typeface="Arial"/>
                <a:sym typeface="Arial"/>
              </a:rPr>
              <a:t>ROBAR</a:t>
            </a: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s" sz="1100" u="none" cap="none" strike="noStrike">
                <a:solidFill>
                  <a:schemeClr val="dk1"/>
                </a:solidFill>
                <a:latin typeface="Arial"/>
                <a:ea typeface="Arial"/>
                <a:cs typeface="Arial"/>
                <a:sym typeface="Arial"/>
              </a:rPr>
              <a:t>A la edad de trece años robaba dinero a mis padres. Sustraía todos los días las monedas suficientes para ir al cine, al que iba siempre solo, huyendo del clima agobiante de mi casa. Iba a la primera función vespertina, cuando el cine estaba prácticamente vacío. No recuerdo una sola película, un solo título, una sola imagen de lo que desfilaba ante mis ojos. Creo que el sentimiento de ser un ladrón me impedía disfrutar del espectáculo y procuraba no mirar a la cara a la empleada de la taquilla que, estaba seguro, adivinaba de dónde venía el dinero con que pagaba el boleto. Casi no tenía amigos en esa época, mi desempeño en el colegio había caído en picada y el cine era mi único alivio. Robaba a la misma hora, después de comer, aprovechando la breve siesta de mis padres. Me temblaban las manos al hurgar en los bolsillos del saco de mi padre y en el monedero de mi madre. Reconocía al tacto las monedas que necesitaba sustraer y sólo me llevaba la cantidad justa para la entrada, ni una moneda más. Ignoro qué repercusión tuvieron esos hurtos en mi vida y me he preguntado si no influyeron en mi inclinación literaria; si la escritura no ha sido una prolongación de ellos, porque me otorgaron, junto con la vergüenza y el remordimiento, una tendencia introspectiva que más tarde me llevó a leer muchos libros y escribir yo mismo unos cuantos. No me arrepiento pues de esos hurtos y pienso incluso que habría que enseñar en los talleres literarios a robar pequeñas cantidades de dinero, porque cuando se escribe con intensidad se está en realidad robando, sustrayendo de los bolsillos del lenguaje las palabras necesarias para aquello que uno quiere decir, justo esas palabras y ni una más.</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s" sz="1100" u="none" cap="none" strike="noStrike">
                <a:solidFill>
                  <a:schemeClr val="dk1"/>
                </a:solidFill>
                <a:latin typeface="Arial"/>
                <a:ea typeface="Arial"/>
                <a:cs typeface="Arial"/>
                <a:sym typeface="Arial"/>
              </a:rPr>
              <a:t>Todavía hoy, después de muchos años, acostumbro levantarme muy temprano para escribir, cuando todo el mundo está dormido. No concibo la escritura como una actividad preclara, sino furtiva. Busco las monedas justas para huir del clima agobiante de siempre. Como me levanto muy temprano, mis amigos me admiran por mi disciplina.</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chemeClr val="dk1"/>
              </a:buClr>
              <a:buSzPts val="1100"/>
              <a:buFont typeface="Arial"/>
              <a:buNone/>
            </a:pPr>
            <a:r>
              <a:rPr b="0" i="1" lang="es" sz="1100" u="none" cap="none" strike="noStrike">
                <a:solidFill>
                  <a:schemeClr val="dk1"/>
                </a:solidFill>
                <a:latin typeface="Arial"/>
                <a:ea typeface="Arial"/>
                <a:cs typeface="Arial"/>
                <a:sym typeface="Arial"/>
              </a:rPr>
              <a:t>El idioma materno</a:t>
            </a:r>
            <a:r>
              <a:rPr b="0" i="0" lang="es" sz="1100" u="none" cap="none" strike="noStrike">
                <a:solidFill>
                  <a:schemeClr val="dk1"/>
                </a:solidFill>
                <a:latin typeface="Arial"/>
                <a:ea typeface="Arial"/>
                <a:cs typeface="Arial"/>
                <a:sym typeface="Arial"/>
              </a:rPr>
              <a:t>, de </a:t>
            </a:r>
            <a:r>
              <a:rPr b="0" i="0" lang="es" sz="1100" u="sng" cap="none" strike="noStrike">
                <a:solidFill>
                  <a:srgbClr val="1155CC"/>
                </a:solidFill>
                <a:latin typeface="Arial"/>
                <a:ea typeface="Arial"/>
                <a:cs typeface="Arial"/>
                <a:sym typeface="Arial"/>
                <a:hlinkClick r:id="rId5">
                  <a:extLst>
                    <a:ext uri="{A12FA001-AC4F-418D-AE19-62706E023703}">
                      <ahyp:hlinkClr val="tx"/>
                    </a:ext>
                  </a:extLst>
                </a:hlinkClick>
              </a:rPr>
              <a:t>Fabio Morábito</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Archivo"/>
              <a:ea typeface="Archivo"/>
              <a:cs typeface="Archivo"/>
              <a:sym typeface="Archiv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