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Archivo Light"/>
      <p:regular r:id="rId24"/>
      <p:bold r:id="rId25"/>
      <p:italic r:id="rId26"/>
      <p:boldItalic r:id="rId27"/>
    </p:embeddedFont>
    <p:embeddedFont>
      <p:font typeface="Archivo ExtraBold"/>
      <p:bold r:id="rId28"/>
      <p:boldItalic r:id="rId29"/>
    </p:embeddedFont>
    <p:embeddedFont>
      <p:font typeface="Nunito ExtraBold"/>
      <p:bold r:id="rId30"/>
      <p:boldItalic r:id="rId31"/>
    </p:embeddedFont>
    <p:embeddedFont>
      <p:font typeface="Archivo"/>
      <p:regular r:id="rId32"/>
      <p:bold r:id="rId33"/>
      <p:italic r:id="rId34"/>
      <p:boldItalic r:id="rId35"/>
    </p:embeddedFont>
    <p:embeddedFont>
      <p:font typeface="Archivo SemiBol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4EED7E-2275-48F4-8FE3-AA1B0418D0FC}">
  <a:tblStyle styleId="{164EED7E-2275-48F4-8FE3-AA1B0418D0F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ArchivoLight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ArchivoLight-italic.fntdata"/><Relationship Id="rId25" Type="http://schemas.openxmlformats.org/officeDocument/2006/relationships/font" Target="fonts/ArchivoLight-bold.fntdata"/><Relationship Id="rId28" Type="http://schemas.openxmlformats.org/officeDocument/2006/relationships/font" Target="fonts/ArchivoExtraBold-bold.fntdata"/><Relationship Id="rId27" Type="http://schemas.openxmlformats.org/officeDocument/2006/relationships/font" Target="fonts/ArchivoLigh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ArchivoExtraBol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unitoExtraBold-boldItalic.fntdata"/><Relationship Id="rId30" Type="http://schemas.openxmlformats.org/officeDocument/2006/relationships/font" Target="fonts/NunitoExtraBold-bold.fntdata"/><Relationship Id="rId11" Type="http://schemas.openxmlformats.org/officeDocument/2006/relationships/slide" Target="slides/slide4.xml"/><Relationship Id="rId33" Type="http://schemas.openxmlformats.org/officeDocument/2006/relationships/font" Target="fonts/Archivo-bold.fntdata"/><Relationship Id="rId10" Type="http://schemas.openxmlformats.org/officeDocument/2006/relationships/slide" Target="slides/slide3.xml"/><Relationship Id="rId32" Type="http://schemas.openxmlformats.org/officeDocument/2006/relationships/font" Target="fonts/Archivo-regular.fntdata"/><Relationship Id="rId13" Type="http://schemas.openxmlformats.org/officeDocument/2006/relationships/slide" Target="slides/slide6.xml"/><Relationship Id="rId35" Type="http://schemas.openxmlformats.org/officeDocument/2006/relationships/font" Target="fonts/Archivo-boldItalic.fntdata"/><Relationship Id="rId12" Type="http://schemas.openxmlformats.org/officeDocument/2006/relationships/slide" Target="slides/slide5.xml"/><Relationship Id="rId34" Type="http://schemas.openxmlformats.org/officeDocument/2006/relationships/font" Target="fonts/Archivo-italic.fntdata"/><Relationship Id="rId15" Type="http://schemas.openxmlformats.org/officeDocument/2006/relationships/slide" Target="slides/slide8.xml"/><Relationship Id="rId37" Type="http://schemas.openxmlformats.org/officeDocument/2006/relationships/font" Target="fonts/ArchivoSemiBold-bold.fntdata"/><Relationship Id="rId14" Type="http://schemas.openxmlformats.org/officeDocument/2006/relationships/slide" Target="slides/slide7.xml"/><Relationship Id="rId36" Type="http://schemas.openxmlformats.org/officeDocument/2006/relationships/font" Target="fonts/ArchivoSemiBold-regular.fntdata"/><Relationship Id="rId17" Type="http://schemas.openxmlformats.org/officeDocument/2006/relationships/slide" Target="slides/slide10.xml"/><Relationship Id="rId39" Type="http://schemas.openxmlformats.org/officeDocument/2006/relationships/font" Target="fonts/ArchivoSemiBold-boldItalic.fntdata"/><Relationship Id="rId16" Type="http://schemas.openxmlformats.org/officeDocument/2006/relationships/slide" Target="slides/slide9.xml"/><Relationship Id="rId38" Type="http://schemas.openxmlformats.org/officeDocument/2006/relationships/font" Target="fonts/ArchivoSemiBold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201d588ae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a201d588ae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201d588ae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a201d588ae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Pensar: 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¿Qué apoyos sería necesario brindar para que las chicas y chicos progresen como estudiantes y, a la vez, profundicen en los modos en que se lee en cada campo conocimiento?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sobre la función epistémica (la escritura: </a:t>
            </a:r>
            <a:r>
              <a:rPr lang="es" sz="900">
                <a:solidFill>
                  <a:srgbClr val="595959"/>
                </a:solidFill>
              </a:rPr>
              <a:t>una tecnología para elaborar conocimiento y no solo un canal para transmitir lo ya conocido). Escribir como el medio en el que configuramos lo que sabemos.</a:t>
            </a:r>
            <a:endParaRPr sz="900">
              <a:solidFill>
                <a:srgbClr val="595959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es" sz="900">
                <a:solidFill>
                  <a:srgbClr val="595959"/>
                </a:solidFill>
              </a:rPr>
              <a:t>Si bien evaluar a través de la lectura y la escritura es una práctica naturalizada en la escuela, no suele dedicarse tiempo didáctico al trabajo con la lectura y la escritura en el aula.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a201d588ae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a201d588ae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Pensar: 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¿Qué apoyos sería necesario brindar para que las chicas y chicos progresen como estudiantes y, a la vez, profundicen en los modos en que se lee en cada campo conocimiento?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sobre la función epistémica (la escritura: </a:t>
            </a:r>
            <a:r>
              <a:rPr lang="es" sz="900">
                <a:solidFill>
                  <a:srgbClr val="595959"/>
                </a:solidFill>
              </a:rPr>
              <a:t>una tecnología para elaborar conocimiento y no solo un canal para transmitir lo ya conocido). Escribir como el medio en el que configuramos lo que sabemos.</a:t>
            </a:r>
            <a:endParaRPr sz="900">
              <a:solidFill>
                <a:srgbClr val="595959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es" sz="900">
                <a:solidFill>
                  <a:srgbClr val="595959"/>
                </a:solidFill>
              </a:rPr>
              <a:t>Si bien evaluar a través de la lectura y la escritura es una práctica naturalizada en la escuela, no suele dedicarse tiempo didáctico al trabajo con la lectura y la escritura en el aula.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a201d588ae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3a201d588ae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Pensar: 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¿Qué apoyos sería necesario brindar para que las chicas y chicos progresen como estudiantes y, a la vez, profundicen en los modos en que se lee en cada campo conocimiento?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sobre la función epistémica (la escritura: </a:t>
            </a:r>
            <a:r>
              <a:rPr lang="es" sz="900">
                <a:solidFill>
                  <a:srgbClr val="595959"/>
                </a:solidFill>
              </a:rPr>
              <a:t>una tecnología para elaborar conocimiento y no solo un canal para transmitir lo ya conocido). Escribir como el medio en el que configuramos lo que sabemos.</a:t>
            </a:r>
            <a:endParaRPr sz="900">
              <a:solidFill>
                <a:srgbClr val="595959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es" sz="900">
                <a:solidFill>
                  <a:srgbClr val="595959"/>
                </a:solidFill>
              </a:rPr>
              <a:t>Si bien evaluar a través de la lectura y la escritura es una práctica naturalizada en la escuela, no suele dedicarse tiempo didáctico al trabajo con la lectura y la escritura en el aula.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a201d588ae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3a201d588ae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Pensar: 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¿Qué apoyos sería necesario brindar para que las chicas y chicos progresen como estudiantes y, a la vez, profundicen en los modos en que se lee en cada campo conocimiento?</a:t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chivo"/>
              <a:buChar char="●"/>
            </a:pPr>
            <a:r>
              <a:rPr lang="es" sz="900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sobre la función epistémica (la escritura: </a:t>
            </a:r>
            <a:r>
              <a:rPr lang="es" sz="900">
                <a:solidFill>
                  <a:srgbClr val="595959"/>
                </a:solidFill>
              </a:rPr>
              <a:t>una tecnología para elaborar conocimiento y no solo un canal para transmitir lo ya conocido). Escribir como el medio en el que configuramos lo que sabemos.</a:t>
            </a:r>
            <a:endParaRPr sz="900">
              <a:solidFill>
                <a:srgbClr val="595959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es" sz="900">
                <a:solidFill>
                  <a:srgbClr val="595959"/>
                </a:solidFill>
              </a:rPr>
              <a:t>Si bien evaluar a través de la lectura y la escritura es una práctica naturalizada en la escuela, no suele dedicarse tiempo didáctico al trabajo con la lectura y la escritura en el aula.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a201d588ae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3a201d588ae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a201d588ae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3a201d588ae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a201d588ae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3a201d588ae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201d588ae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a201d588ae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a201d588ae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a201d588ae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a201d588ae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a201d588ae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201d588ae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a201d588ae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201d588ae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a201d588ae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a201d588ae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3a201d588ae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chivo"/>
              <a:buAutoNum type="arabicParenR"/>
            </a:pPr>
            <a:r>
              <a:rPr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Propuestas de aula que, en diálogo con los textos literarios leídos, incorporen l</a:t>
            </a:r>
            <a:r>
              <a:rPr b="1"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a lectura de textos no ficcionales </a:t>
            </a:r>
            <a:r>
              <a:rPr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que pueden rodear la literatura. (Reseñas y/o recomendaciones de obras literarias; textos informativos para conocer o profundizar el conocimiento sobre un tema, sobre el contexto de la obra o el/la autor/a, o para abordar temáticas sobre debates lingüísticos).</a:t>
            </a:r>
            <a:endParaRPr sz="900">
              <a:solidFill>
                <a:srgbClr val="42424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900"/>
              <a:buFont typeface="Archivo Light"/>
              <a:buAutoNum type="arabicParenR"/>
            </a:pPr>
            <a:r>
              <a:rPr lang="es" sz="9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rPr>
              <a:t>Respuestas a preguntas interpretativas o valorativas.Reseñas o Recomendaciones literarias.</a:t>
            </a:r>
            <a:endParaRPr sz="900">
              <a:solidFill>
                <a:srgbClr val="42424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900"/>
              <a:buFont typeface="Archivo"/>
              <a:buAutoNum type="arabicParenR"/>
            </a:pPr>
            <a:r>
              <a:rPr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Desplegar argumentos en un debate;</a:t>
            </a:r>
            <a:r>
              <a:rPr baseline="-25000"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  </a:t>
            </a:r>
            <a:r>
              <a:rPr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preparar una exposición sobre un tema específico</a:t>
            </a:r>
            <a:r>
              <a:rPr baseline="-25000"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; </a:t>
            </a:r>
            <a:r>
              <a:rPr lang="es" sz="900">
                <a:solidFill>
                  <a:srgbClr val="424242"/>
                </a:solidFill>
                <a:latin typeface="Archivo"/>
                <a:ea typeface="Archivo"/>
                <a:cs typeface="Archivo"/>
                <a:sym typeface="Archivo"/>
              </a:rPr>
              <a:t>participar en una entrevista; tomar la voz en un podcast.</a:t>
            </a:r>
            <a:endParaRPr sz="900">
              <a:solidFill>
                <a:srgbClr val="42424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a201d588ae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3a201d588ae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a201d588ae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3a201d588ae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view.genially.com/67a778072f4a5bfe1b3e8cba/horizontal-infographic-diagrams-lengua-en-foco2025" TargetMode="External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5125" y="3914778"/>
            <a:ext cx="3328399" cy="8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06275" y="-1479200"/>
            <a:ext cx="3672049" cy="3087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5"/>
          <p:cNvGrpSpPr/>
          <p:nvPr/>
        </p:nvGrpSpPr>
        <p:grpSpPr>
          <a:xfrm rot="5400000">
            <a:off x="8192101" y="-647292"/>
            <a:ext cx="666463" cy="1914351"/>
            <a:chOff x="2405075" y="2171775"/>
            <a:chExt cx="633400" cy="1900100"/>
          </a:xfrm>
        </p:grpSpPr>
        <p:cxnSp>
          <p:nvCxnSpPr>
            <p:cNvPr id="102" name="Google Shape;102;p25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25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25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25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25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25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25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25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" name="Google Shape;110;p25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25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25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25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25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7" name="Google Shape;117;p25"/>
          <p:cNvGrpSpPr/>
          <p:nvPr/>
        </p:nvGrpSpPr>
        <p:grpSpPr>
          <a:xfrm rot="5400000">
            <a:off x="8192101" y="22610"/>
            <a:ext cx="666463" cy="1914351"/>
            <a:chOff x="2405075" y="2171775"/>
            <a:chExt cx="633400" cy="1900100"/>
          </a:xfrm>
        </p:grpSpPr>
        <p:cxnSp>
          <p:nvCxnSpPr>
            <p:cNvPr id="118" name="Google Shape;118;p25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25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25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" name="Google Shape;121;p25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25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25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" name="Google Shape;124;p25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" name="Google Shape;125;p25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25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" name="Google Shape;127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25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25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25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25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3" name="Google Shape;133;p25"/>
          <p:cNvGrpSpPr/>
          <p:nvPr/>
        </p:nvGrpSpPr>
        <p:grpSpPr>
          <a:xfrm rot="5400000">
            <a:off x="6917102" y="-647292"/>
            <a:ext cx="666463" cy="1914351"/>
            <a:chOff x="2405075" y="2171775"/>
            <a:chExt cx="633400" cy="1900100"/>
          </a:xfrm>
        </p:grpSpPr>
        <p:cxnSp>
          <p:nvCxnSpPr>
            <p:cNvPr id="134" name="Google Shape;134;p25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25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25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25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25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25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25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25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25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25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25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25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25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49" name="Google Shape;149;p25"/>
          <p:cNvGrpSpPr/>
          <p:nvPr/>
        </p:nvGrpSpPr>
        <p:grpSpPr>
          <a:xfrm rot="5400000">
            <a:off x="6917102" y="22610"/>
            <a:ext cx="666463" cy="1914351"/>
            <a:chOff x="2405075" y="2171775"/>
            <a:chExt cx="633400" cy="1900100"/>
          </a:xfrm>
        </p:grpSpPr>
        <p:cxnSp>
          <p:nvCxnSpPr>
            <p:cNvPr id="150" name="Google Shape;150;p25"/>
            <p:cNvCxnSpPr/>
            <p:nvPr/>
          </p:nvCxnSpPr>
          <p:spPr>
            <a:xfrm>
              <a:off x="24050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25"/>
            <p:cNvCxnSpPr/>
            <p:nvPr/>
          </p:nvCxnSpPr>
          <p:spPr>
            <a:xfrm>
              <a:off x="25479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25"/>
            <p:cNvCxnSpPr/>
            <p:nvPr/>
          </p:nvCxnSpPr>
          <p:spPr>
            <a:xfrm>
              <a:off x="2700350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" name="Google Shape;153;p25"/>
            <p:cNvCxnSpPr/>
            <p:nvPr/>
          </p:nvCxnSpPr>
          <p:spPr>
            <a:xfrm>
              <a:off x="28622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" name="Google Shape;154;p25"/>
            <p:cNvCxnSpPr/>
            <p:nvPr/>
          </p:nvCxnSpPr>
          <p:spPr>
            <a:xfrm>
              <a:off x="3038475" y="2488425"/>
              <a:ext cx="0" cy="12669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" name="Google Shape;155;p25"/>
            <p:cNvCxnSpPr/>
            <p:nvPr/>
          </p:nvCxnSpPr>
          <p:spPr>
            <a:xfrm>
              <a:off x="2721825" y="21717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25"/>
            <p:cNvCxnSpPr/>
            <p:nvPr/>
          </p:nvCxnSpPr>
          <p:spPr>
            <a:xfrm>
              <a:off x="2721825" y="23146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25"/>
            <p:cNvCxnSpPr/>
            <p:nvPr/>
          </p:nvCxnSpPr>
          <p:spPr>
            <a:xfrm>
              <a:off x="2721825" y="2467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25"/>
            <p:cNvCxnSpPr/>
            <p:nvPr/>
          </p:nvCxnSpPr>
          <p:spPr>
            <a:xfrm>
              <a:off x="2721825" y="26289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25"/>
            <p:cNvCxnSpPr/>
            <p:nvPr/>
          </p:nvCxnSpPr>
          <p:spPr>
            <a:xfrm>
              <a:off x="2721825" y="28051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25"/>
            <p:cNvCxnSpPr/>
            <p:nvPr/>
          </p:nvCxnSpPr>
          <p:spPr>
            <a:xfrm>
              <a:off x="2721825" y="29480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25"/>
            <p:cNvCxnSpPr/>
            <p:nvPr/>
          </p:nvCxnSpPr>
          <p:spPr>
            <a:xfrm>
              <a:off x="2721825" y="3100450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25"/>
            <p:cNvCxnSpPr/>
            <p:nvPr/>
          </p:nvCxnSpPr>
          <p:spPr>
            <a:xfrm>
              <a:off x="2721825" y="32623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25"/>
            <p:cNvCxnSpPr/>
            <p:nvPr/>
          </p:nvCxnSpPr>
          <p:spPr>
            <a:xfrm>
              <a:off x="2721825" y="3438575"/>
              <a:ext cx="0" cy="6333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65" name="Google Shape;16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8600" y="1795166"/>
            <a:ext cx="5166802" cy="182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 txBox="1"/>
          <p:nvPr/>
        </p:nvSpPr>
        <p:spPr>
          <a:xfrm>
            <a:off x="182750" y="986925"/>
            <a:ext cx="8811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M</a:t>
            </a:r>
            <a:r>
              <a:rPr b="1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es de noviembre</a:t>
            </a:r>
            <a:r>
              <a:rPr b="0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, las/os especialistas harán </a:t>
            </a:r>
            <a:r>
              <a:rPr b="1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la última visita en las escuelas</a:t>
            </a: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 para :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-"/>
            </a:pPr>
            <a:r>
              <a:rPr b="0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revisar con las/os docentes los resultados del monitoreo de aprendizajes.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-"/>
            </a:pPr>
            <a:r>
              <a:rPr b="0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conversar sobre los logros alcanzados a lo largo del año y los desafíos pendientes. Esa conversación será insumo para la elaboración de un </a:t>
            </a:r>
            <a:r>
              <a:rPr b="1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informe final compartido</a:t>
            </a:r>
            <a:r>
              <a:rPr b="0" i="0" lang="e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 con las escuelas que oficiará de memoria didáctica de lo transitado. </a:t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Evaluación de Inicio Nivel Secundario 2da etapa</a:t>
            </a:r>
            <a:r>
              <a:rPr b="0" i="0" lang="es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: entre el 4 y el 10 de noviembre en el nivel secundario, en las 60 escuelas que participaron en 2024 de esta evaluación elaborada por la UEICEE serán evaluados/as todos/as los/as estudiantes de 2do año.</a:t>
            </a:r>
            <a:endParaRPr b="0" i="0" sz="15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5 de diciembre</a:t>
            </a:r>
            <a:r>
              <a:rPr b="0" i="0" lang="es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: se da por finalizada la actividad en plataforma 2025. </a:t>
            </a:r>
            <a:endParaRPr b="0" i="0" sz="15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414" name="Google Shape;414;p34"/>
          <p:cNvGrpSpPr/>
          <p:nvPr/>
        </p:nvGrpSpPr>
        <p:grpSpPr>
          <a:xfrm flipH="1" rot="10800000">
            <a:off x="129801" y="1071500"/>
            <a:ext cx="119674" cy="125925"/>
            <a:chOff x="853100" y="2420550"/>
            <a:chExt cx="69000" cy="72600"/>
          </a:xfrm>
        </p:grpSpPr>
        <p:cxnSp>
          <p:nvCxnSpPr>
            <p:cNvPr id="415" name="Google Shape;415;p34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6" name="Google Shape;416;p34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7" name="Google Shape;417;p34"/>
          <p:cNvSpPr txBox="1"/>
          <p:nvPr/>
        </p:nvSpPr>
        <p:spPr>
          <a:xfrm>
            <a:off x="129825" y="82025"/>
            <a:ext cx="6204600" cy="482400"/>
          </a:xfrm>
          <a:prstGeom prst="rect">
            <a:avLst/>
          </a:prstGeom>
          <a:solidFill>
            <a:srgbClr val="B7DB2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Lo que viene…</a:t>
            </a:r>
            <a:endParaRPr b="1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18" name="Google Shape;418;p34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250" y="105450"/>
            <a:ext cx="1460676" cy="20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34"/>
          <p:cNvGrpSpPr/>
          <p:nvPr/>
        </p:nvGrpSpPr>
        <p:grpSpPr>
          <a:xfrm>
            <a:off x="129796" y="4210808"/>
            <a:ext cx="119674" cy="125925"/>
            <a:chOff x="853100" y="2420550"/>
            <a:chExt cx="69000" cy="72600"/>
          </a:xfrm>
        </p:grpSpPr>
        <p:cxnSp>
          <p:nvCxnSpPr>
            <p:cNvPr id="421" name="Google Shape;421;p34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2" name="Google Shape;422;p34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23" name="Google Shape;423;p34"/>
          <p:cNvGrpSpPr/>
          <p:nvPr/>
        </p:nvGrpSpPr>
        <p:grpSpPr>
          <a:xfrm>
            <a:off x="129796" y="3108020"/>
            <a:ext cx="119674" cy="125925"/>
            <a:chOff x="853100" y="2420550"/>
            <a:chExt cx="69000" cy="72600"/>
          </a:xfrm>
        </p:grpSpPr>
        <p:cxnSp>
          <p:nvCxnSpPr>
            <p:cNvPr id="424" name="Google Shape;424;p34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4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"/>
          <p:cNvSpPr txBox="1"/>
          <p:nvPr/>
        </p:nvSpPr>
        <p:spPr>
          <a:xfrm>
            <a:off x="129825" y="82025"/>
            <a:ext cx="6204600" cy="482400"/>
          </a:xfrm>
          <a:prstGeom prst="rect">
            <a:avLst/>
          </a:prstGeom>
          <a:solidFill>
            <a:srgbClr val="B7DB2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Desafíos 2025- Balance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250" y="105450"/>
            <a:ext cx="1460676" cy="20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35"/>
          <p:cNvGrpSpPr/>
          <p:nvPr/>
        </p:nvGrpSpPr>
        <p:grpSpPr>
          <a:xfrm>
            <a:off x="129796" y="2264870"/>
            <a:ext cx="119674" cy="125925"/>
            <a:chOff x="853100" y="2420550"/>
            <a:chExt cx="69000" cy="72600"/>
          </a:xfrm>
        </p:grpSpPr>
        <p:cxnSp>
          <p:nvCxnSpPr>
            <p:cNvPr id="434" name="Google Shape;434;p35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5" name="Google Shape;435;p35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aphicFrame>
        <p:nvGraphicFramePr>
          <p:cNvPr id="436" name="Google Shape;436;p35"/>
          <p:cNvGraphicFramePr/>
          <p:nvPr/>
        </p:nvGraphicFramePr>
        <p:xfrm>
          <a:off x="0" y="53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{164EED7E-2275-48F4-8FE3-AA1B0418D0FC}</a:tableStyleId>
              </a:tblPr>
              <a:tblGrid>
                <a:gridCol w="4581400"/>
                <a:gridCol w="44489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                         Propósito / Línea de acción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Avances / Resultados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/>
                        <a:t>Trabajar conjuntamente con las escuelas en la construcción del PEAP a partir del análisis de los datos que surgen de las pruebas FEPBA y TESBA y de los datos internos con los que la escuela cuenta (recorte del problema, definición de objetivos, metas, etc).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 planteó un trabajo progresivo y recursivo con las/os docentes referentes de cada escuela para ayudarles en el recorte de un problema abordable desde el área, pensar cuál era el mejor eje para abordarlo y definir objetivos de aprendizaje.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/>
                        <a:t>Ampliar la cobertura del programa en las escuelas en las que trabajamos: más turnos, más secciones para reforzar la intervención institucional.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Logramos ampliar la cobertura de turnos y secciones en cada escuela.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/>
                        <a:t>Reforzar el trabajo con las supervisiones de cada dirección y nivel.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 hicieron reuniones con las supervisiones a principio del año para dar encuadre a la intervención, se mantuvo un diálogo permanente para dar seguimiento a situaciones específicas y se están programando reuniones de cierre para hacer un balance de lo trabajado.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/>
                        <a:t>Promover dentro de las instituciones que la lectura, la escritura y la oralidad sea una preocupación de todas y de todos.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/>
                        <a:t>Se empezó a trabajar de forma más sistemática en el abordaje de la transversalidad: las/os especialistas participaron en distintas reuniones institucionales en las que se abordó el tema (reuniones de ciclo, talleres de educadores, jornadas EMI, etc.).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"/>
          <p:cNvSpPr txBox="1"/>
          <p:nvPr/>
        </p:nvSpPr>
        <p:spPr>
          <a:xfrm>
            <a:off x="129825" y="82025"/>
            <a:ext cx="6204600" cy="482400"/>
          </a:xfrm>
          <a:prstGeom prst="rect">
            <a:avLst/>
          </a:prstGeom>
          <a:solidFill>
            <a:srgbClr val="B7DB2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Desafíos 2025- Balance </a:t>
            </a:r>
            <a:r>
              <a:rPr b="1" i="0" lang="es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(continuaci</a:t>
            </a:r>
            <a:r>
              <a:rPr b="1" lang="es" sz="13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ón)</a:t>
            </a:r>
            <a:endParaRPr b="0" i="0" sz="1300" u="none" cap="none" strike="noStrike">
              <a:solidFill>
                <a:srgbClr val="000000"/>
              </a:solidFill>
              <a:highlight>
                <a:srgbClr val="B7DB20"/>
              </a:highlight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250" y="105450"/>
            <a:ext cx="1460676" cy="20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36"/>
          <p:cNvGrpSpPr/>
          <p:nvPr/>
        </p:nvGrpSpPr>
        <p:grpSpPr>
          <a:xfrm>
            <a:off x="129796" y="2264870"/>
            <a:ext cx="119674" cy="125925"/>
            <a:chOff x="853100" y="2420550"/>
            <a:chExt cx="69000" cy="72600"/>
          </a:xfrm>
        </p:grpSpPr>
        <p:cxnSp>
          <p:nvCxnSpPr>
            <p:cNvPr id="445" name="Google Shape;445;p36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6" name="Google Shape;446;p36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aphicFrame>
        <p:nvGraphicFramePr>
          <p:cNvPr id="447" name="Google Shape;447;p36"/>
          <p:cNvGraphicFramePr/>
          <p:nvPr/>
        </p:nvGraphicFramePr>
        <p:xfrm>
          <a:off x="0" y="140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{164EED7E-2275-48F4-8FE3-AA1B0418D0FC}</a:tableStyleId>
              </a:tblPr>
              <a:tblGrid>
                <a:gridCol w="6154275"/>
                <a:gridCol w="27957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/>
                        <a:t>Propósito / Línea de acción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600"/>
                        <a:t>Avances / Resultados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Profundizar el trabajo sobre la articulación interciclos (ciclo básico-ciclo orientado en nivel secundario) y con diferentes actores institucionales (bibliotecarios/as, maestras MACTE).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700"/>
                        <a:t>Ampliar la cobertura nos permitió habilitar diálogos para revisar la continuidad y progresión en el área.</a:t>
                      </a:r>
                      <a:endParaRPr sz="17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Continuar y profundizar el trabajo en la recolección de evidencias de aprendizaje y en la sistematización y análisis de las evidencias recolectadas, teniendo en cuenta los criterios de progresión, para la toma de decisiones.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700"/>
                        <a:t>Se afianzó y profundizó este trabajo de manera más sistemática.</a:t>
                      </a:r>
                      <a:endParaRPr sz="17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 txBox="1"/>
          <p:nvPr/>
        </p:nvSpPr>
        <p:spPr>
          <a:xfrm>
            <a:off x="354475" y="1015275"/>
            <a:ext cx="8606100" cy="3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Dejar de lado el predominio de un enfoque academicista para que ingresen en el aula las 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la  lectura, la  escritura y la oralidad</a:t>
            </a:r>
            <a:r>
              <a:rPr b="0" i="0" lang="es" sz="1200" u="none" cap="none" strike="noStrike">
                <a:solidFill>
                  <a:srgbClr val="7030A0"/>
                </a:solidFill>
                <a:latin typeface="Archivo"/>
                <a:ea typeface="Archivo"/>
                <a:cs typeface="Archivo"/>
                <a:sym typeface="Archivo"/>
              </a:rPr>
              <a:t>  </a:t>
            </a:r>
            <a:r>
              <a:rPr b="0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y 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 favorecer la conformación de  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comunidades de lectores/as, escritores/as y hablantes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 en la escuela y,  fuera de ella, en la vida social.</a:t>
            </a:r>
            <a:endParaRPr b="0" i="0" sz="1200" u="none" cap="none" strike="noStrike">
              <a:solidFill>
                <a:srgbClr val="3F3F3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Alejarse de la noción de 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control de lectura o localización y reproducción de información,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 modos cristalizados en la escuela que mostraron poseer un efecto disuasivo para los estudiantes, dado que constituyen escenas de lectura y apreciación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 unidireccionales. </a:t>
            </a:r>
            <a:endParaRPr b="1" i="0" sz="1200" u="none" cap="none" strike="noStrike">
              <a:solidFill>
                <a:srgbClr val="38761D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Construir otras escenas de lectura</a:t>
            </a:r>
            <a:r>
              <a:rPr b="0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,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escritura y oralidad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  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más dinámicas y dialógicas,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 en las que el/la  docente pueda 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compartir la</a:t>
            </a:r>
            <a:r>
              <a:rPr b="1" i="0" lang="es" sz="1200" u="none" cap="none" strike="noStrike">
                <a:solidFill>
                  <a:schemeClr val="accent5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responsabilidad</a:t>
            </a:r>
            <a:r>
              <a:rPr b="0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sobre qué, cómo, por qué, con quién o a quiénes se lee, se escribe o se habla.</a:t>
            </a:r>
            <a:endParaRPr b="0" i="0" sz="1200" u="none" cap="none" strike="noStrike">
              <a:solidFill>
                <a:srgbClr val="3F3F3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Hacer que las escenas de lectura, escritura y oralidad  adentro de la escuela sean más parecidas a aquellas que suceden fuera de ella.</a:t>
            </a:r>
            <a:endParaRPr b="0" i="0" sz="1200" u="none" cap="none" strike="noStrike">
              <a:solidFill>
                <a:srgbClr val="3F3F3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38761D"/>
                </a:solidFill>
                <a:latin typeface="Archivo"/>
                <a:ea typeface="Archivo"/>
                <a:cs typeface="Archivo"/>
                <a:sym typeface="Archivo"/>
              </a:rPr>
              <a:t>Tender puentes</a:t>
            </a:r>
            <a:r>
              <a:rPr b="0" i="0" lang="es" sz="1200" u="none" cap="none" strike="noStrike">
                <a:solidFill>
                  <a:srgbClr val="7030A0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0" i="0" lang="es" sz="1200" u="none" cap="none" strike="noStrike">
                <a:solidFill>
                  <a:srgbClr val="3F3F3F"/>
                </a:solidFill>
                <a:latin typeface="Archivo"/>
                <a:ea typeface="Archivo"/>
                <a:cs typeface="Archivo"/>
                <a:sym typeface="Archivo"/>
              </a:rPr>
              <a:t>entre la escuela y el circuito social y cultural que la rodea.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453" name="Google Shape;453;p37"/>
          <p:cNvGrpSpPr/>
          <p:nvPr/>
        </p:nvGrpSpPr>
        <p:grpSpPr>
          <a:xfrm flipH="1" rot="10800000">
            <a:off x="182721" y="1158235"/>
            <a:ext cx="119674" cy="125925"/>
            <a:chOff x="853100" y="2420550"/>
            <a:chExt cx="69000" cy="72600"/>
          </a:xfrm>
        </p:grpSpPr>
        <p:cxnSp>
          <p:nvCxnSpPr>
            <p:cNvPr id="454" name="Google Shape;454;p37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5" name="Google Shape;455;p37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56" name="Google Shape;456;p37"/>
          <p:cNvSpPr txBox="1"/>
          <p:nvPr/>
        </p:nvSpPr>
        <p:spPr>
          <a:xfrm>
            <a:off x="182750" y="78150"/>
            <a:ext cx="6204600" cy="482400"/>
          </a:xfrm>
          <a:prstGeom prst="rect">
            <a:avLst/>
          </a:prstGeom>
          <a:solidFill>
            <a:srgbClr val="B7DB2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Leer, escribir y hablar, un asunto de todos/as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57" name="Google Shape;457;p37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0125" y="216125"/>
            <a:ext cx="1460676" cy="20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37"/>
          <p:cNvGrpSpPr/>
          <p:nvPr/>
        </p:nvGrpSpPr>
        <p:grpSpPr>
          <a:xfrm>
            <a:off x="182716" y="2109099"/>
            <a:ext cx="119674" cy="125925"/>
            <a:chOff x="853100" y="2420550"/>
            <a:chExt cx="69000" cy="72600"/>
          </a:xfrm>
        </p:grpSpPr>
        <p:cxnSp>
          <p:nvCxnSpPr>
            <p:cNvPr id="460" name="Google Shape;460;p37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1" name="Google Shape;461;p37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62" name="Google Shape;462;p37"/>
          <p:cNvGrpSpPr/>
          <p:nvPr/>
        </p:nvGrpSpPr>
        <p:grpSpPr>
          <a:xfrm>
            <a:off x="182728" y="3030423"/>
            <a:ext cx="119674" cy="125925"/>
            <a:chOff x="853100" y="2420550"/>
            <a:chExt cx="69000" cy="72600"/>
          </a:xfrm>
        </p:grpSpPr>
        <p:cxnSp>
          <p:nvCxnSpPr>
            <p:cNvPr id="463" name="Google Shape;463;p37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4" name="Google Shape;464;p37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65" name="Google Shape;465;p37"/>
          <p:cNvGrpSpPr/>
          <p:nvPr/>
        </p:nvGrpSpPr>
        <p:grpSpPr>
          <a:xfrm>
            <a:off x="182733" y="3674196"/>
            <a:ext cx="119674" cy="125925"/>
            <a:chOff x="853100" y="2420550"/>
            <a:chExt cx="69000" cy="72600"/>
          </a:xfrm>
        </p:grpSpPr>
        <p:cxnSp>
          <p:nvCxnSpPr>
            <p:cNvPr id="466" name="Google Shape;466;p37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7" name="Google Shape;467;p37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68" name="Google Shape;468;p37"/>
          <p:cNvGrpSpPr/>
          <p:nvPr/>
        </p:nvGrpSpPr>
        <p:grpSpPr>
          <a:xfrm>
            <a:off x="182728" y="4387986"/>
            <a:ext cx="119674" cy="125925"/>
            <a:chOff x="853100" y="2420550"/>
            <a:chExt cx="69000" cy="72600"/>
          </a:xfrm>
        </p:grpSpPr>
        <p:cxnSp>
          <p:nvCxnSpPr>
            <p:cNvPr id="469" name="Google Shape;469;p37"/>
            <p:cNvCxnSpPr/>
            <p:nvPr/>
          </p:nvCxnSpPr>
          <p:spPr>
            <a:xfrm>
              <a:off x="887600" y="2420550"/>
              <a:ext cx="0" cy="7260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0" name="Google Shape;470;p37"/>
            <p:cNvCxnSpPr/>
            <p:nvPr/>
          </p:nvCxnSpPr>
          <p:spPr>
            <a:xfrm rot="10800000">
              <a:off x="853100" y="2456850"/>
              <a:ext cx="69000" cy="0"/>
            </a:xfrm>
            <a:prstGeom prst="straightConnector1">
              <a:avLst/>
            </a:prstGeom>
            <a:noFill/>
            <a:ln cap="flat" cmpd="sng" w="28575">
              <a:solidFill>
                <a:srgbClr val="B7DB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71" name="Google Shape;471;p37"/>
          <p:cNvSpPr/>
          <p:nvPr/>
        </p:nvSpPr>
        <p:spPr>
          <a:xfrm>
            <a:off x="0" y="4513925"/>
            <a:ext cx="9144000" cy="62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7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La lectura, la escritura y la oralidad  como objeto de enseñanza y reflexión en cada área de conocimiento.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"/>
          <p:cNvSpPr txBox="1"/>
          <p:nvPr/>
        </p:nvSpPr>
        <p:spPr>
          <a:xfrm>
            <a:off x="215975" y="1442200"/>
            <a:ext cx="2022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Gabriela Arias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Mara Bannon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Iair Barman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Laura Beroldo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Florencia Correas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Paula Eguía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Vanina Estévez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Ana Faure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Silvana Ini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7425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/>
          <p:nvPr/>
        </p:nvSpPr>
        <p:spPr>
          <a:xfrm>
            <a:off x="136225" y="130200"/>
            <a:ext cx="5615100" cy="674100"/>
          </a:xfrm>
          <a:prstGeom prst="rect">
            <a:avLst/>
          </a:prstGeom>
          <a:solidFill>
            <a:srgbClr val="B7DB2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Equipo de Especialistas Nivel Primario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79" name="Google Shape;479;p38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225" y="130200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8"/>
          <p:cNvSpPr txBox="1"/>
          <p:nvPr/>
        </p:nvSpPr>
        <p:spPr>
          <a:xfrm>
            <a:off x="7112000" y="1480300"/>
            <a:ext cx="1743900" cy="1197600"/>
          </a:xfrm>
          <a:prstGeom prst="rect">
            <a:avLst/>
          </a:prstGeom>
          <a:solidFill>
            <a:srgbClr val="D5EE2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Coordinación Nivel: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Emilse Varela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Vanina Estévez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Silvana Ini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2" name="Google Shape;482;p38"/>
          <p:cNvSpPr txBox="1"/>
          <p:nvPr/>
        </p:nvSpPr>
        <p:spPr>
          <a:xfrm>
            <a:off x="7112000" y="3424288"/>
            <a:ext cx="1743900" cy="868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Coordinación general: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Mariana Astarita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2432163" y="1448500"/>
            <a:ext cx="2022000" cy="2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Violeta Kanovich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Analía Klinger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Karina Marcataio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Liliana Martínez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Violeta Mazer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Tatiana Mizraji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Romina Olivetti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Aylin Pitluk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4" name="Google Shape;484;p38"/>
          <p:cNvSpPr txBox="1"/>
          <p:nvPr/>
        </p:nvSpPr>
        <p:spPr>
          <a:xfrm>
            <a:off x="4454175" y="1448500"/>
            <a:ext cx="22638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Alejandra Pryluka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María Rhode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Liliana Sanabria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Guadalupe Tavella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Manuela Tortosa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lang="es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Tatiana Israeloff</a:t>
            </a:r>
            <a:endParaRPr b="1"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/>
        </p:nvSpPr>
        <p:spPr>
          <a:xfrm>
            <a:off x="195150" y="1281900"/>
            <a:ext cx="2022000" cy="3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Mara Ajzenmesser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Nicolás Arias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Bárbara Barrangú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Marina Beresñak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Cecilia Caggi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María Gabriela Cohen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Soledad Conte Grand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Débora Covelo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Denise Cultrera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100"/>
              </a:spcBef>
              <a:spcAft>
                <a:spcPts val="100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Inés De Luca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490" name="Google Shape;4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0" y="917875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9"/>
          <p:cNvSpPr txBox="1"/>
          <p:nvPr/>
        </p:nvSpPr>
        <p:spPr>
          <a:xfrm>
            <a:off x="73750" y="161250"/>
            <a:ext cx="5615100" cy="674100"/>
          </a:xfrm>
          <a:prstGeom prst="rect">
            <a:avLst/>
          </a:prstGeom>
          <a:solidFill>
            <a:srgbClr val="B7DB2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Equipo de Especialistas Nivel Secundario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92" name="Google Shape;492;p39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4125" y="161250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9"/>
          <p:cNvSpPr txBox="1"/>
          <p:nvPr/>
        </p:nvSpPr>
        <p:spPr>
          <a:xfrm>
            <a:off x="2373350" y="1281900"/>
            <a:ext cx="23598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Diego Estrada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Leila Ferdman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Constanza Guerrini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Ma. Dolores Giménez Zapiola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Juan Ignacio González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Florencia Hartmann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Matías Jelicié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Lucía Litvak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Javier Maidana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Laura Pesenti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95" name="Google Shape;495;p39"/>
          <p:cNvSpPr txBox="1"/>
          <p:nvPr/>
        </p:nvSpPr>
        <p:spPr>
          <a:xfrm>
            <a:off x="7112000" y="1480300"/>
            <a:ext cx="1758300" cy="993900"/>
          </a:xfrm>
          <a:prstGeom prst="rect">
            <a:avLst/>
          </a:prstGeom>
          <a:solidFill>
            <a:srgbClr val="D5EE2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Coordinación Nivel: 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Débora Covelo- Mariana Astarita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96" name="Google Shape;496;p39"/>
          <p:cNvSpPr txBox="1"/>
          <p:nvPr/>
        </p:nvSpPr>
        <p:spPr>
          <a:xfrm>
            <a:off x="7112000" y="2606788"/>
            <a:ext cx="1743900" cy="868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Coordinación general:</a:t>
            </a:r>
            <a:endParaRPr b="1" i="0" sz="1400" u="none" cap="none" strike="noStrike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595959"/>
                </a:solidFill>
                <a:latin typeface="Archivo"/>
                <a:ea typeface="Archivo"/>
                <a:cs typeface="Archivo"/>
                <a:sym typeface="Archivo"/>
              </a:rPr>
              <a:t>Mariana Astarita</a:t>
            </a:r>
            <a:endParaRPr b="1" i="0" sz="1400" u="none" cap="none" strike="noStrike">
              <a:solidFill>
                <a:srgbClr val="595959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97" name="Google Shape;497;p39"/>
          <p:cNvSpPr txBox="1"/>
          <p:nvPr/>
        </p:nvSpPr>
        <p:spPr>
          <a:xfrm>
            <a:off x="4733150" y="1281900"/>
            <a:ext cx="2128500" cy="23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Gabriela Rakovsky 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Mariana Lila Rodríguez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Anahí Rodríguez Rey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Virginia Saavedra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Ana Laura Sánchez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100"/>
              </a:spcBef>
              <a:spcAft>
                <a:spcPts val="100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Juliana Sosa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"/>
          <p:cNvSpPr txBox="1"/>
          <p:nvPr/>
        </p:nvSpPr>
        <p:spPr>
          <a:xfrm>
            <a:off x="195150" y="2017650"/>
            <a:ext cx="202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100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Ma. Alicia Rodríguez</a:t>
            </a:r>
            <a:endParaRPr b="1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03" name="Google Shape;50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0" y="917875"/>
            <a:ext cx="1261814" cy="3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0"/>
          <p:cNvSpPr txBox="1"/>
          <p:nvPr/>
        </p:nvSpPr>
        <p:spPr>
          <a:xfrm>
            <a:off x="73750" y="161250"/>
            <a:ext cx="5615100" cy="674100"/>
          </a:xfrm>
          <a:prstGeom prst="rect">
            <a:avLst/>
          </a:prstGeom>
          <a:solidFill>
            <a:srgbClr val="B7DB2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Equipo Plataforma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4125" y="161250"/>
            <a:ext cx="1460676" cy="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0"/>
          <p:cNvSpPr txBox="1"/>
          <p:nvPr/>
        </p:nvSpPr>
        <p:spPr>
          <a:xfrm>
            <a:off x="2373350" y="2110050"/>
            <a:ext cx="235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200"/>
              <a:buFont typeface="Archivo"/>
              <a:buChar char="●"/>
            </a:pPr>
            <a:r>
              <a:rPr b="1" i="0" lang="e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Ornella Chimenti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4889350" y="1577850"/>
            <a:ext cx="1758300" cy="993900"/>
          </a:xfrm>
          <a:prstGeom prst="rect">
            <a:avLst/>
          </a:prstGeom>
          <a:solidFill>
            <a:srgbClr val="D5EE2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Coordinación: Ma. Gabriela Madeo</a:t>
            </a:r>
            <a:endParaRPr b="1" i="0" sz="14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6"/>
          <p:cNvCxnSpPr/>
          <p:nvPr/>
        </p:nvCxnSpPr>
        <p:spPr>
          <a:xfrm>
            <a:off x="6866975" y="4791425"/>
            <a:ext cx="2503200" cy="10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72" name="Google Shape;17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10" y="847383"/>
            <a:ext cx="782030" cy="643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6"/>
          <p:cNvGrpSpPr/>
          <p:nvPr/>
        </p:nvGrpSpPr>
        <p:grpSpPr>
          <a:xfrm>
            <a:off x="5593901" y="630949"/>
            <a:ext cx="3189350" cy="1336365"/>
            <a:chOff x="5974609" y="421177"/>
            <a:chExt cx="3189350" cy="1336365"/>
          </a:xfrm>
        </p:grpSpPr>
        <p:grpSp>
          <p:nvGrpSpPr>
            <p:cNvPr id="174" name="Google Shape;174;p26"/>
            <p:cNvGrpSpPr/>
            <p:nvPr/>
          </p:nvGrpSpPr>
          <p:grpSpPr>
            <a:xfrm rot="5400000">
              <a:off x="7873551" y="-202767"/>
              <a:ext cx="666463" cy="1914351"/>
              <a:chOff x="2405075" y="2171775"/>
              <a:chExt cx="633400" cy="1900100"/>
            </a:xfrm>
          </p:grpSpPr>
          <p:cxnSp>
            <p:nvCxnSpPr>
              <p:cNvPr id="175" name="Google Shape;175;p26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26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p26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p26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26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p26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26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26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26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6" name="Google Shape;186;p26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7" name="Google Shape;187;p26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8" name="Google Shape;188;p26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26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90" name="Google Shape;190;p26"/>
            <p:cNvGrpSpPr/>
            <p:nvPr/>
          </p:nvGrpSpPr>
          <p:grpSpPr>
            <a:xfrm rot="5400000">
              <a:off x="7873551" y="467135"/>
              <a:ext cx="666463" cy="1914351"/>
              <a:chOff x="2405075" y="2171775"/>
              <a:chExt cx="633400" cy="1900100"/>
            </a:xfrm>
          </p:grpSpPr>
          <p:cxnSp>
            <p:nvCxnSpPr>
              <p:cNvPr id="191" name="Google Shape;191;p26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26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26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26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p26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26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26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26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26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p26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p26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26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26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06" name="Google Shape;206;p26"/>
            <p:cNvGrpSpPr/>
            <p:nvPr/>
          </p:nvGrpSpPr>
          <p:grpSpPr>
            <a:xfrm rot="5400000">
              <a:off x="6598552" y="-202767"/>
              <a:ext cx="666463" cy="1914351"/>
              <a:chOff x="2405075" y="2171775"/>
              <a:chExt cx="633400" cy="1900100"/>
            </a:xfrm>
          </p:grpSpPr>
          <p:cxnSp>
            <p:nvCxnSpPr>
              <p:cNvPr id="207" name="Google Shape;207;p26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26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26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26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p26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2" name="Google Shape;212;p26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3" name="Google Shape;213;p26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4" name="Google Shape;214;p26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26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6" name="Google Shape;216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7" name="Google Shape;217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8" name="Google Shape;218;p26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9" name="Google Shape;219;p26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0" name="Google Shape;220;p26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p26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22" name="Google Shape;222;p26"/>
            <p:cNvGrpSpPr/>
            <p:nvPr/>
          </p:nvGrpSpPr>
          <p:grpSpPr>
            <a:xfrm rot="5400000">
              <a:off x="6598552" y="467135"/>
              <a:ext cx="666463" cy="1914351"/>
              <a:chOff x="2405075" y="2171775"/>
              <a:chExt cx="633400" cy="1900100"/>
            </a:xfrm>
          </p:grpSpPr>
          <p:cxnSp>
            <p:nvCxnSpPr>
              <p:cNvPr id="223" name="Google Shape;223;p26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4" name="Google Shape;224;p26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5" name="Google Shape;225;p26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6" name="Google Shape;226;p26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26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26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26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0" name="Google Shape;230;p26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26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2" name="Google Shape;232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p26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26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p26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p26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26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38" name="Google Shape;238;p26"/>
          <p:cNvSpPr/>
          <p:nvPr/>
        </p:nvSpPr>
        <p:spPr>
          <a:xfrm rot="10662514">
            <a:off x="1752795" y="1397487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/>
          <p:nvPr/>
        </p:nvSpPr>
        <p:spPr>
          <a:xfrm rot="10662514">
            <a:off x="1887778" y="1241210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 rot="-152977">
            <a:off x="2407418" y="1879233"/>
            <a:ext cx="4997247" cy="11696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4000" u="none" cap="none" strike="noStrike">
                <a:solidFill>
                  <a:srgbClr val="333333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Experiencias compartidas</a:t>
            </a:r>
            <a:endParaRPr b="0" i="0" sz="4000" u="none" cap="none" strike="noStrike">
              <a:solidFill>
                <a:srgbClr val="333333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241" name="Google Shape;241;p26"/>
          <p:cNvCxnSpPr/>
          <p:nvPr/>
        </p:nvCxnSpPr>
        <p:spPr>
          <a:xfrm flipH="1" rot="10800000">
            <a:off x="2579516" y="3159446"/>
            <a:ext cx="784800" cy="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26"/>
          <p:cNvSpPr txBox="1"/>
          <p:nvPr/>
        </p:nvSpPr>
        <p:spPr>
          <a:xfrm rot="-129285">
            <a:off x="2534624" y="3148652"/>
            <a:ext cx="4859236" cy="6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s" sz="16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Encuentro de cierre del área de Lengua Programa Escuelas en Foco 2025.</a:t>
            </a:r>
            <a:endParaRPr b="1" i="1" sz="15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6911625" y="4228850"/>
            <a:ext cx="2143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NIVEL PRIMARIO Y NIVEL  SECUNDARIO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/>
          <p:nvPr/>
        </p:nvSpPr>
        <p:spPr>
          <a:xfrm>
            <a:off x="1001125" y="950275"/>
            <a:ext cx="70044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739750" y="1195900"/>
            <a:ext cx="71007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162475" y="99175"/>
            <a:ext cx="63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20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Objetivos del encuentro</a:t>
            </a:r>
            <a:endParaRPr b="0" i="0" sz="20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251" name="Google Shape;251;p27"/>
          <p:cNvCxnSpPr/>
          <p:nvPr/>
        </p:nvCxnSpPr>
        <p:spPr>
          <a:xfrm>
            <a:off x="-95125" y="950275"/>
            <a:ext cx="123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52" name="Google Shape;252;p27"/>
          <p:cNvSpPr txBox="1"/>
          <p:nvPr/>
        </p:nvSpPr>
        <p:spPr>
          <a:xfrm>
            <a:off x="949975" y="1489200"/>
            <a:ext cx="65778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</a:pPr>
            <a:r>
              <a:rPr b="0" i="0" lang="es" sz="16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Recuperar el recorrido realizado durante el 2025.</a:t>
            </a:r>
            <a:endParaRPr b="0" i="0" sz="16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</a:pPr>
            <a:r>
              <a:rPr b="0" i="0" lang="es" sz="16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Compartir, en la voz de sus docentes, experiencias de aula  desarrolladas en el marco del programa.</a:t>
            </a:r>
            <a:endParaRPr b="0" i="0" sz="16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Archivo"/>
              <a:buChar char="●"/>
            </a:pPr>
            <a:r>
              <a:rPr b="0" i="0" lang="es" sz="16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Dialogar sobre las prácticas docentes para seguir construyendo saber didáctico compartido.</a:t>
            </a:r>
            <a:endParaRPr b="0" i="0" sz="16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/>
          <p:nvPr/>
        </p:nvSpPr>
        <p:spPr>
          <a:xfrm>
            <a:off x="1001125" y="950275"/>
            <a:ext cx="70044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739750" y="1195900"/>
            <a:ext cx="71007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62475" y="99175"/>
            <a:ext cx="63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20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Agenda</a:t>
            </a:r>
            <a:endParaRPr b="0" i="0" sz="20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260" name="Google Shape;260;p28"/>
          <p:cNvCxnSpPr/>
          <p:nvPr/>
        </p:nvCxnSpPr>
        <p:spPr>
          <a:xfrm>
            <a:off x="-95125" y="950275"/>
            <a:ext cx="123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1" name="Google Shape;261;p28"/>
          <p:cNvSpPr txBox="1"/>
          <p:nvPr/>
        </p:nvSpPr>
        <p:spPr>
          <a:xfrm>
            <a:off x="958900" y="1275275"/>
            <a:ext cx="64596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Font typeface="Archivo"/>
              <a:buChar char="➔"/>
            </a:pPr>
            <a:r>
              <a:rPr b="1" i="0" lang="es" sz="16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1° momento- Apertura</a:t>
            </a:r>
            <a:endParaRPr b="1" i="0" sz="16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Recapitulación de lo trabajado en Lengua En Foco 2025.</a:t>
            </a:r>
            <a:endParaRPr b="0" i="1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600"/>
              <a:buFont typeface="Archivo"/>
              <a:buChar char="➔"/>
            </a:pPr>
            <a:r>
              <a:rPr b="1" i="0" lang="es" sz="16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2° momento- Experiencias compartidas</a:t>
            </a:r>
            <a:endParaRPr b="1" i="0" sz="16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Narrativas de aula en primera persona. </a:t>
            </a:r>
            <a:endParaRPr b="0" i="1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Intercambio y diálogo en mesas de trabajo. </a:t>
            </a:r>
            <a:endParaRPr b="0" i="1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600"/>
              <a:buFont typeface="Archivo"/>
              <a:buChar char="➔"/>
            </a:pPr>
            <a:r>
              <a:rPr b="1" i="0" lang="es" sz="16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3° momento-  Lo que nos llevamos</a:t>
            </a:r>
            <a:endParaRPr b="1" i="0" sz="16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Vuelta al espacio central, actividad de cierre.</a:t>
            </a:r>
            <a:endParaRPr b="0" i="1" sz="15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B20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3225" y="-864575"/>
            <a:ext cx="2541327" cy="2100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9"/>
          <p:cNvCxnSpPr/>
          <p:nvPr/>
        </p:nvCxnSpPr>
        <p:spPr>
          <a:xfrm>
            <a:off x="6866975" y="4791425"/>
            <a:ext cx="2503200" cy="10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11295">
            <a:off x="1372909" y="847383"/>
            <a:ext cx="782030" cy="643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9"/>
          <p:cNvGrpSpPr/>
          <p:nvPr/>
        </p:nvGrpSpPr>
        <p:grpSpPr>
          <a:xfrm>
            <a:off x="5593901" y="630951"/>
            <a:ext cx="3189350" cy="1336365"/>
            <a:chOff x="5974609" y="421179"/>
            <a:chExt cx="3189350" cy="1336365"/>
          </a:xfrm>
        </p:grpSpPr>
        <p:grpSp>
          <p:nvGrpSpPr>
            <p:cNvPr id="270" name="Google Shape;270;p29"/>
            <p:cNvGrpSpPr/>
            <p:nvPr/>
          </p:nvGrpSpPr>
          <p:grpSpPr>
            <a:xfrm rot="5400000">
              <a:off x="7873551" y="-202765"/>
              <a:ext cx="666463" cy="1914351"/>
              <a:chOff x="2405075" y="2171775"/>
              <a:chExt cx="633400" cy="1900100"/>
            </a:xfrm>
          </p:grpSpPr>
          <p:cxnSp>
            <p:nvCxnSpPr>
              <p:cNvPr id="271" name="Google Shape;271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3" name="Google Shape;273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4" name="Google Shape;274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6" name="Google Shape;276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7" name="Google Shape;277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8" name="Google Shape;278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9" name="Google Shape;279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1" name="Google Shape;281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2" name="Google Shape;282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3" name="Google Shape;283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4" name="Google Shape;284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" name="Google Shape;285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86" name="Google Shape;286;p29"/>
            <p:cNvGrpSpPr/>
            <p:nvPr/>
          </p:nvGrpSpPr>
          <p:grpSpPr>
            <a:xfrm rot="5400000">
              <a:off x="7873551" y="467137"/>
              <a:ext cx="666463" cy="1914351"/>
              <a:chOff x="2405075" y="2171775"/>
              <a:chExt cx="633400" cy="1900100"/>
            </a:xfrm>
          </p:grpSpPr>
          <p:cxnSp>
            <p:nvCxnSpPr>
              <p:cNvPr id="287" name="Google Shape;287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9" name="Google Shape;289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5" name="Google Shape;295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6" name="Google Shape;296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0" name="Google Shape;300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1" name="Google Shape;301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02" name="Google Shape;302;p29"/>
            <p:cNvGrpSpPr/>
            <p:nvPr/>
          </p:nvGrpSpPr>
          <p:grpSpPr>
            <a:xfrm rot="5400000">
              <a:off x="6598552" y="-202765"/>
              <a:ext cx="666463" cy="1914351"/>
              <a:chOff x="2405075" y="2171775"/>
              <a:chExt cx="633400" cy="1900100"/>
            </a:xfrm>
          </p:grpSpPr>
          <p:cxnSp>
            <p:nvCxnSpPr>
              <p:cNvPr id="303" name="Google Shape;303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18" name="Google Shape;318;p29"/>
            <p:cNvGrpSpPr/>
            <p:nvPr/>
          </p:nvGrpSpPr>
          <p:grpSpPr>
            <a:xfrm rot="5400000">
              <a:off x="6598552" y="467137"/>
              <a:ext cx="666463" cy="1914351"/>
              <a:chOff x="2405075" y="2171775"/>
              <a:chExt cx="633400" cy="1900100"/>
            </a:xfrm>
          </p:grpSpPr>
          <p:cxnSp>
            <p:nvCxnSpPr>
              <p:cNvPr id="319" name="Google Shape;319;p29"/>
              <p:cNvCxnSpPr/>
              <p:nvPr/>
            </p:nvCxnSpPr>
            <p:spPr>
              <a:xfrm>
                <a:off x="24050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29"/>
              <p:cNvCxnSpPr/>
              <p:nvPr/>
            </p:nvCxnSpPr>
            <p:spPr>
              <a:xfrm>
                <a:off x="25479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29"/>
              <p:cNvCxnSpPr/>
              <p:nvPr/>
            </p:nvCxnSpPr>
            <p:spPr>
              <a:xfrm>
                <a:off x="2700350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p29"/>
              <p:cNvCxnSpPr/>
              <p:nvPr/>
            </p:nvCxnSpPr>
            <p:spPr>
              <a:xfrm>
                <a:off x="28622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29"/>
              <p:cNvCxnSpPr/>
              <p:nvPr/>
            </p:nvCxnSpPr>
            <p:spPr>
              <a:xfrm>
                <a:off x="3038475" y="2488425"/>
                <a:ext cx="0" cy="1266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29"/>
              <p:cNvCxnSpPr/>
              <p:nvPr/>
            </p:nvCxnSpPr>
            <p:spPr>
              <a:xfrm>
                <a:off x="2721825" y="21717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29"/>
              <p:cNvCxnSpPr/>
              <p:nvPr/>
            </p:nvCxnSpPr>
            <p:spPr>
              <a:xfrm>
                <a:off x="2721825" y="23146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29"/>
              <p:cNvCxnSpPr/>
              <p:nvPr/>
            </p:nvCxnSpPr>
            <p:spPr>
              <a:xfrm>
                <a:off x="2721825" y="2467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29"/>
              <p:cNvCxnSpPr/>
              <p:nvPr/>
            </p:nvCxnSpPr>
            <p:spPr>
              <a:xfrm>
                <a:off x="2721825" y="26289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29"/>
              <p:cNvCxnSpPr/>
              <p:nvPr/>
            </p:nvCxnSpPr>
            <p:spPr>
              <a:xfrm>
                <a:off x="2721825" y="28051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0" name="Google Shape;330;p29"/>
              <p:cNvCxnSpPr/>
              <p:nvPr/>
            </p:nvCxnSpPr>
            <p:spPr>
              <a:xfrm>
                <a:off x="2721825" y="29480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29"/>
              <p:cNvCxnSpPr/>
              <p:nvPr/>
            </p:nvCxnSpPr>
            <p:spPr>
              <a:xfrm>
                <a:off x="2721825" y="3100450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" name="Google Shape;332;p29"/>
              <p:cNvCxnSpPr/>
              <p:nvPr/>
            </p:nvCxnSpPr>
            <p:spPr>
              <a:xfrm>
                <a:off x="2721825" y="32623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3" name="Google Shape;333;p29"/>
              <p:cNvCxnSpPr/>
              <p:nvPr/>
            </p:nvCxnSpPr>
            <p:spPr>
              <a:xfrm>
                <a:off x="2721825" y="3438575"/>
                <a:ext cx="0" cy="633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34" name="Google Shape;334;p29"/>
          <p:cNvSpPr/>
          <p:nvPr/>
        </p:nvSpPr>
        <p:spPr>
          <a:xfrm rot="10662514">
            <a:off x="1752756" y="1397488"/>
            <a:ext cx="5792532" cy="2909329"/>
          </a:xfrm>
          <a:prstGeom prst="roundRect">
            <a:avLst>
              <a:gd fmla="val 10205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9"/>
          <p:cNvSpPr/>
          <p:nvPr/>
        </p:nvSpPr>
        <p:spPr>
          <a:xfrm rot="10662514">
            <a:off x="1887757" y="1241211"/>
            <a:ext cx="5792532" cy="2947759"/>
          </a:xfrm>
          <a:prstGeom prst="roundRect">
            <a:avLst>
              <a:gd fmla="val 1020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 rot="-152977">
            <a:off x="2407418" y="1879233"/>
            <a:ext cx="4997247" cy="11696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" sz="4000" u="none" cap="none" strike="noStrike">
                <a:solidFill>
                  <a:srgbClr val="333333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Lengua en Foco 2025</a:t>
            </a:r>
            <a:endParaRPr b="0" i="0" sz="4000" u="none" cap="none" strike="noStrike">
              <a:solidFill>
                <a:srgbClr val="333333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337" name="Google Shape;337;p29"/>
          <p:cNvCxnSpPr/>
          <p:nvPr/>
        </p:nvCxnSpPr>
        <p:spPr>
          <a:xfrm flipH="1" rot="10800000">
            <a:off x="2579516" y="3159446"/>
            <a:ext cx="784800" cy="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29"/>
          <p:cNvSpPr txBox="1"/>
          <p:nvPr/>
        </p:nvSpPr>
        <p:spPr>
          <a:xfrm rot="-129285">
            <a:off x="2531507" y="3148709"/>
            <a:ext cx="4859236" cy="507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s" sz="21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Recapitulamos</a:t>
            </a:r>
            <a:endParaRPr b="1" i="1" sz="20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/>
          <p:nvPr/>
        </p:nvSpPr>
        <p:spPr>
          <a:xfrm>
            <a:off x="3589200" y="1024788"/>
            <a:ext cx="19656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6040050" y="950263"/>
            <a:ext cx="19656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5874900" y="1195900"/>
            <a:ext cx="19656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162475" y="99175"/>
            <a:ext cx="63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20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Lengua en foco: Dispositivo</a:t>
            </a:r>
            <a:endParaRPr b="0" i="0" sz="20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347" name="Google Shape;347;p30"/>
          <p:cNvCxnSpPr/>
          <p:nvPr/>
        </p:nvCxnSpPr>
        <p:spPr>
          <a:xfrm>
            <a:off x="-95125" y="950275"/>
            <a:ext cx="123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8" name="Google Shape;348;p30"/>
          <p:cNvSpPr/>
          <p:nvPr/>
        </p:nvSpPr>
        <p:spPr>
          <a:xfrm>
            <a:off x="3448600" y="1195900"/>
            <a:ext cx="19656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3589200" y="1428300"/>
            <a:ext cx="1794600" cy="17865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3715800" y="1740475"/>
            <a:ext cx="15414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Acompañamiento en territorio.</a:t>
            </a:r>
            <a:endParaRPr b="0" i="0" sz="13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Acompañamiento en plataforma </a:t>
            </a:r>
            <a:r>
              <a:rPr b="0" i="0" lang="es" sz="13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(sincrónico y asincrónico)</a:t>
            </a:r>
            <a:endParaRPr b="0" i="0" sz="13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6040038" y="1428288"/>
            <a:ext cx="1794600" cy="17865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6166650" y="2038400"/>
            <a:ext cx="154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Trayecto Formativo</a:t>
            </a:r>
            <a:endParaRPr b="0" i="0" sz="16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5969700" y="3305550"/>
            <a:ext cx="17760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Equipo Lengua Escuela de Maestros 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Nivel Primario y Secundario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3674700" y="3247800"/>
            <a:ext cx="1794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Equipo Especialistas Lengua Escuelas en Foco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Nivel Primario y Secundario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5" name="Google Shape;355;p30"/>
          <p:cNvSpPr/>
          <p:nvPr/>
        </p:nvSpPr>
        <p:spPr>
          <a:xfrm>
            <a:off x="513450" y="1054375"/>
            <a:ext cx="2292900" cy="3278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ACOMPAÑAR </a:t>
            </a:r>
            <a:r>
              <a:rPr b="0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la labor  DOCENTE.</a:t>
            </a:r>
            <a:endParaRPr b="0" i="0" sz="11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FORTALECER y PROMOVER AVANCES EN </a:t>
            </a:r>
            <a:r>
              <a:rPr b="0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LOS  APRENDIZAJES.</a:t>
            </a:r>
            <a:endParaRPr b="0" i="0" sz="11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2984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Archivo"/>
              <a:buChar char="➔"/>
            </a:pPr>
            <a:r>
              <a:rPr b="1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DIÁLOGO Y  TRABAJO EN CONJUNTO</a:t>
            </a:r>
            <a:r>
              <a:rPr b="0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,  con una M</a:t>
            </a:r>
            <a:r>
              <a:rPr b="1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IRADA SITUADA</a:t>
            </a:r>
            <a:r>
              <a:rPr b="0" i="0" lang="es" sz="11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al interior de cada institución y sus particularidades.</a:t>
            </a:r>
            <a:endParaRPr b="0" i="0" sz="11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>
            <a:off x="78425" y="2736750"/>
            <a:ext cx="2993700" cy="190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B20"/>
              </a:buClr>
              <a:buSzPts val="1300"/>
              <a:buFont typeface="Archivo"/>
              <a:buChar char="★"/>
            </a:pPr>
            <a:r>
              <a:rPr b="0" i="0" lang="es" sz="13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Propósitos</a:t>
            </a:r>
            <a:endParaRPr b="0" i="0" sz="13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300"/>
              <a:buFont typeface="Archivo"/>
              <a:buChar char="★"/>
            </a:pPr>
            <a:r>
              <a:rPr b="0" i="0" lang="es" sz="13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Condiciones de enseñanza</a:t>
            </a:r>
            <a:endParaRPr b="0" i="0" sz="13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1300"/>
              <a:buFont typeface="Archivo"/>
              <a:buChar char="★"/>
            </a:pPr>
            <a:r>
              <a:rPr b="0" i="0" lang="es" sz="13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Intervenciones docentes</a:t>
            </a:r>
            <a:endParaRPr b="0" i="0" sz="13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B7DB20"/>
              </a:buClr>
              <a:buSzPts val="1300"/>
              <a:buFont typeface="Archivo"/>
              <a:buChar char="★"/>
            </a:pPr>
            <a:r>
              <a:rPr b="0" i="0" lang="es" sz="13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Monitoreo de los aprendizajes</a:t>
            </a:r>
            <a:endParaRPr b="0" i="0" sz="13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3370550" y="671650"/>
            <a:ext cx="2559900" cy="41070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3490650" y="648525"/>
            <a:ext cx="2294100" cy="40077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/>
          <p:nvPr/>
        </p:nvSpPr>
        <p:spPr>
          <a:xfrm>
            <a:off x="3500600" y="403875"/>
            <a:ext cx="1592700" cy="6156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229900" y="236725"/>
            <a:ext cx="18615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3 EJES</a:t>
            </a:r>
            <a:endParaRPr b="0" i="0" sz="18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115000" y="1278750"/>
            <a:ext cx="31086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FOCO EN LECTURA, ESCRITURA Y ORALIDAD </a:t>
            </a: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de manera diferenciada pero entendiendo que no se dan por separado, por lo que su enseñanza implica la confluencia de todas ellas.</a:t>
            </a:r>
            <a:endParaRPr b="0" i="0" sz="1400" u="none" cap="none" strike="noStrike">
              <a:solidFill>
                <a:srgbClr val="42424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66" name="Google Shape;366;p31"/>
          <p:cNvSpPr txBox="1"/>
          <p:nvPr/>
        </p:nvSpPr>
        <p:spPr>
          <a:xfrm>
            <a:off x="3526250" y="511575"/>
            <a:ext cx="154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Nivel Primario</a:t>
            </a:r>
            <a:endParaRPr b="1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67" name="Google Shape;367;p31"/>
          <p:cNvCxnSpPr/>
          <p:nvPr/>
        </p:nvCxnSpPr>
        <p:spPr>
          <a:xfrm>
            <a:off x="-95125" y="1039638"/>
            <a:ext cx="123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68" name="Google Shape;368;p31"/>
          <p:cNvSpPr txBox="1"/>
          <p:nvPr/>
        </p:nvSpPr>
        <p:spPr>
          <a:xfrm>
            <a:off x="3579175" y="1131075"/>
            <a:ext cx="2294100" cy="30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1- LEER PARA SABER MÁS SOBRE UN TEMA. </a:t>
            </a:r>
            <a:endParaRPr b="0" i="0" sz="14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Trabajo con textos expositivos en torno a lo literario.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 2- ESCRIBIR PARA ARGUMENTAR.</a:t>
            </a:r>
            <a:endParaRPr b="0" i="0" sz="14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Trabajo con textos argumentativos.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 3- HABLAR EN LA ESCUELA.</a:t>
            </a:r>
            <a:endParaRPr b="0" i="0" sz="14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La enseñanza de la oralidad.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69" name="Google Shape;3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4950" y="236725"/>
            <a:ext cx="1230802" cy="3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1"/>
          <p:cNvSpPr/>
          <p:nvPr/>
        </p:nvSpPr>
        <p:spPr>
          <a:xfrm>
            <a:off x="6228875" y="671650"/>
            <a:ext cx="2559900" cy="41070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1"/>
          <p:cNvSpPr/>
          <p:nvPr/>
        </p:nvSpPr>
        <p:spPr>
          <a:xfrm>
            <a:off x="6364775" y="794050"/>
            <a:ext cx="2294100" cy="38622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6364775" y="1096150"/>
            <a:ext cx="22941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1- LEER PARA ESTUDIAR. </a:t>
            </a:r>
            <a:endParaRPr b="0" i="0" sz="14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Trabajo con textos expositivos en torno a lo literario.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 2- ESCRIBIR PARA OPINAR.</a:t>
            </a:r>
            <a:endParaRPr b="0" i="0" sz="14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Trabajo con textos argumentativos.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 3- A HABLAR Y ESCUCHAR, ¿SE APRENDE?</a:t>
            </a:r>
            <a:endParaRPr b="0" i="0" sz="1400" u="none" cap="none" strike="noStrike">
              <a:solidFill>
                <a:schemeClr val="dk1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La enseñanza de la oralidad.</a:t>
            </a:r>
            <a:endParaRPr b="0" i="0" sz="12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6382625" y="403875"/>
            <a:ext cx="1776600" cy="6156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6382625" y="511575"/>
            <a:ext cx="17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Nivel Secundario</a:t>
            </a:r>
            <a:endParaRPr b="1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>
            <a:off x="292750" y="803738"/>
            <a:ext cx="19656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2"/>
          <p:cNvSpPr/>
          <p:nvPr/>
        </p:nvSpPr>
        <p:spPr>
          <a:xfrm>
            <a:off x="2482000" y="803738"/>
            <a:ext cx="19656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2360313" y="951413"/>
            <a:ext cx="19656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4736425" y="803738"/>
            <a:ext cx="19656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4658775" y="951413"/>
            <a:ext cx="19656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 txBox="1"/>
          <p:nvPr/>
        </p:nvSpPr>
        <p:spPr>
          <a:xfrm>
            <a:off x="78225" y="56750"/>
            <a:ext cx="63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2000" u="none" cap="none" strike="noStrike">
                <a:solidFill>
                  <a:srgbClr val="000000"/>
                </a:solidFill>
                <a:highlight>
                  <a:srgbClr val="B7DB20"/>
                </a:highlight>
                <a:latin typeface="Archivo ExtraBold"/>
                <a:ea typeface="Archivo ExtraBold"/>
                <a:cs typeface="Archivo ExtraBold"/>
                <a:sym typeface="Archivo ExtraBold"/>
              </a:rPr>
              <a:t>Lengua en foco: Trayecto formativo</a:t>
            </a:r>
            <a:endParaRPr b="0" i="0" sz="2000" u="none" cap="none" strike="noStrike">
              <a:solidFill>
                <a:srgbClr val="000000"/>
              </a:solidFill>
              <a:highlight>
                <a:srgbClr val="B7DB20"/>
              </a:highlight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cxnSp>
        <p:nvCxnSpPr>
          <p:cNvPr id="385" name="Google Shape;385;p32"/>
          <p:cNvCxnSpPr/>
          <p:nvPr/>
        </p:nvCxnSpPr>
        <p:spPr>
          <a:xfrm>
            <a:off x="-74300" y="689975"/>
            <a:ext cx="1235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86" name="Google Shape;386;p32"/>
          <p:cNvSpPr/>
          <p:nvPr/>
        </p:nvSpPr>
        <p:spPr>
          <a:xfrm>
            <a:off x="80675" y="943150"/>
            <a:ext cx="19656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203050" y="1326125"/>
            <a:ext cx="1794600" cy="17865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372100" y="1803550"/>
            <a:ext cx="154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8 Clases para cada eje</a:t>
            </a:r>
            <a:endParaRPr b="0" i="0" sz="16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89" name="Google Shape;389;p32"/>
          <p:cNvSpPr/>
          <p:nvPr/>
        </p:nvSpPr>
        <p:spPr>
          <a:xfrm>
            <a:off x="2437151" y="1326125"/>
            <a:ext cx="1794600" cy="17865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2563738" y="1880825"/>
            <a:ext cx="154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Actividades</a:t>
            </a:r>
            <a:endParaRPr b="0" i="0" sz="16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391" name="Google Shape;391;p32"/>
          <p:cNvSpPr/>
          <p:nvPr/>
        </p:nvSpPr>
        <p:spPr>
          <a:xfrm>
            <a:off x="4756750" y="1326125"/>
            <a:ext cx="1794600" cy="17865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4883325" y="1803550"/>
            <a:ext cx="160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Ateneos didácticos</a:t>
            </a:r>
            <a:endParaRPr b="0" i="0" sz="14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4764700" y="3314250"/>
            <a:ext cx="177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Actividad sincrónica a través de Meet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(1 ateneo al mes)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94" name="Google Shape;394;p32"/>
          <p:cNvSpPr txBox="1"/>
          <p:nvPr/>
        </p:nvSpPr>
        <p:spPr>
          <a:xfrm>
            <a:off x="2452313" y="3220550"/>
            <a:ext cx="177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Actividad asincrónica en plataforma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(1 actividad al mes)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95" name="Google Shape;395;p32"/>
          <p:cNvSpPr txBox="1"/>
          <p:nvPr/>
        </p:nvSpPr>
        <p:spPr>
          <a:xfrm>
            <a:off x="186525" y="3314250"/>
            <a:ext cx="1794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Actividad asincrónica en plataforma.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96" name="Google Shape;396;p32"/>
          <p:cNvSpPr/>
          <p:nvPr/>
        </p:nvSpPr>
        <p:spPr>
          <a:xfrm>
            <a:off x="2258350" y="4130500"/>
            <a:ext cx="4312200" cy="96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B20"/>
              </a:buClr>
              <a:buSzPts val="800"/>
              <a:buFont typeface="Archivo"/>
              <a:buChar char="★"/>
            </a:pPr>
            <a:r>
              <a:rPr b="0" i="0" lang="es" sz="8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Propósitos</a:t>
            </a:r>
            <a:endParaRPr b="0" i="0" sz="8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800"/>
              <a:buFont typeface="Archivo"/>
              <a:buChar char="★"/>
            </a:pPr>
            <a:r>
              <a:rPr b="0" i="0" lang="es" sz="8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Condiciones de enseñanza</a:t>
            </a:r>
            <a:endParaRPr b="0" i="0" sz="8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DB20"/>
              </a:buClr>
              <a:buSzPts val="800"/>
              <a:buFont typeface="Archivo"/>
              <a:buChar char="★"/>
            </a:pPr>
            <a:r>
              <a:rPr b="0" i="0" lang="es" sz="8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Intervenciones docentes</a:t>
            </a:r>
            <a:endParaRPr b="0" i="0" sz="8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  <a:p>
            <a:pPr indent="-279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B7DB20"/>
              </a:buClr>
              <a:buSzPts val="800"/>
              <a:buFont typeface="Archivo"/>
              <a:buChar char="★"/>
            </a:pPr>
            <a:r>
              <a:rPr b="0" i="0" lang="es" sz="800" u="none" cap="none" strike="noStrike">
                <a:solidFill>
                  <a:schemeClr val="dk2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Monitoreo de los aprendizajes</a:t>
            </a:r>
            <a:endParaRPr b="0" i="0" sz="800" u="none" cap="none" strike="noStrike">
              <a:solidFill>
                <a:schemeClr val="dk2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6990850" y="803738"/>
            <a:ext cx="1965600" cy="3093900"/>
          </a:xfrm>
          <a:prstGeom prst="roundRect">
            <a:avLst>
              <a:gd fmla="val 4744" name="adj"/>
            </a:avLst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2"/>
          <p:cNvSpPr/>
          <p:nvPr/>
        </p:nvSpPr>
        <p:spPr>
          <a:xfrm>
            <a:off x="6833450" y="943150"/>
            <a:ext cx="1965600" cy="3093900"/>
          </a:xfrm>
          <a:prstGeom prst="roundRect">
            <a:avLst>
              <a:gd fmla="val 4744" name="adj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6957225" y="1248850"/>
            <a:ext cx="1794600" cy="1786500"/>
          </a:xfrm>
          <a:prstGeom prst="roundRect">
            <a:avLst>
              <a:gd fmla="val 50000" name="adj"/>
            </a:avLst>
          </a:prstGeom>
          <a:solidFill>
            <a:srgbClr val="B7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2"/>
          <p:cNvSpPr txBox="1"/>
          <p:nvPr/>
        </p:nvSpPr>
        <p:spPr>
          <a:xfrm>
            <a:off x="6928250" y="1803550"/>
            <a:ext cx="160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rPr>
              <a:t>Talleres presenciales</a:t>
            </a:r>
            <a:endParaRPr b="0" i="0" sz="1400" u="none" cap="none" strike="noStrike">
              <a:solidFill>
                <a:srgbClr val="000000"/>
              </a:solidFill>
              <a:latin typeface="Archivo SemiBold"/>
              <a:ea typeface="Archivo SemiBold"/>
              <a:cs typeface="Archivo SemiBold"/>
              <a:sym typeface="Archivo SemiBold"/>
            </a:endParaRPr>
          </a:p>
        </p:txBody>
      </p:sp>
      <p:sp>
        <p:nvSpPr>
          <p:cNvPr id="401" name="Google Shape;401;p32"/>
          <p:cNvSpPr txBox="1"/>
          <p:nvPr/>
        </p:nvSpPr>
        <p:spPr>
          <a:xfrm>
            <a:off x="6928250" y="3359950"/>
            <a:ext cx="177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Actividad presencial (4 talleres a lo largo del año)</a:t>
            </a:r>
            <a:endParaRPr b="1" i="0" sz="1200" u="none" cap="none" strike="noStrik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/>
          <p:nvPr/>
        </p:nvSpPr>
        <p:spPr>
          <a:xfrm>
            <a:off x="-46625" y="4902650"/>
            <a:ext cx="9198300" cy="240900"/>
          </a:xfrm>
          <a:prstGeom prst="rect">
            <a:avLst/>
          </a:prstGeom>
          <a:gradFill>
            <a:gsLst>
              <a:gs pos="0">
                <a:srgbClr val="D5EE28"/>
              </a:gs>
              <a:gs pos="100000">
                <a:srgbClr val="08615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525" y="85575"/>
            <a:ext cx="1460676" cy="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44425"/>
            <a:ext cx="8839204" cy="406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