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Archivo ExtraBold"/>
      <p:bold r:id="rId31"/>
      <p:boldItalic r:id="rId32"/>
    </p:embeddedFont>
    <p:embeddedFont>
      <p:font typeface="Archivo Medium"/>
      <p:regular r:id="rId33"/>
      <p:bold r:id="rId34"/>
      <p:italic r:id="rId35"/>
      <p:boldItalic r:id="rId36"/>
    </p:embeddedFont>
    <p:embeddedFont>
      <p:font typeface="Archivo"/>
      <p:regular r:id="rId37"/>
      <p:bold r:id="rId38"/>
      <p:italic r:id="rId39"/>
      <p:boldItalic r:id="rId40"/>
    </p:embeddedFont>
    <p:embeddedFont>
      <p:font typeface="Archivo SemiBold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chivo-boldItalic.fntdata"/><Relationship Id="rId20" Type="http://schemas.openxmlformats.org/officeDocument/2006/relationships/slide" Target="slides/slide15.xml"/><Relationship Id="rId42" Type="http://schemas.openxmlformats.org/officeDocument/2006/relationships/font" Target="fonts/ArchivoSemiBold-bold.fntdata"/><Relationship Id="rId41" Type="http://schemas.openxmlformats.org/officeDocument/2006/relationships/font" Target="fonts/ArchivoSemiBold-regular.fntdata"/><Relationship Id="rId22" Type="http://schemas.openxmlformats.org/officeDocument/2006/relationships/slide" Target="slides/slide17.xml"/><Relationship Id="rId44" Type="http://schemas.openxmlformats.org/officeDocument/2006/relationships/font" Target="fonts/ArchivoSemiBold-boldItalic.fntdata"/><Relationship Id="rId21" Type="http://schemas.openxmlformats.org/officeDocument/2006/relationships/slide" Target="slides/slide16.xml"/><Relationship Id="rId43" Type="http://schemas.openxmlformats.org/officeDocument/2006/relationships/font" Target="fonts/ArchivoSemiBold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chivoExtraBold-bold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rchivoMedium-regular.fntdata"/><Relationship Id="rId10" Type="http://schemas.openxmlformats.org/officeDocument/2006/relationships/slide" Target="slides/slide5.xml"/><Relationship Id="rId32" Type="http://schemas.openxmlformats.org/officeDocument/2006/relationships/font" Target="fonts/ArchivoExtraBold-boldItalic.fntdata"/><Relationship Id="rId13" Type="http://schemas.openxmlformats.org/officeDocument/2006/relationships/slide" Target="slides/slide8.xml"/><Relationship Id="rId35" Type="http://schemas.openxmlformats.org/officeDocument/2006/relationships/font" Target="fonts/ArchivoMedium-italic.fntdata"/><Relationship Id="rId12" Type="http://schemas.openxmlformats.org/officeDocument/2006/relationships/slide" Target="slides/slide7.xml"/><Relationship Id="rId34" Type="http://schemas.openxmlformats.org/officeDocument/2006/relationships/font" Target="fonts/ArchivoMedium-bold.fntdata"/><Relationship Id="rId15" Type="http://schemas.openxmlformats.org/officeDocument/2006/relationships/slide" Target="slides/slide10.xml"/><Relationship Id="rId37" Type="http://schemas.openxmlformats.org/officeDocument/2006/relationships/font" Target="fonts/Archivo-regular.fntdata"/><Relationship Id="rId14" Type="http://schemas.openxmlformats.org/officeDocument/2006/relationships/slide" Target="slides/slide9.xml"/><Relationship Id="rId36" Type="http://schemas.openxmlformats.org/officeDocument/2006/relationships/font" Target="fonts/ArchivoMedium-boldItalic.fntdata"/><Relationship Id="rId17" Type="http://schemas.openxmlformats.org/officeDocument/2006/relationships/slide" Target="slides/slide12.xml"/><Relationship Id="rId39" Type="http://schemas.openxmlformats.org/officeDocument/2006/relationships/font" Target="fonts/Archivo-italic.fntdata"/><Relationship Id="rId16" Type="http://schemas.openxmlformats.org/officeDocument/2006/relationships/slide" Target="slides/slide11.xml"/><Relationship Id="rId38" Type="http://schemas.openxmlformats.org/officeDocument/2006/relationships/font" Target="fonts/Archiv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7a4d6191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g37a4d6191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En principio, notamos una secuencia más extensa y andamiada en el caso de primaria. En segundo lugar, dado el texto no literario (tomado de la misma fuente) observamos que: en el caso de primaria, el texto es más breve y tiene ideas resaltadas. En el caso de secundaria, la jerarquización de ideas es una actividad que se le pide al/la estudiante.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7a3d928b7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g37a3d928b7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La </a:t>
            </a:r>
            <a:r>
              <a:rPr b="1" lang="es"/>
              <a:t>escritura</a:t>
            </a:r>
            <a:r>
              <a:rPr lang="es"/>
              <a:t> en torno a los textos anteriores está mucho más andamiada en primaria. Asimismo, en secundaria se pide que la hipótesis de lectura atienda a la propia visión de mundo del/la estudiante.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7a3d928b7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g37a3d928b7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Secundaria: búsqueda de información, destinatario específico para esa presentación. No hay instancia de revisión del texto.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4c4e4c9c87_0_3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g34c4e4c9c87_0_3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7a4d61915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g37a4d61915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7a4d61915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g37a4d61915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65253d3e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g365253d3e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7a23d632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g37a23d632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7a23d632e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6" name="Google Shape;636;g37a23d632e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654e225e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3" name="Google Shape;713;g3654e225e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7bdf830d64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2" name="Google Shape;722;g37bdf830d64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7a4d619157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2" name="Google Shape;732;g37a4d619157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7a4d619157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0" name="Google Shape;740;g37a4d619157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7a4d619157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8" name="Google Shape;748;g37a4d619157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654e225e7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9" name="Google Shape;759;g3654e225e7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4c4e4c9c87_0_3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9" name="Google Shape;769;g34c4e4c9c87_0_3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79ab21aa1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379ab21aa1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4c4e4c9c87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34c4e4c9c87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4c4e4c9c87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34c4e4c9c87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64fb0b7a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g364fb0b7a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No es necesario mostrar esta diapo, es para el equipo.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79ab21aa12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379ab21aa12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7a3d928b7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g37a3d928b7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En ambos materiales, el capítulo 1 se propone trabajar con los mitos griegos, especialmente con Teseo y el minotauro. En la presentación de las secuencias. Sin embargo, vemos esta diferencia: mientras que en la de </a:t>
            </a:r>
            <a:r>
              <a:rPr b="1" lang="es"/>
              <a:t>primaria</a:t>
            </a:r>
            <a:r>
              <a:rPr lang="es"/>
              <a:t> se propone una entrada desde los usos cotidianos de las referencias a los mitos, en la de </a:t>
            </a:r>
            <a:r>
              <a:rPr b="1" lang="es"/>
              <a:t>secundaria </a:t>
            </a:r>
            <a:r>
              <a:rPr lang="es"/>
              <a:t>observamos la presunción de un recorrido por textos mitológicos previos. Se propone la exploración de un paratexto para recuperar los saberes previos (específicos) sobre el tema.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10" Type="http://schemas.openxmlformats.org/officeDocument/2006/relationships/image" Target="../media/image20.png"/><Relationship Id="rId9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4.png"/><Relationship Id="rId7" Type="http://schemas.openxmlformats.org/officeDocument/2006/relationships/image" Target="../media/image29.png"/><Relationship Id="rId8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24.png"/><Relationship Id="rId6" Type="http://schemas.openxmlformats.org/officeDocument/2006/relationships/image" Target="../media/image18.png"/><Relationship Id="rId7" Type="http://schemas.openxmlformats.org/officeDocument/2006/relationships/image" Target="../media/image26.png"/><Relationship Id="rId8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5.png"/><Relationship Id="rId7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s://drive.google.com/file/d/1N28NwxY-iplZu78jCjx-wEkJ5HQw0Sj_/view?usp=sharing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image" Target="../media/image5.png"/><Relationship Id="rId8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18.png"/><Relationship Id="rId6" Type="http://schemas.openxmlformats.org/officeDocument/2006/relationships/image" Target="../media/image24.png"/><Relationship Id="rId7" Type="http://schemas.openxmlformats.org/officeDocument/2006/relationships/image" Target="../media/image13.png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5125" y="3914778"/>
            <a:ext cx="3328399" cy="8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06275" y="-1479200"/>
            <a:ext cx="3672049" cy="3087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 rot="5400000">
            <a:off x="8192101" y="-647294"/>
            <a:ext cx="666463" cy="1914351"/>
            <a:chOff x="2405075" y="2171775"/>
            <a:chExt cx="633400" cy="1900100"/>
          </a:xfrm>
        </p:grpSpPr>
        <p:cxnSp>
          <p:nvCxnSpPr>
            <p:cNvPr id="57" name="Google Shape;57;p13"/>
            <p:cNvCxnSpPr/>
            <p:nvPr/>
          </p:nvCxnSpPr>
          <p:spPr>
            <a:xfrm>
              <a:off x="24050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" name="Google Shape;58;p13"/>
            <p:cNvCxnSpPr/>
            <p:nvPr/>
          </p:nvCxnSpPr>
          <p:spPr>
            <a:xfrm>
              <a:off x="2547950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" name="Google Shape;59;p13"/>
            <p:cNvCxnSpPr/>
            <p:nvPr/>
          </p:nvCxnSpPr>
          <p:spPr>
            <a:xfrm>
              <a:off x="2700350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" name="Google Shape;60;p13"/>
            <p:cNvCxnSpPr/>
            <p:nvPr/>
          </p:nvCxnSpPr>
          <p:spPr>
            <a:xfrm>
              <a:off x="28622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30384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2721825" y="21717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2721825" y="23146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2721825" y="24670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" name="Google Shape;65;p13"/>
            <p:cNvCxnSpPr/>
            <p:nvPr/>
          </p:nvCxnSpPr>
          <p:spPr>
            <a:xfrm>
              <a:off x="2721825" y="26289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2721825" y="28051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2721825" y="28051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2721825" y="29480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2721825" y="31004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2721825" y="32623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2721825" y="34385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72" name="Google Shape;72;p13"/>
          <p:cNvGrpSpPr/>
          <p:nvPr/>
        </p:nvGrpSpPr>
        <p:grpSpPr>
          <a:xfrm rot="5400000">
            <a:off x="8192101" y="22608"/>
            <a:ext cx="666463" cy="1914351"/>
            <a:chOff x="2405075" y="2171775"/>
            <a:chExt cx="633400" cy="1900100"/>
          </a:xfrm>
        </p:grpSpPr>
        <p:cxnSp>
          <p:nvCxnSpPr>
            <p:cNvPr id="73" name="Google Shape;73;p13"/>
            <p:cNvCxnSpPr/>
            <p:nvPr/>
          </p:nvCxnSpPr>
          <p:spPr>
            <a:xfrm>
              <a:off x="24050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2547950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2700350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28622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" name="Google Shape;77;p13"/>
            <p:cNvCxnSpPr/>
            <p:nvPr/>
          </p:nvCxnSpPr>
          <p:spPr>
            <a:xfrm>
              <a:off x="30384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" name="Google Shape;78;p13"/>
            <p:cNvCxnSpPr/>
            <p:nvPr/>
          </p:nvCxnSpPr>
          <p:spPr>
            <a:xfrm>
              <a:off x="2721825" y="21717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" name="Google Shape;79;p13"/>
            <p:cNvCxnSpPr/>
            <p:nvPr/>
          </p:nvCxnSpPr>
          <p:spPr>
            <a:xfrm>
              <a:off x="2721825" y="23146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0" name="Google Shape;80;p13"/>
            <p:cNvCxnSpPr/>
            <p:nvPr/>
          </p:nvCxnSpPr>
          <p:spPr>
            <a:xfrm>
              <a:off x="2721825" y="24670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1" name="Google Shape;81;p13"/>
            <p:cNvCxnSpPr/>
            <p:nvPr/>
          </p:nvCxnSpPr>
          <p:spPr>
            <a:xfrm>
              <a:off x="2721825" y="26289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2" name="Google Shape;82;p13"/>
            <p:cNvCxnSpPr/>
            <p:nvPr/>
          </p:nvCxnSpPr>
          <p:spPr>
            <a:xfrm>
              <a:off x="2721825" y="28051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" name="Google Shape;83;p13"/>
            <p:cNvCxnSpPr/>
            <p:nvPr/>
          </p:nvCxnSpPr>
          <p:spPr>
            <a:xfrm>
              <a:off x="2721825" y="28051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" name="Google Shape;84;p13"/>
            <p:cNvCxnSpPr/>
            <p:nvPr/>
          </p:nvCxnSpPr>
          <p:spPr>
            <a:xfrm>
              <a:off x="2721825" y="29480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" name="Google Shape;85;p13"/>
            <p:cNvCxnSpPr/>
            <p:nvPr/>
          </p:nvCxnSpPr>
          <p:spPr>
            <a:xfrm>
              <a:off x="2721825" y="31004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6" name="Google Shape;86;p13"/>
            <p:cNvCxnSpPr/>
            <p:nvPr/>
          </p:nvCxnSpPr>
          <p:spPr>
            <a:xfrm>
              <a:off x="2721825" y="32623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" name="Google Shape;87;p13"/>
            <p:cNvCxnSpPr/>
            <p:nvPr/>
          </p:nvCxnSpPr>
          <p:spPr>
            <a:xfrm>
              <a:off x="2721825" y="34385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88" name="Google Shape;88;p13"/>
          <p:cNvGrpSpPr/>
          <p:nvPr/>
        </p:nvGrpSpPr>
        <p:grpSpPr>
          <a:xfrm rot="5400000">
            <a:off x="6917102" y="-647294"/>
            <a:ext cx="666463" cy="1914351"/>
            <a:chOff x="2405075" y="2171775"/>
            <a:chExt cx="633400" cy="1900100"/>
          </a:xfrm>
        </p:grpSpPr>
        <p:cxnSp>
          <p:nvCxnSpPr>
            <p:cNvPr id="89" name="Google Shape;89;p13"/>
            <p:cNvCxnSpPr/>
            <p:nvPr/>
          </p:nvCxnSpPr>
          <p:spPr>
            <a:xfrm>
              <a:off x="24050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" name="Google Shape;90;p13"/>
            <p:cNvCxnSpPr/>
            <p:nvPr/>
          </p:nvCxnSpPr>
          <p:spPr>
            <a:xfrm>
              <a:off x="2547950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" name="Google Shape;91;p13"/>
            <p:cNvCxnSpPr/>
            <p:nvPr/>
          </p:nvCxnSpPr>
          <p:spPr>
            <a:xfrm>
              <a:off x="2700350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" name="Google Shape;92;p13"/>
            <p:cNvCxnSpPr/>
            <p:nvPr/>
          </p:nvCxnSpPr>
          <p:spPr>
            <a:xfrm>
              <a:off x="28622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>
              <a:off x="30384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" name="Google Shape;94;p13"/>
            <p:cNvCxnSpPr/>
            <p:nvPr/>
          </p:nvCxnSpPr>
          <p:spPr>
            <a:xfrm>
              <a:off x="2721825" y="21717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" name="Google Shape;95;p13"/>
            <p:cNvCxnSpPr/>
            <p:nvPr/>
          </p:nvCxnSpPr>
          <p:spPr>
            <a:xfrm>
              <a:off x="2721825" y="23146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" name="Google Shape;96;p13"/>
            <p:cNvCxnSpPr/>
            <p:nvPr/>
          </p:nvCxnSpPr>
          <p:spPr>
            <a:xfrm>
              <a:off x="2721825" y="24670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" name="Google Shape;97;p13"/>
            <p:cNvCxnSpPr/>
            <p:nvPr/>
          </p:nvCxnSpPr>
          <p:spPr>
            <a:xfrm>
              <a:off x="2721825" y="26289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8" name="Google Shape;98;p13"/>
            <p:cNvCxnSpPr/>
            <p:nvPr/>
          </p:nvCxnSpPr>
          <p:spPr>
            <a:xfrm>
              <a:off x="2721825" y="28051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" name="Google Shape;99;p13"/>
            <p:cNvCxnSpPr/>
            <p:nvPr/>
          </p:nvCxnSpPr>
          <p:spPr>
            <a:xfrm>
              <a:off x="2721825" y="28051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" name="Google Shape;100;p13"/>
            <p:cNvCxnSpPr/>
            <p:nvPr/>
          </p:nvCxnSpPr>
          <p:spPr>
            <a:xfrm>
              <a:off x="2721825" y="29480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" name="Google Shape;101;p13"/>
            <p:cNvCxnSpPr/>
            <p:nvPr/>
          </p:nvCxnSpPr>
          <p:spPr>
            <a:xfrm>
              <a:off x="2721825" y="31004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" name="Google Shape;102;p13"/>
            <p:cNvCxnSpPr/>
            <p:nvPr/>
          </p:nvCxnSpPr>
          <p:spPr>
            <a:xfrm>
              <a:off x="2721825" y="32623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" name="Google Shape;103;p13"/>
            <p:cNvCxnSpPr/>
            <p:nvPr/>
          </p:nvCxnSpPr>
          <p:spPr>
            <a:xfrm>
              <a:off x="2721825" y="34385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4" name="Google Shape;104;p13"/>
          <p:cNvGrpSpPr/>
          <p:nvPr/>
        </p:nvGrpSpPr>
        <p:grpSpPr>
          <a:xfrm rot="5400000">
            <a:off x="6917102" y="22608"/>
            <a:ext cx="666463" cy="1914351"/>
            <a:chOff x="2405075" y="2171775"/>
            <a:chExt cx="633400" cy="1900100"/>
          </a:xfrm>
        </p:grpSpPr>
        <p:cxnSp>
          <p:nvCxnSpPr>
            <p:cNvPr id="105" name="Google Shape;105;p13"/>
            <p:cNvCxnSpPr/>
            <p:nvPr/>
          </p:nvCxnSpPr>
          <p:spPr>
            <a:xfrm>
              <a:off x="24050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" name="Google Shape;106;p13"/>
            <p:cNvCxnSpPr/>
            <p:nvPr/>
          </p:nvCxnSpPr>
          <p:spPr>
            <a:xfrm>
              <a:off x="2547950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" name="Google Shape;107;p13"/>
            <p:cNvCxnSpPr/>
            <p:nvPr/>
          </p:nvCxnSpPr>
          <p:spPr>
            <a:xfrm>
              <a:off x="2700350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" name="Google Shape;108;p13"/>
            <p:cNvCxnSpPr/>
            <p:nvPr/>
          </p:nvCxnSpPr>
          <p:spPr>
            <a:xfrm>
              <a:off x="28622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" name="Google Shape;109;p13"/>
            <p:cNvCxnSpPr/>
            <p:nvPr/>
          </p:nvCxnSpPr>
          <p:spPr>
            <a:xfrm>
              <a:off x="30384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" name="Google Shape;110;p13"/>
            <p:cNvCxnSpPr/>
            <p:nvPr/>
          </p:nvCxnSpPr>
          <p:spPr>
            <a:xfrm>
              <a:off x="2721825" y="21717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" name="Google Shape;111;p13"/>
            <p:cNvCxnSpPr/>
            <p:nvPr/>
          </p:nvCxnSpPr>
          <p:spPr>
            <a:xfrm>
              <a:off x="2721825" y="23146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" name="Google Shape;112;p13"/>
            <p:cNvCxnSpPr/>
            <p:nvPr/>
          </p:nvCxnSpPr>
          <p:spPr>
            <a:xfrm>
              <a:off x="2721825" y="24670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" name="Google Shape;113;p13"/>
            <p:cNvCxnSpPr/>
            <p:nvPr/>
          </p:nvCxnSpPr>
          <p:spPr>
            <a:xfrm>
              <a:off x="2721825" y="26289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" name="Google Shape;114;p13"/>
            <p:cNvCxnSpPr/>
            <p:nvPr/>
          </p:nvCxnSpPr>
          <p:spPr>
            <a:xfrm>
              <a:off x="2721825" y="28051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" name="Google Shape;115;p13"/>
            <p:cNvCxnSpPr/>
            <p:nvPr/>
          </p:nvCxnSpPr>
          <p:spPr>
            <a:xfrm>
              <a:off x="2721825" y="28051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" name="Google Shape;116;p13"/>
            <p:cNvCxnSpPr/>
            <p:nvPr/>
          </p:nvCxnSpPr>
          <p:spPr>
            <a:xfrm>
              <a:off x="2721825" y="29480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" name="Google Shape;117;p13"/>
            <p:cNvCxnSpPr/>
            <p:nvPr/>
          </p:nvCxnSpPr>
          <p:spPr>
            <a:xfrm>
              <a:off x="2721825" y="31004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" name="Google Shape;118;p13"/>
            <p:cNvCxnSpPr/>
            <p:nvPr/>
          </p:nvCxnSpPr>
          <p:spPr>
            <a:xfrm>
              <a:off x="2721825" y="32623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" name="Google Shape;119;p13"/>
            <p:cNvCxnSpPr/>
            <p:nvPr/>
          </p:nvCxnSpPr>
          <p:spPr>
            <a:xfrm>
              <a:off x="2721825" y="34385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20" name="Google Shape;12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8600" y="1795166"/>
            <a:ext cx="5166802" cy="182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2"/>
          <p:cNvSpPr txBox="1"/>
          <p:nvPr/>
        </p:nvSpPr>
        <p:spPr>
          <a:xfrm>
            <a:off x="175850" y="600475"/>
            <a:ext cx="875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Archivo"/>
              <a:buChar char="➔"/>
            </a:pP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Algunos ejemplos. Teseo y el minotauro. El camino del héroe.</a:t>
            </a:r>
            <a:endParaRPr b="0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83" name="Google Shape;483;p22"/>
          <p:cNvSpPr txBox="1"/>
          <p:nvPr/>
        </p:nvSpPr>
        <p:spPr>
          <a:xfrm>
            <a:off x="175850" y="95863"/>
            <a:ext cx="49668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highlight>
                  <a:srgbClr val="94C600"/>
                </a:highlight>
                <a:latin typeface="Arial"/>
                <a:ea typeface="Arial"/>
                <a:cs typeface="Arial"/>
                <a:sym typeface="Arial"/>
              </a:rPr>
              <a:t>Pensar como docentes. Progresiones</a:t>
            </a:r>
            <a:endParaRPr b="1" i="0" sz="1800" u="none" cap="none" strike="noStrike">
              <a:solidFill>
                <a:schemeClr val="dk1"/>
              </a:solidFill>
              <a:highlight>
                <a:srgbClr val="94C6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pic>
        <p:nvPicPr>
          <p:cNvPr id="484" name="Google Shape;48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81472">
            <a:off x="8508153" y="349897"/>
            <a:ext cx="554526" cy="45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3250" y="107650"/>
            <a:ext cx="1460676" cy="2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4725" y="1153187"/>
            <a:ext cx="901175" cy="13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099" y="1159275"/>
            <a:ext cx="964575" cy="138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5373" y="2632427"/>
            <a:ext cx="3134525" cy="247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2"/>
          <p:cNvPicPr preferRelativeResize="0"/>
          <p:nvPr/>
        </p:nvPicPr>
        <p:blipFill rotWithShape="1">
          <a:blip r:embed="rId8">
            <a:alphaModFix/>
          </a:blip>
          <a:srcRect b="0" l="6794" r="0" t="0"/>
          <a:stretch/>
        </p:blipFill>
        <p:spPr>
          <a:xfrm>
            <a:off x="5167516" y="2017125"/>
            <a:ext cx="3109659" cy="312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36375" y="1082775"/>
            <a:ext cx="1738536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2"/>
          <p:cNvPicPr preferRelativeResize="0"/>
          <p:nvPr/>
        </p:nvPicPr>
        <p:blipFill rotWithShape="1">
          <a:blip r:embed="rId10">
            <a:alphaModFix/>
          </a:blip>
          <a:srcRect b="0" l="0" r="0" t="20622"/>
          <a:stretch/>
        </p:blipFill>
        <p:spPr>
          <a:xfrm>
            <a:off x="5142650" y="1015062"/>
            <a:ext cx="2907101" cy="10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3"/>
          <p:cNvSpPr txBox="1"/>
          <p:nvPr/>
        </p:nvSpPr>
        <p:spPr>
          <a:xfrm>
            <a:off x="175850" y="95863"/>
            <a:ext cx="49668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highlight>
                  <a:srgbClr val="94C600"/>
                </a:highlight>
                <a:latin typeface="Arial"/>
                <a:ea typeface="Arial"/>
                <a:cs typeface="Arial"/>
                <a:sym typeface="Arial"/>
              </a:rPr>
              <a:t>Pensar como docentes. Progresiones</a:t>
            </a:r>
            <a:endParaRPr b="1" i="0" sz="1800" u="none" cap="none" strike="noStrike">
              <a:solidFill>
                <a:schemeClr val="dk1"/>
              </a:solidFill>
              <a:highlight>
                <a:srgbClr val="94C6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pic>
        <p:nvPicPr>
          <p:cNvPr id="497" name="Google Shape;49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81472">
            <a:off x="8508153" y="349897"/>
            <a:ext cx="554526" cy="45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3250" y="107650"/>
            <a:ext cx="1460676" cy="2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06900" y="763350"/>
            <a:ext cx="1303050" cy="19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575" y="2994625"/>
            <a:ext cx="1126651" cy="161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3"/>
          <p:cNvPicPr preferRelativeResize="0"/>
          <p:nvPr/>
        </p:nvPicPr>
        <p:blipFill rotWithShape="1">
          <a:blip r:embed="rId7">
            <a:alphaModFix/>
          </a:blip>
          <a:srcRect b="0" l="2665" r="3463" t="0"/>
          <a:stretch/>
        </p:blipFill>
        <p:spPr>
          <a:xfrm>
            <a:off x="774400" y="622500"/>
            <a:ext cx="3861399" cy="176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3"/>
          <p:cNvPicPr preferRelativeResize="0"/>
          <p:nvPr/>
        </p:nvPicPr>
        <p:blipFill rotWithShape="1">
          <a:blip r:embed="rId8">
            <a:alphaModFix/>
          </a:blip>
          <a:srcRect b="0" l="8433" r="0" t="0"/>
          <a:stretch/>
        </p:blipFill>
        <p:spPr>
          <a:xfrm>
            <a:off x="1525825" y="2027175"/>
            <a:ext cx="2266849" cy="354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3"/>
          <p:cNvPicPr preferRelativeResize="0"/>
          <p:nvPr/>
        </p:nvPicPr>
        <p:blipFill rotWithShape="1">
          <a:blip r:embed="rId9">
            <a:alphaModFix/>
          </a:blip>
          <a:srcRect b="0" l="0" r="0" t="72229"/>
          <a:stretch/>
        </p:blipFill>
        <p:spPr>
          <a:xfrm>
            <a:off x="4177189" y="2812128"/>
            <a:ext cx="4966800" cy="1708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4"/>
          <p:cNvSpPr txBox="1"/>
          <p:nvPr/>
        </p:nvSpPr>
        <p:spPr>
          <a:xfrm>
            <a:off x="175850" y="95863"/>
            <a:ext cx="49668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highlight>
                  <a:srgbClr val="94C600"/>
                </a:highlight>
                <a:latin typeface="Arial"/>
                <a:ea typeface="Arial"/>
                <a:cs typeface="Arial"/>
                <a:sym typeface="Arial"/>
              </a:rPr>
              <a:t>Pensar como docentes. Progresiones</a:t>
            </a:r>
            <a:endParaRPr b="1" i="0" sz="1800" u="none" cap="none" strike="noStrike">
              <a:solidFill>
                <a:schemeClr val="dk1"/>
              </a:solidFill>
              <a:highlight>
                <a:srgbClr val="94C6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pic>
        <p:nvPicPr>
          <p:cNvPr id="509" name="Google Shape;5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81472">
            <a:off x="8508153" y="349897"/>
            <a:ext cx="554526" cy="45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3250" y="107650"/>
            <a:ext cx="1460676" cy="2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0889" y="1242375"/>
            <a:ext cx="846161" cy="121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3002" y="1002975"/>
            <a:ext cx="890750" cy="13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0" y="2453700"/>
            <a:ext cx="4265275" cy="22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4"/>
          <p:cNvPicPr preferRelativeResize="0"/>
          <p:nvPr/>
        </p:nvPicPr>
        <p:blipFill rotWithShape="1">
          <a:blip r:embed="rId8">
            <a:alphaModFix/>
          </a:blip>
          <a:srcRect b="0" l="0" r="0" t="27917"/>
          <a:stretch/>
        </p:blipFill>
        <p:spPr>
          <a:xfrm>
            <a:off x="175850" y="2571761"/>
            <a:ext cx="4265275" cy="1338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725" y="616250"/>
            <a:ext cx="1261814" cy="31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900001">
            <a:off x="6717777" y="3257113"/>
            <a:ext cx="3672048" cy="3087523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25"/>
          <p:cNvSpPr/>
          <p:nvPr/>
        </p:nvSpPr>
        <p:spPr>
          <a:xfrm>
            <a:off x="712500" y="959400"/>
            <a:ext cx="7719000" cy="339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22" name="Google Shape;522;p25"/>
          <p:cNvSpPr txBox="1"/>
          <p:nvPr/>
        </p:nvSpPr>
        <p:spPr>
          <a:xfrm>
            <a:off x="736025" y="0"/>
            <a:ext cx="41598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pic>
        <p:nvPicPr>
          <p:cNvPr id="523" name="Google Shape;52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181472">
            <a:off x="8065328" y="736185"/>
            <a:ext cx="554526" cy="45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4850" y="159775"/>
            <a:ext cx="1460676" cy="2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5"/>
          <p:cNvSpPr txBox="1"/>
          <p:nvPr/>
        </p:nvSpPr>
        <p:spPr>
          <a:xfrm>
            <a:off x="923375" y="250900"/>
            <a:ext cx="35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chemeClr val="dk1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Sistematización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 txBox="1"/>
          <p:nvPr/>
        </p:nvSpPr>
        <p:spPr>
          <a:xfrm>
            <a:off x="809450" y="1137350"/>
            <a:ext cx="75717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s" sz="2300" u="none" cap="none" strike="noStrike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rPr>
              <a:t>“El lector aporta a la obra rasgos de personalidad, recuerdos de acontecimientos pasados, necesidades y preocupaciones actuales, un estado de ánimo específico del momento y una condición física particular. Éstos y muchos otros elementos, en una combinación que jamás podrá repetirse, determinan su fusión con la peculiar contribución del texto.” </a:t>
            </a:r>
            <a:endParaRPr b="0" i="1" sz="2300" u="none" cap="none" strike="noStrike">
              <a:solidFill>
                <a:schemeClr val="dk1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Rosenblatt, L. (2022). La literatura como exploración (5.ª ed.). Fondo de Cultura Económica, pág. 52</a:t>
            </a:r>
            <a:endParaRPr b="0" i="1" sz="2500" u="none" cap="none" strike="noStrike">
              <a:solidFill>
                <a:schemeClr val="dk1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2300" u="none" cap="none" strike="noStrike">
              <a:solidFill>
                <a:schemeClr val="dk1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725" y="616250"/>
            <a:ext cx="1261814" cy="31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900001">
            <a:off x="6717778" y="3257113"/>
            <a:ext cx="3672048" cy="3087523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26"/>
          <p:cNvSpPr/>
          <p:nvPr/>
        </p:nvSpPr>
        <p:spPr>
          <a:xfrm>
            <a:off x="712500" y="959400"/>
            <a:ext cx="7719000" cy="339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34" name="Google Shape;534;p26"/>
          <p:cNvSpPr txBox="1"/>
          <p:nvPr/>
        </p:nvSpPr>
        <p:spPr>
          <a:xfrm>
            <a:off x="736025" y="0"/>
            <a:ext cx="41598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pic>
        <p:nvPicPr>
          <p:cNvPr id="535" name="Google Shape;53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181472">
            <a:off x="8065328" y="736185"/>
            <a:ext cx="554526" cy="45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4850" y="159775"/>
            <a:ext cx="1460676" cy="2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26"/>
          <p:cNvSpPr txBox="1"/>
          <p:nvPr/>
        </p:nvSpPr>
        <p:spPr>
          <a:xfrm>
            <a:off x="923375" y="250900"/>
            <a:ext cx="35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chemeClr val="dk1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Sistematización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6"/>
          <p:cNvSpPr txBox="1"/>
          <p:nvPr/>
        </p:nvSpPr>
        <p:spPr>
          <a:xfrm>
            <a:off x="899850" y="1137350"/>
            <a:ext cx="73704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menudo, las lecturas toman un relieve decisivo mucho tiempo después, del mismo modo que un viaje puede culminar varios años más tarde. Hay todo un devenir psíquico de ciertos relatos, imágenes o frases, largamente recompuestos o transfigurados. […] Por eso, a veces, nos decepcionamos cuando volvemos a encontrar en un texto aquel pasaje que nos había marcado tanto. De hecho, no nos habían gustado tanto aquellas líneas como la idea que habíamos tenido o el recuerdo que había surgido. </a:t>
            </a:r>
            <a:endParaRPr b="0" i="1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Petit, M. (2015). Leer el mundo: Experiencias actuales de transmisión cultural (V. Waksman, Trad.). Fondo de Cultura Económica, pág. 55</a:t>
            </a:r>
            <a:endParaRPr b="0" i="1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2700" u="none" cap="none" strike="noStrike">
              <a:solidFill>
                <a:schemeClr val="dk1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725" y="616250"/>
            <a:ext cx="1261814" cy="31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900001">
            <a:off x="6717778" y="3257113"/>
            <a:ext cx="3672048" cy="3087523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27"/>
          <p:cNvSpPr/>
          <p:nvPr/>
        </p:nvSpPr>
        <p:spPr>
          <a:xfrm>
            <a:off x="712500" y="959400"/>
            <a:ext cx="7719000" cy="339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46" name="Google Shape;546;p27"/>
          <p:cNvSpPr txBox="1"/>
          <p:nvPr/>
        </p:nvSpPr>
        <p:spPr>
          <a:xfrm>
            <a:off x="736025" y="0"/>
            <a:ext cx="41598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pic>
        <p:nvPicPr>
          <p:cNvPr id="547" name="Google Shape;54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181472">
            <a:off x="8065328" y="736185"/>
            <a:ext cx="554526" cy="45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4850" y="159775"/>
            <a:ext cx="1460676" cy="2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27"/>
          <p:cNvSpPr txBox="1"/>
          <p:nvPr/>
        </p:nvSpPr>
        <p:spPr>
          <a:xfrm>
            <a:off x="923375" y="250900"/>
            <a:ext cx="35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chemeClr val="dk1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Sistematización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7"/>
          <p:cNvSpPr txBox="1"/>
          <p:nvPr/>
        </p:nvSpPr>
        <p:spPr>
          <a:xfrm>
            <a:off x="899850" y="1137350"/>
            <a:ext cx="73704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2300" u="none" cap="none" strike="noStrike">
              <a:solidFill>
                <a:schemeClr val="dk1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300" u="none" cap="none" strike="noStrike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rPr>
              <a:t>El itinerario lector no depende únicamente de los textos, sino de cómo estos se leen en cada etapa y de las experiencias que los acompañan.</a:t>
            </a:r>
            <a:endParaRPr b="0" i="0" sz="2300" u="none" cap="none" strike="noStrike">
              <a:solidFill>
                <a:schemeClr val="dk1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2300" u="none" cap="none" strike="noStrike">
              <a:solidFill>
                <a:schemeClr val="dk1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8"/>
          <p:cNvSpPr txBox="1"/>
          <p:nvPr/>
        </p:nvSpPr>
        <p:spPr>
          <a:xfrm>
            <a:off x="175850" y="95863"/>
            <a:ext cx="49668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highlight>
                  <a:srgbClr val="94C600"/>
                </a:highlight>
                <a:latin typeface="Arial"/>
                <a:ea typeface="Arial"/>
                <a:cs typeface="Arial"/>
                <a:sym typeface="Arial"/>
              </a:rPr>
              <a:t>Pensar como docentes. Progresiones</a:t>
            </a:r>
            <a:endParaRPr b="1" i="0" sz="1800" u="none" cap="none" strike="noStrike">
              <a:solidFill>
                <a:schemeClr val="dk1"/>
              </a:solidFill>
              <a:highlight>
                <a:srgbClr val="94C6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pic>
        <p:nvPicPr>
          <p:cNvPr id="556" name="Google Shape;55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81472">
            <a:off x="8508153" y="349897"/>
            <a:ext cx="554526" cy="45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3250" y="107650"/>
            <a:ext cx="1460676" cy="2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28"/>
          <p:cNvSpPr txBox="1"/>
          <p:nvPr/>
        </p:nvSpPr>
        <p:spPr>
          <a:xfrm>
            <a:off x="675250" y="1867475"/>
            <a:ext cx="71691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progresión lectora no se construye solamente a partir de textos distintos para cada edad, sino del modo en que se orienta la lectura de esos textos.</a:t>
            </a:r>
            <a:endParaRPr b="0" i="0" sz="2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DB20"/>
        </a:soli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3225" y="-864575"/>
            <a:ext cx="2541327" cy="2100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4" name="Google Shape;564;p29"/>
          <p:cNvCxnSpPr/>
          <p:nvPr/>
        </p:nvCxnSpPr>
        <p:spPr>
          <a:xfrm>
            <a:off x="6153550" y="4801625"/>
            <a:ext cx="3216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565" name="Google Shape;56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11295">
            <a:off x="1372909" y="847383"/>
            <a:ext cx="782030" cy="6437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6" name="Google Shape;566;p29"/>
          <p:cNvGrpSpPr/>
          <p:nvPr/>
        </p:nvGrpSpPr>
        <p:grpSpPr>
          <a:xfrm>
            <a:off x="5593901" y="630952"/>
            <a:ext cx="3189350" cy="1336365"/>
            <a:chOff x="5974609" y="421180"/>
            <a:chExt cx="3189350" cy="1336365"/>
          </a:xfrm>
        </p:grpSpPr>
        <p:grpSp>
          <p:nvGrpSpPr>
            <p:cNvPr id="567" name="Google Shape;567;p29"/>
            <p:cNvGrpSpPr/>
            <p:nvPr/>
          </p:nvGrpSpPr>
          <p:grpSpPr>
            <a:xfrm rot="5400000">
              <a:off x="7873552" y="-202764"/>
              <a:ext cx="666463" cy="1914351"/>
              <a:chOff x="2405075" y="2171775"/>
              <a:chExt cx="633400" cy="1900100"/>
            </a:xfrm>
          </p:grpSpPr>
          <p:cxnSp>
            <p:nvCxnSpPr>
              <p:cNvPr id="568" name="Google Shape;568;p29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9" name="Google Shape;569;p29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0" name="Google Shape;570;p29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1" name="Google Shape;571;p29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2" name="Google Shape;572;p29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3" name="Google Shape;573;p29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4" name="Google Shape;574;p29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5" name="Google Shape;575;p29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6" name="Google Shape;576;p29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7" name="Google Shape;577;p29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8" name="Google Shape;578;p29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9" name="Google Shape;579;p29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0" name="Google Shape;580;p29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1" name="Google Shape;581;p29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2" name="Google Shape;582;p29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83" name="Google Shape;583;p29"/>
            <p:cNvGrpSpPr/>
            <p:nvPr/>
          </p:nvGrpSpPr>
          <p:grpSpPr>
            <a:xfrm rot="5400000">
              <a:off x="7873552" y="467138"/>
              <a:ext cx="666463" cy="1914351"/>
              <a:chOff x="2405075" y="2171775"/>
              <a:chExt cx="633400" cy="1900100"/>
            </a:xfrm>
          </p:grpSpPr>
          <p:cxnSp>
            <p:nvCxnSpPr>
              <p:cNvPr id="584" name="Google Shape;584;p29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5" name="Google Shape;585;p29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6" name="Google Shape;586;p29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7" name="Google Shape;587;p29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8" name="Google Shape;588;p29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9" name="Google Shape;589;p29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0" name="Google Shape;590;p29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1" name="Google Shape;591;p29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2" name="Google Shape;592;p29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3" name="Google Shape;593;p29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4" name="Google Shape;594;p29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5" name="Google Shape;595;p29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6" name="Google Shape;596;p29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7" name="Google Shape;597;p29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8" name="Google Shape;598;p29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99" name="Google Shape;599;p29"/>
            <p:cNvGrpSpPr/>
            <p:nvPr/>
          </p:nvGrpSpPr>
          <p:grpSpPr>
            <a:xfrm rot="5400000">
              <a:off x="6598553" y="-202764"/>
              <a:ext cx="666463" cy="1914351"/>
              <a:chOff x="2405075" y="2171775"/>
              <a:chExt cx="633400" cy="1900100"/>
            </a:xfrm>
          </p:grpSpPr>
          <p:cxnSp>
            <p:nvCxnSpPr>
              <p:cNvPr id="600" name="Google Shape;600;p29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1" name="Google Shape;601;p29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2" name="Google Shape;602;p29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3" name="Google Shape;603;p29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4" name="Google Shape;604;p29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5" name="Google Shape;605;p29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6" name="Google Shape;606;p29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7" name="Google Shape;607;p29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8" name="Google Shape;608;p29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9" name="Google Shape;609;p29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0" name="Google Shape;610;p29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1" name="Google Shape;611;p29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2" name="Google Shape;612;p29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3" name="Google Shape;613;p29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4" name="Google Shape;614;p29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15" name="Google Shape;615;p29"/>
            <p:cNvGrpSpPr/>
            <p:nvPr/>
          </p:nvGrpSpPr>
          <p:grpSpPr>
            <a:xfrm rot="5400000">
              <a:off x="6598553" y="467138"/>
              <a:ext cx="666463" cy="1914351"/>
              <a:chOff x="2405075" y="2171775"/>
              <a:chExt cx="633400" cy="1900100"/>
            </a:xfrm>
          </p:grpSpPr>
          <p:cxnSp>
            <p:nvCxnSpPr>
              <p:cNvPr id="616" name="Google Shape;616;p29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7" name="Google Shape;617;p29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8" name="Google Shape;618;p29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9" name="Google Shape;619;p29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0" name="Google Shape;620;p29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1" name="Google Shape;621;p29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2" name="Google Shape;622;p29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3" name="Google Shape;623;p29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4" name="Google Shape;624;p29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5" name="Google Shape;625;p29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6" name="Google Shape;626;p29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7" name="Google Shape;627;p29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8" name="Google Shape;628;p29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9" name="Google Shape;629;p29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0" name="Google Shape;630;p29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631" name="Google Shape;631;p29"/>
          <p:cNvSpPr/>
          <p:nvPr/>
        </p:nvSpPr>
        <p:spPr>
          <a:xfrm rot="10662514">
            <a:off x="1752756" y="1397488"/>
            <a:ext cx="5792532" cy="2909329"/>
          </a:xfrm>
          <a:prstGeom prst="roundRect">
            <a:avLst>
              <a:gd fmla="val 10205" name="adj"/>
            </a:avLst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9"/>
          <p:cNvSpPr/>
          <p:nvPr/>
        </p:nvSpPr>
        <p:spPr>
          <a:xfrm rot="10662514">
            <a:off x="1887757" y="1241211"/>
            <a:ext cx="5792532" cy="2947759"/>
          </a:xfrm>
          <a:prstGeom prst="roundRect">
            <a:avLst>
              <a:gd fmla="val 1020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9"/>
          <p:cNvSpPr txBox="1"/>
          <p:nvPr/>
        </p:nvSpPr>
        <p:spPr>
          <a:xfrm rot="-153169">
            <a:off x="3371006" y="2256185"/>
            <a:ext cx="2950128" cy="6309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29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Corte 10 min</a:t>
            </a:r>
            <a:endParaRPr b="1" i="0" sz="6200" u="none" cap="none" strike="noStrike">
              <a:solidFill>
                <a:srgbClr val="333333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DB20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3225" y="-864575"/>
            <a:ext cx="2541327" cy="2100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9" name="Google Shape;639;p30"/>
          <p:cNvCxnSpPr/>
          <p:nvPr/>
        </p:nvCxnSpPr>
        <p:spPr>
          <a:xfrm>
            <a:off x="6153550" y="4801625"/>
            <a:ext cx="3216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640" name="Google Shape;64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11295">
            <a:off x="1372910" y="847383"/>
            <a:ext cx="782030" cy="6437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1" name="Google Shape;641;p30"/>
          <p:cNvGrpSpPr/>
          <p:nvPr/>
        </p:nvGrpSpPr>
        <p:grpSpPr>
          <a:xfrm>
            <a:off x="5593900" y="630949"/>
            <a:ext cx="3189350" cy="1336365"/>
            <a:chOff x="5974608" y="421177"/>
            <a:chExt cx="3189350" cy="1336365"/>
          </a:xfrm>
        </p:grpSpPr>
        <p:grpSp>
          <p:nvGrpSpPr>
            <p:cNvPr id="642" name="Google Shape;642;p30"/>
            <p:cNvGrpSpPr/>
            <p:nvPr/>
          </p:nvGrpSpPr>
          <p:grpSpPr>
            <a:xfrm rot="5400000">
              <a:off x="7873551" y="-202767"/>
              <a:ext cx="666463" cy="1914351"/>
              <a:chOff x="2405075" y="2171775"/>
              <a:chExt cx="633400" cy="1900100"/>
            </a:xfrm>
          </p:grpSpPr>
          <p:cxnSp>
            <p:nvCxnSpPr>
              <p:cNvPr id="643" name="Google Shape;643;p30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4" name="Google Shape;644;p30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5" name="Google Shape;645;p30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6" name="Google Shape;646;p30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7" name="Google Shape;647;p30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8" name="Google Shape;648;p30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9" name="Google Shape;649;p30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0" name="Google Shape;650;p30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1" name="Google Shape;651;p30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2" name="Google Shape;652;p30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3" name="Google Shape;653;p30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4" name="Google Shape;654;p30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5" name="Google Shape;655;p30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6" name="Google Shape;656;p30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7" name="Google Shape;657;p30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58" name="Google Shape;658;p30"/>
            <p:cNvGrpSpPr/>
            <p:nvPr/>
          </p:nvGrpSpPr>
          <p:grpSpPr>
            <a:xfrm rot="5400000">
              <a:off x="7873551" y="467135"/>
              <a:ext cx="666463" cy="1914351"/>
              <a:chOff x="2405075" y="2171775"/>
              <a:chExt cx="633400" cy="1900100"/>
            </a:xfrm>
          </p:grpSpPr>
          <p:cxnSp>
            <p:nvCxnSpPr>
              <p:cNvPr id="659" name="Google Shape;659;p30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0" name="Google Shape;660;p30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1" name="Google Shape;661;p30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2" name="Google Shape;662;p30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3" name="Google Shape;663;p30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4" name="Google Shape;664;p30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5" name="Google Shape;665;p30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6" name="Google Shape;666;p30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7" name="Google Shape;667;p30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8" name="Google Shape;668;p30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9" name="Google Shape;669;p30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0" name="Google Shape;670;p30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1" name="Google Shape;671;p30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2" name="Google Shape;672;p30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3" name="Google Shape;673;p30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74" name="Google Shape;674;p30"/>
            <p:cNvGrpSpPr/>
            <p:nvPr/>
          </p:nvGrpSpPr>
          <p:grpSpPr>
            <a:xfrm rot="5400000">
              <a:off x="6598552" y="-202767"/>
              <a:ext cx="666463" cy="1914351"/>
              <a:chOff x="2405075" y="2171775"/>
              <a:chExt cx="633400" cy="1900100"/>
            </a:xfrm>
          </p:grpSpPr>
          <p:cxnSp>
            <p:nvCxnSpPr>
              <p:cNvPr id="675" name="Google Shape;675;p30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6" name="Google Shape;676;p30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7" name="Google Shape;677;p30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8" name="Google Shape;678;p30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9" name="Google Shape;679;p30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0" name="Google Shape;680;p30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1" name="Google Shape;681;p30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2" name="Google Shape;682;p30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3" name="Google Shape;683;p30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4" name="Google Shape;684;p30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5" name="Google Shape;685;p30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6" name="Google Shape;686;p30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7" name="Google Shape;687;p30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8" name="Google Shape;688;p30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9" name="Google Shape;689;p30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90" name="Google Shape;690;p30"/>
            <p:cNvGrpSpPr/>
            <p:nvPr/>
          </p:nvGrpSpPr>
          <p:grpSpPr>
            <a:xfrm rot="5400000">
              <a:off x="6598552" y="467135"/>
              <a:ext cx="666463" cy="1914351"/>
              <a:chOff x="2405075" y="2171775"/>
              <a:chExt cx="633400" cy="1900100"/>
            </a:xfrm>
          </p:grpSpPr>
          <p:cxnSp>
            <p:nvCxnSpPr>
              <p:cNvPr id="691" name="Google Shape;691;p30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2" name="Google Shape;692;p30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3" name="Google Shape;693;p30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4" name="Google Shape;694;p30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5" name="Google Shape;695;p30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6" name="Google Shape;696;p30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7" name="Google Shape;697;p30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8" name="Google Shape;698;p30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9" name="Google Shape;699;p30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0" name="Google Shape;700;p30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1" name="Google Shape;701;p30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2" name="Google Shape;702;p30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3" name="Google Shape;703;p30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4" name="Google Shape;704;p30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5" name="Google Shape;705;p30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706" name="Google Shape;706;p30"/>
          <p:cNvSpPr/>
          <p:nvPr/>
        </p:nvSpPr>
        <p:spPr>
          <a:xfrm rot="10662514">
            <a:off x="1752795" y="1397487"/>
            <a:ext cx="5792532" cy="2909329"/>
          </a:xfrm>
          <a:prstGeom prst="roundRect">
            <a:avLst>
              <a:gd fmla="val 10205" name="adj"/>
            </a:avLst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0"/>
          <p:cNvSpPr/>
          <p:nvPr/>
        </p:nvSpPr>
        <p:spPr>
          <a:xfrm rot="10662514">
            <a:off x="1887778" y="1241210"/>
            <a:ext cx="5792532" cy="2947759"/>
          </a:xfrm>
          <a:prstGeom prst="roundRect">
            <a:avLst>
              <a:gd fmla="val 1020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30"/>
          <p:cNvSpPr txBox="1"/>
          <p:nvPr/>
        </p:nvSpPr>
        <p:spPr>
          <a:xfrm rot="-152977">
            <a:off x="2409327" y="1393096"/>
            <a:ext cx="4997247" cy="17592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" sz="31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Pensar como docentes: elaboración de consignas   con foco en la progresión</a:t>
            </a:r>
            <a:endParaRPr b="1" i="0" sz="31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709" name="Google Shape;709;p30"/>
          <p:cNvCxnSpPr/>
          <p:nvPr/>
        </p:nvCxnSpPr>
        <p:spPr>
          <a:xfrm flipH="1" rot="10800000">
            <a:off x="2579516" y="3159446"/>
            <a:ext cx="784800" cy="3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0" name="Google Shape;710;p30"/>
          <p:cNvSpPr txBox="1"/>
          <p:nvPr/>
        </p:nvSpPr>
        <p:spPr>
          <a:xfrm rot="-129146">
            <a:off x="2476941" y="3254117"/>
            <a:ext cx="5056167" cy="8495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s" sz="27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Trabajo de taller entre docentes</a:t>
            </a:r>
            <a:endParaRPr b="0" i="0" sz="1300" u="none" cap="none" strike="noStrike">
              <a:solidFill>
                <a:schemeClr val="dk2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9600"/>
            <a:ext cx="1261814" cy="311763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1"/>
          <p:cNvSpPr txBox="1"/>
          <p:nvPr/>
        </p:nvSpPr>
        <p:spPr>
          <a:xfrm>
            <a:off x="312825" y="941375"/>
            <a:ext cx="8404500" cy="4012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En torno a la </a:t>
            </a:r>
            <a:r>
              <a:rPr b="1" i="0" lang="es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clave de lectura</a:t>
            </a:r>
            <a:r>
              <a:rPr b="0" i="0" lang="es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asignada en el primer momento y reunidos por</a:t>
            </a:r>
            <a:r>
              <a:rPr b="1" i="0" lang="es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eje</a:t>
            </a:r>
            <a:r>
              <a:rPr b="0" i="0" lang="es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:</a:t>
            </a:r>
            <a:endParaRPr b="0" i="0" sz="14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Arial"/>
              <a:buChar char="➔"/>
            </a:pP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 de lectura: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A: Formular dos consignas para trabajar con el cuento leído que involucren la estrategia de </a:t>
            </a:r>
            <a:r>
              <a:rPr b="1" i="1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Localización de información</a:t>
            </a:r>
            <a:r>
              <a:rPr b="1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una progresión posible</a:t>
            </a:r>
            <a:r>
              <a:rPr b="1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B: Formular dos consignas para trabajar con el cuento leído que involucre la estrategia de </a:t>
            </a:r>
            <a:r>
              <a:rPr b="1" i="1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Realizar inferencias</a:t>
            </a:r>
            <a:r>
              <a:rPr b="1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una progresión posible.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Arial"/>
              <a:buChar char="➔"/>
            </a:pP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 de escritura: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Proponer dos consignas para la escritura de recomendaciones sobre el cuento leído que impliquen una progresión posible.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Arial"/>
              <a:buChar char="➔"/>
            </a:pP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 de oralidad: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Proponer dos consignas para trabajar la puesta en voz de algunos fragmentos del texto de acuerdo a un propósito que impliquen una progresión posible.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Describan las tareas e indiquen cuál sería la progresión entre una y otra consigna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1"/>
          <p:cNvSpPr txBox="1"/>
          <p:nvPr/>
        </p:nvSpPr>
        <p:spPr>
          <a:xfrm>
            <a:off x="142425" y="261600"/>
            <a:ext cx="76125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600" u="none" cap="none" strike="noStrike">
                <a:solidFill>
                  <a:srgbClr val="000000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Actividad: Pensar juntas/os  las progresiones, tomar notas para compartir</a:t>
            </a:r>
            <a:endParaRPr b="0" i="0" sz="16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pic>
        <p:nvPicPr>
          <p:cNvPr id="718" name="Google Shape;71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181472">
            <a:off x="8508153" y="557260"/>
            <a:ext cx="554526" cy="45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7600" y="107650"/>
            <a:ext cx="1460676" cy="2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DB20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3225" y="-864575"/>
            <a:ext cx="2541327" cy="2100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4"/>
          <p:cNvCxnSpPr/>
          <p:nvPr/>
        </p:nvCxnSpPr>
        <p:spPr>
          <a:xfrm>
            <a:off x="6153550" y="4801625"/>
            <a:ext cx="3216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127" name="Google Shape;12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11295">
            <a:off x="1372910" y="847383"/>
            <a:ext cx="782030" cy="6437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14"/>
          <p:cNvGrpSpPr/>
          <p:nvPr/>
        </p:nvGrpSpPr>
        <p:grpSpPr>
          <a:xfrm>
            <a:off x="5593900" y="630947"/>
            <a:ext cx="3189350" cy="1336365"/>
            <a:chOff x="5974608" y="421175"/>
            <a:chExt cx="3189350" cy="1336365"/>
          </a:xfrm>
        </p:grpSpPr>
        <p:grpSp>
          <p:nvGrpSpPr>
            <p:cNvPr id="129" name="Google Shape;129;p14"/>
            <p:cNvGrpSpPr/>
            <p:nvPr/>
          </p:nvGrpSpPr>
          <p:grpSpPr>
            <a:xfrm rot="5400000">
              <a:off x="7873551" y="-202769"/>
              <a:ext cx="666463" cy="1914351"/>
              <a:chOff x="2405075" y="2171775"/>
              <a:chExt cx="633400" cy="1900100"/>
            </a:xfrm>
          </p:grpSpPr>
          <p:cxnSp>
            <p:nvCxnSpPr>
              <p:cNvPr id="130" name="Google Shape;130;p14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1" name="Google Shape;131;p14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2" name="Google Shape;132;p14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3" name="Google Shape;133;p14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4" name="Google Shape;134;p14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5" name="Google Shape;135;p14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6" name="Google Shape;136;p14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7" name="Google Shape;137;p14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" name="Google Shape;138;p14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" name="Google Shape;139;p14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0" name="Google Shape;140;p14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1" name="Google Shape;141;p14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2" name="Google Shape;142;p14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3" name="Google Shape;143;p14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4" name="Google Shape;144;p14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45" name="Google Shape;145;p14"/>
            <p:cNvGrpSpPr/>
            <p:nvPr/>
          </p:nvGrpSpPr>
          <p:grpSpPr>
            <a:xfrm rot="5400000">
              <a:off x="7873551" y="467133"/>
              <a:ext cx="666463" cy="1914351"/>
              <a:chOff x="2405075" y="2171775"/>
              <a:chExt cx="633400" cy="1900100"/>
            </a:xfrm>
          </p:grpSpPr>
          <p:cxnSp>
            <p:nvCxnSpPr>
              <p:cNvPr id="146" name="Google Shape;146;p14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7" name="Google Shape;147;p14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8" name="Google Shape;148;p14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9" name="Google Shape;149;p14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0" name="Google Shape;150;p14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" name="Google Shape;151;p14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" name="Google Shape;152;p14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3" name="Google Shape;153;p14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4" name="Google Shape;154;p14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5" name="Google Shape;155;p14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6" name="Google Shape;156;p14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7" name="Google Shape;157;p14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" name="Google Shape;158;p14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" name="Google Shape;159;p14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0" name="Google Shape;160;p14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61" name="Google Shape;161;p14"/>
            <p:cNvGrpSpPr/>
            <p:nvPr/>
          </p:nvGrpSpPr>
          <p:grpSpPr>
            <a:xfrm rot="5400000">
              <a:off x="6598552" y="-202769"/>
              <a:ext cx="666463" cy="1914351"/>
              <a:chOff x="2405075" y="2171775"/>
              <a:chExt cx="633400" cy="1900100"/>
            </a:xfrm>
          </p:grpSpPr>
          <p:cxnSp>
            <p:nvCxnSpPr>
              <p:cNvPr id="162" name="Google Shape;162;p14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3" name="Google Shape;163;p14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" name="Google Shape;164;p14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5" name="Google Shape;165;p14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6" name="Google Shape;166;p14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7" name="Google Shape;167;p14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8" name="Google Shape;168;p14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9" name="Google Shape;169;p14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0" name="Google Shape;170;p14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1" name="Google Shape;171;p14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2" name="Google Shape;172;p14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3" name="Google Shape;173;p14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4" name="Google Shape;174;p14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5" name="Google Shape;175;p14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6" name="Google Shape;176;p14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77" name="Google Shape;177;p14"/>
            <p:cNvGrpSpPr/>
            <p:nvPr/>
          </p:nvGrpSpPr>
          <p:grpSpPr>
            <a:xfrm rot="5400000">
              <a:off x="6598552" y="467133"/>
              <a:ext cx="666463" cy="1914351"/>
              <a:chOff x="2405075" y="2171775"/>
              <a:chExt cx="633400" cy="1900100"/>
            </a:xfrm>
          </p:grpSpPr>
          <p:cxnSp>
            <p:nvCxnSpPr>
              <p:cNvPr id="178" name="Google Shape;178;p14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9" name="Google Shape;179;p14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0" name="Google Shape;180;p14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1" name="Google Shape;181;p14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2" name="Google Shape;182;p14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3" name="Google Shape;183;p14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4" name="Google Shape;184;p14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5" name="Google Shape;185;p14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6" name="Google Shape;186;p14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7" name="Google Shape;187;p14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8" name="Google Shape;188;p14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p14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0" name="Google Shape;190;p14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1" name="Google Shape;191;p14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2" name="Google Shape;192;p14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93" name="Google Shape;193;p14"/>
          <p:cNvSpPr/>
          <p:nvPr/>
        </p:nvSpPr>
        <p:spPr>
          <a:xfrm rot="10662514">
            <a:off x="1752834" y="1397486"/>
            <a:ext cx="5792532" cy="2909329"/>
          </a:xfrm>
          <a:prstGeom prst="roundRect">
            <a:avLst>
              <a:gd fmla="val 10205" name="adj"/>
            </a:avLst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4"/>
          <p:cNvSpPr/>
          <p:nvPr/>
        </p:nvSpPr>
        <p:spPr>
          <a:xfrm rot="10662514">
            <a:off x="1887799" y="1241209"/>
            <a:ext cx="5792532" cy="2947759"/>
          </a:xfrm>
          <a:prstGeom prst="roundRect">
            <a:avLst>
              <a:gd fmla="val 1020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 rot="-152961">
            <a:off x="1954971" y="1657868"/>
            <a:ext cx="5382227" cy="10780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27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La articulación entre el nivel primario y el nivel secundario</a:t>
            </a:r>
            <a:endParaRPr b="1" i="0" sz="27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196" name="Google Shape;196;p14"/>
          <p:cNvCxnSpPr/>
          <p:nvPr/>
        </p:nvCxnSpPr>
        <p:spPr>
          <a:xfrm flipH="1" rot="10800000">
            <a:off x="2523641" y="3747846"/>
            <a:ext cx="784800" cy="3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14"/>
          <p:cNvSpPr txBox="1"/>
          <p:nvPr/>
        </p:nvSpPr>
        <p:spPr>
          <a:xfrm rot="-129120">
            <a:off x="2044601" y="2729740"/>
            <a:ext cx="5208974" cy="492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¿Cómo pensar la progresión? </a:t>
            </a:r>
            <a:endParaRPr b="0" i="0" sz="2400" u="none" cap="none" strike="noStrike">
              <a:solidFill>
                <a:srgbClr val="000000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9600"/>
            <a:ext cx="1261814" cy="311763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32"/>
          <p:cNvSpPr txBox="1"/>
          <p:nvPr/>
        </p:nvSpPr>
        <p:spPr>
          <a:xfrm>
            <a:off x="312825" y="1376050"/>
            <a:ext cx="8210700" cy="2462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s" sz="37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Puesta en común:                              cada grupo comparte sus propuestas.</a:t>
            </a:r>
            <a:endParaRPr b="0" i="0" sz="37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726" name="Google Shape;72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900001">
            <a:off x="7384542" y="4121413"/>
            <a:ext cx="3672048" cy="3087523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32"/>
          <p:cNvSpPr txBox="1"/>
          <p:nvPr/>
        </p:nvSpPr>
        <p:spPr>
          <a:xfrm>
            <a:off x="142425" y="261600"/>
            <a:ext cx="76125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600" u="none" cap="none" strike="noStrike">
                <a:solidFill>
                  <a:srgbClr val="000000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Actividad: Pensar juntas/os  las progresiones, tomar notas para compartir</a:t>
            </a:r>
            <a:endParaRPr b="0" i="0" sz="16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pic>
        <p:nvPicPr>
          <p:cNvPr id="728" name="Google Shape;72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181472">
            <a:off x="8508153" y="557260"/>
            <a:ext cx="554526" cy="45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47600" y="107650"/>
            <a:ext cx="1460676" cy="2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3"/>
          <p:cNvSpPr txBox="1"/>
          <p:nvPr/>
        </p:nvSpPr>
        <p:spPr>
          <a:xfrm>
            <a:off x="175850" y="600475"/>
            <a:ext cx="87501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Archivo"/>
              <a:buChar char="➔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Relacionar informaciones explícitas </a:t>
            </a: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del texto </a:t>
            </a: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para poder realizar inferencias </a:t>
            </a: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que no están directamente </a:t>
            </a: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dichas</a:t>
            </a: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.</a:t>
            </a:r>
            <a:endParaRPr b="0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Archivo"/>
              <a:buChar char="➔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Integrar elementos de análisis </a:t>
            </a: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que en un primer momento se reconocían de manera aislada (el narrador, el  tiempo, el espacio, los recursos expresivos), para </a:t>
            </a: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pensar cómo se articula todo eso en la construcción del texto</a:t>
            </a: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.</a:t>
            </a:r>
            <a:endParaRPr b="0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Archivo"/>
              <a:buChar char="➔"/>
            </a:pP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Pasar de interpretaciones compartidas con el grupo, guiadas por la intervención docente, a</a:t>
            </a: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interpretaciones personales </a:t>
            </a: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que puedan ser defendidas con citas y discutidas con otros/as lectores/as.</a:t>
            </a:r>
            <a:endParaRPr b="0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Archivo"/>
              <a:buChar char="➔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Abordar textos cada vez más complejos</a:t>
            </a: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ya sea por su estructura narrativa (alteraciones temporales, múltiples voces, cruces de géneros discursivos), por su densidad semántica (recursos como la ironía, la ambigüedad, la analogía) o por su distancia cultural.</a:t>
            </a:r>
            <a:endParaRPr b="0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Archivo"/>
              <a:buChar char="➔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Despegarse de una lectura literal</a:t>
            </a: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desarrollar hipótesis interpretativas más personales, revisar o abandonar interpretaciones previas cuando el texto ya no las sostiene.</a:t>
            </a:r>
            <a:endParaRPr b="0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Archivo"/>
              <a:buChar char="➔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Incorporar nuevas estrategias de lectura</a:t>
            </a: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como subrayar, tomar notas, identificar palabras clave o releer pasajes significativos.</a:t>
            </a:r>
            <a:endParaRPr b="0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Archivo"/>
              <a:buChar char="➔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Conectar de manera progresiva los elementos lingüísticos con la interpretación del texto,</a:t>
            </a: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es decir, poner en juego los conocimientos sobre el uso de la lengua para construir sentidos sobre lo que se lee.</a:t>
            </a:r>
            <a:endParaRPr b="0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Archivo"/>
              <a:buChar char="➔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Reconocer la intención estética o argumentativa del autor/a, los recursos que utiliza y los efectos </a:t>
            </a: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que produce en el lector.</a:t>
            </a:r>
            <a:endParaRPr b="0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35" name="Google Shape;735;p33"/>
          <p:cNvSpPr txBox="1"/>
          <p:nvPr/>
        </p:nvSpPr>
        <p:spPr>
          <a:xfrm>
            <a:off x="175850" y="95863"/>
            <a:ext cx="49668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¿Qué significa “leer mejor”?</a:t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pic>
        <p:nvPicPr>
          <p:cNvPr id="736" name="Google Shape;73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81472">
            <a:off x="8508153" y="349897"/>
            <a:ext cx="554526" cy="45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3250" y="107650"/>
            <a:ext cx="1460676" cy="2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4"/>
          <p:cNvSpPr txBox="1"/>
          <p:nvPr/>
        </p:nvSpPr>
        <p:spPr>
          <a:xfrm>
            <a:off x="175850" y="600475"/>
            <a:ext cx="8750100" cy="46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chivo"/>
              <a:buChar char="➔"/>
            </a:pPr>
            <a:r>
              <a:rPr b="1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Ajustar el texto al propósito comunicativo</a:t>
            </a:r>
            <a:r>
              <a:rPr b="0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: poder escribir un texto que cumpla con la intención para la que fue pensado: informar, argumentar, narrar, opinar, etc.</a:t>
            </a:r>
            <a:endParaRPr b="0" i="0" sz="11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chivo"/>
              <a:buChar char="➔"/>
            </a:pPr>
            <a:r>
              <a:rPr b="1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Considerar al destinatario</a:t>
            </a:r>
            <a:r>
              <a:rPr b="0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: desarrollar la capacidad de anticipar al lector/a: qué sabe, qué necesita, qué espera.</a:t>
            </a:r>
            <a:endParaRPr b="0" i="0" sz="11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chivo"/>
              <a:buChar char="➔"/>
            </a:pPr>
            <a:r>
              <a:rPr b="1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Dominar progresivamente los géneros discursivos</a:t>
            </a:r>
            <a:r>
              <a:rPr b="0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: aprender progresivamente las convenciones que se mantienen estables de cada tipo de texto (una crónica, un informe, un cuento) y usarlas conscientemente, sin aplicar fórmulas de manera automática.</a:t>
            </a:r>
            <a:endParaRPr b="0" i="0" sz="11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chivo"/>
              <a:buChar char="➔"/>
            </a:pPr>
            <a:r>
              <a:rPr b="1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Planificar y revisar con autonomía</a:t>
            </a:r>
            <a:r>
              <a:rPr b="0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: incorporar estrategias para planificar antes de escribir, y revisar críticamente después. Volver sobre el texto, repensar, reescribir y afinar.</a:t>
            </a:r>
            <a:endParaRPr b="0" i="0" sz="11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chivo"/>
              <a:buChar char="➔"/>
            </a:pPr>
            <a:r>
              <a:rPr b="1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Hacer elecciones lingüísticas con intención</a:t>
            </a:r>
            <a:r>
              <a:rPr b="0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: disponer de un repertorio léxico y discursivo cada vez más amplio para poder seleccionar palabras,estructuras sintácticas o recursos retóricos en función del efecto de sentido buscado y de los conocimientos que se presupone tiene el lector sobre el tema del texto (por ejemplo, usar la ironía en o una pregunta retórica en una carta de opinión).</a:t>
            </a:r>
            <a:endParaRPr b="0" i="0" sz="11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chivo"/>
              <a:buChar char="➔"/>
            </a:pPr>
            <a:r>
              <a:rPr b="1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Dominio de la Normativa</a:t>
            </a:r>
            <a:r>
              <a:rPr b="0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:  producir textos que respeten las reglas morfosintácticas y ortográficas de la lengua.</a:t>
            </a:r>
            <a:endParaRPr b="0" i="0" sz="11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chivo"/>
              <a:buChar char="➔"/>
            </a:pPr>
            <a:r>
              <a:rPr b="1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Sostener procesos de escritura más largos y complejos</a:t>
            </a:r>
            <a:r>
              <a:rPr b="0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: poder producir textos COHERENTES, cada vez más COHESIVOS, escritos que contemplen la estructuración propia de un texto y no de una acumulación de frases o párrafos</a:t>
            </a:r>
            <a:endParaRPr b="0" i="0" sz="11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chivo"/>
              <a:buChar char="➔"/>
            </a:pPr>
            <a:r>
              <a:rPr b="1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Resolver problemas de escritura con autonomía</a:t>
            </a:r>
            <a:r>
              <a:rPr b="0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: aprender a recurrir a distintas fuentes para resolver problemas que se van presentando en el proceso de escritura.</a:t>
            </a:r>
            <a:endParaRPr b="0" i="0" sz="11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chivo"/>
              <a:buChar char="➔"/>
            </a:pPr>
            <a:r>
              <a:rPr b="0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b="1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Tomar conciencia del propio proceso de escritura</a:t>
            </a:r>
            <a:r>
              <a:rPr b="0" i="0" lang="es" sz="11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:  poder reflexionar sobre cómo uno escribe y qué estrategias usa. Se trata de desarrollar la metacognición de manera tal de poder transferir lo aprendido a nuevas situaciones.</a:t>
            </a:r>
            <a:endParaRPr b="0" i="0" sz="11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43" name="Google Shape;743;p34"/>
          <p:cNvSpPr txBox="1"/>
          <p:nvPr/>
        </p:nvSpPr>
        <p:spPr>
          <a:xfrm>
            <a:off x="175850" y="95863"/>
            <a:ext cx="49668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¿Qué significa “escribir mejor”?</a:t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pic>
        <p:nvPicPr>
          <p:cNvPr id="744" name="Google Shape;74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81472">
            <a:off x="8508153" y="349897"/>
            <a:ext cx="554526" cy="45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3250" y="107650"/>
            <a:ext cx="1460676" cy="2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35"/>
          <p:cNvSpPr txBox="1"/>
          <p:nvPr/>
        </p:nvSpPr>
        <p:spPr>
          <a:xfrm>
            <a:off x="175850" y="600475"/>
            <a:ext cx="875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51" name="Google Shape;751;p35"/>
          <p:cNvSpPr txBox="1"/>
          <p:nvPr/>
        </p:nvSpPr>
        <p:spPr>
          <a:xfrm>
            <a:off x="175850" y="95863"/>
            <a:ext cx="49668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pic>
        <p:nvPicPr>
          <p:cNvPr id="752" name="Google Shape;75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3250" y="107650"/>
            <a:ext cx="1460676" cy="2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35"/>
          <p:cNvSpPr txBox="1"/>
          <p:nvPr>
            <p:ph idx="1" type="body"/>
          </p:nvPr>
        </p:nvSpPr>
        <p:spPr>
          <a:xfrm>
            <a:off x="275400" y="444300"/>
            <a:ext cx="4117800" cy="4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" sz="1800">
                <a:solidFill>
                  <a:srgbClr val="000000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¿Qué significa “hablar mejor”?</a:t>
            </a:r>
            <a:endParaRPr sz="1800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/>
          </a:p>
          <a:p>
            <a:pPr indent="-304165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Font typeface="Archivo"/>
              <a:buChar char="➔"/>
            </a:pPr>
            <a:r>
              <a:rPr b="1" lang="es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Saber adecuarse a los contextos: </a:t>
            </a:r>
            <a:r>
              <a:rPr lang="es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Reconocer en qué situación estamos hablando y ajustar el registro, el tono, el vocabulario y las estrategias discursivas a ese contexto.</a:t>
            </a:r>
            <a:endParaRPr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165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ct val="100000"/>
              <a:buFont typeface="Archivo"/>
              <a:buChar char="➔"/>
            </a:pPr>
            <a:r>
              <a:rPr b="1" lang="es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Participar de variadas situaciones: </a:t>
            </a:r>
            <a:r>
              <a:rPr lang="es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Tomar la palabra en distintos espacios sabiendo cuándo hablar, cómo argumentar, cómo sostener un punto de vista, cómo explicar, cómo intervenir, etc.</a:t>
            </a:r>
            <a:endParaRPr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165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ct val="100000"/>
              <a:buFont typeface="Archivo"/>
              <a:buChar char="➔"/>
            </a:pPr>
            <a:r>
              <a:rPr b="1" lang="es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Poder escuchar, dialogar y negociar sentidos </a:t>
            </a:r>
            <a:r>
              <a:rPr lang="es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Saber escuchar, construir una respuesta, poner en común ideas, hacer  preguntas, expresar desacuerdo.</a:t>
            </a:r>
            <a:endParaRPr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165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ct val="100000"/>
              <a:buFont typeface="Archivo"/>
              <a:buChar char="➔"/>
            </a:pPr>
            <a:r>
              <a:rPr b="1" lang="es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Reconocer la diversidad lingüística y valorarla </a:t>
            </a:r>
            <a:r>
              <a:rPr lang="es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Hablar mejor no es “neutralizar” el habla, sino comprender cuándo y cómo usar distintas formas según el contexto.</a:t>
            </a:r>
            <a:endParaRPr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165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8761D"/>
              </a:buClr>
              <a:buSzPct val="100000"/>
              <a:buFont typeface="Archivo"/>
              <a:buChar char="➔"/>
            </a:pPr>
            <a:r>
              <a:rPr b="1" lang="es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Hacer uso estratégico del lenguaje oral </a:t>
            </a:r>
            <a:r>
              <a:rPr lang="es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Poder usar la palabra para ejercer derechos, defender ideas, participar en debates, ejercer ciudadanía.</a:t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54" name="Google Shape;754;p35"/>
          <p:cNvSpPr txBox="1"/>
          <p:nvPr>
            <p:ph idx="2" type="body"/>
          </p:nvPr>
        </p:nvSpPr>
        <p:spPr>
          <a:xfrm>
            <a:off x="4784000" y="523950"/>
            <a:ext cx="3999900" cy="4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>
                <a:solidFill>
                  <a:schemeClr val="dk1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¿Qué significa “escuchar mejor”?</a:t>
            </a:r>
            <a:endParaRPr>
              <a:solidFill>
                <a:schemeClr val="dk1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  <a:p>
            <a:pPr indent="-3048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Archivo"/>
              <a:buChar char="➔"/>
            </a:pPr>
            <a:r>
              <a:rPr b="1" lang="es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Comprender e interpretar lo que otro dice en un contexto determinado.</a:t>
            </a:r>
            <a:endParaRPr b="1" sz="12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➔"/>
            </a:pPr>
            <a:r>
              <a:rPr b="1" lang="es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Captar no solo el contenido literal, sino también la intención, las emociones y los matices del discurso.</a:t>
            </a:r>
            <a:endParaRPr b="1" sz="12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Archivo"/>
              <a:buChar char="➔"/>
            </a:pPr>
            <a:r>
              <a:rPr b="1" lang="es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Responder con sentido, reconociendo los aportes del otro.</a:t>
            </a:r>
            <a:endParaRPr b="1" sz="12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Archivo"/>
              <a:buChar char="➔"/>
            </a:pPr>
            <a:r>
              <a:rPr b="1" lang="es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Dialogar, construir saberes compartidos, disentir con argumentos.</a:t>
            </a:r>
            <a:endParaRPr b="1" sz="12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Archivo"/>
              <a:buChar char="➔"/>
            </a:pPr>
            <a:r>
              <a:rPr b="1" lang="es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Respetar la palabra ajena</a:t>
            </a:r>
            <a:endParaRPr b="1" sz="12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Archivo"/>
              <a:buChar char="➔"/>
            </a:pPr>
            <a:r>
              <a:rPr b="1" lang="es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Escuchar críticamente. </a:t>
            </a:r>
            <a:r>
              <a:rPr lang="es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No solo aceptar lo que se oye, sino evaluar la validez, la coherencia y los fundamentos.</a:t>
            </a:r>
            <a:endParaRPr sz="12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755" name="Google Shape;75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181472">
            <a:off x="8508153" y="349897"/>
            <a:ext cx="554526" cy="45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181472">
            <a:off x="4085878" y="349897"/>
            <a:ext cx="554526" cy="456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9600"/>
            <a:ext cx="1261814" cy="31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900001">
            <a:off x="7384542" y="4121413"/>
            <a:ext cx="3672048" cy="3087523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36"/>
          <p:cNvSpPr txBox="1"/>
          <p:nvPr/>
        </p:nvSpPr>
        <p:spPr>
          <a:xfrm>
            <a:off x="142425" y="261600"/>
            <a:ext cx="76125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600" u="none" cap="none" strike="noStrike">
                <a:solidFill>
                  <a:srgbClr val="000000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Materiales</a:t>
            </a:r>
            <a:endParaRPr b="0" i="0" sz="16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pic>
        <p:nvPicPr>
          <p:cNvPr id="764" name="Google Shape;764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181472">
            <a:off x="8508153" y="557260"/>
            <a:ext cx="554526" cy="45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47600" y="107650"/>
            <a:ext cx="1460676" cy="2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36" title="Materiales para trabajar (1)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05589" y="802475"/>
            <a:ext cx="4132800" cy="41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DB20"/>
        </a:solidFill>
      </p:bgPr>
    </p:bg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3225" y="-864575"/>
            <a:ext cx="2541327" cy="2100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2" name="Google Shape;772;p37"/>
          <p:cNvCxnSpPr/>
          <p:nvPr/>
        </p:nvCxnSpPr>
        <p:spPr>
          <a:xfrm>
            <a:off x="6153550" y="4801625"/>
            <a:ext cx="3216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773" name="Google Shape;77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11295">
            <a:off x="1372910" y="847383"/>
            <a:ext cx="782030" cy="6437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4" name="Google Shape;774;p37"/>
          <p:cNvGrpSpPr/>
          <p:nvPr/>
        </p:nvGrpSpPr>
        <p:grpSpPr>
          <a:xfrm>
            <a:off x="5593901" y="630950"/>
            <a:ext cx="3189350" cy="1336365"/>
            <a:chOff x="5974609" y="421178"/>
            <a:chExt cx="3189350" cy="1336365"/>
          </a:xfrm>
        </p:grpSpPr>
        <p:grpSp>
          <p:nvGrpSpPr>
            <p:cNvPr id="775" name="Google Shape;775;p37"/>
            <p:cNvGrpSpPr/>
            <p:nvPr/>
          </p:nvGrpSpPr>
          <p:grpSpPr>
            <a:xfrm rot="5400000">
              <a:off x="7873552" y="-202766"/>
              <a:ext cx="666463" cy="1914351"/>
              <a:chOff x="2405075" y="2171775"/>
              <a:chExt cx="633400" cy="1900100"/>
            </a:xfrm>
          </p:grpSpPr>
          <p:cxnSp>
            <p:nvCxnSpPr>
              <p:cNvPr id="776" name="Google Shape;776;p37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77" name="Google Shape;777;p37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78" name="Google Shape;778;p37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79" name="Google Shape;779;p37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0" name="Google Shape;780;p37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1" name="Google Shape;781;p37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2" name="Google Shape;782;p37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3" name="Google Shape;783;p37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4" name="Google Shape;784;p37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5" name="Google Shape;785;p37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6" name="Google Shape;786;p37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7" name="Google Shape;787;p37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8" name="Google Shape;788;p37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9" name="Google Shape;789;p37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0" name="Google Shape;790;p37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91" name="Google Shape;791;p37"/>
            <p:cNvGrpSpPr/>
            <p:nvPr/>
          </p:nvGrpSpPr>
          <p:grpSpPr>
            <a:xfrm rot="5400000">
              <a:off x="7873552" y="467136"/>
              <a:ext cx="666463" cy="1914351"/>
              <a:chOff x="2405075" y="2171775"/>
              <a:chExt cx="633400" cy="1900100"/>
            </a:xfrm>
          </p:grpSpPr>
          <p:cxnSp>
            <p:nvCxnSpPr>
              <p:cNvPr id="792" name="Google Shape;792;p37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3" name="Google Shape;793;p37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4" name="Google Shape;794;p37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5" name="Google Shape;795;p37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6" name="Google Shape;796;p37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7" name="Google Shape;797;p37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8" name="Google Shape;798;p37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99" name="Google Shape;799;p37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0" name="Google Shape;800;p37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1" name="Google Shape;801;p37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2" name="Google Shape;802;p37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3" name="Google Shape;803;p37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4" name="Google Shape;804;p37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5" name="Google Shape;805;p37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6" name="Google Shape;806;p37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07" name="Google Shape;807;p37"/>
            <p:cNvGrpSpPr/>
            <p:nvPr/>
          </p:nvGrpSpPr>
          <p:grpSpPr>
            <a:xfrm rot="5400000">
              <a:off x="6598553" y="-202766"/>
              <a:ext cx="666463" cy="1914351"/>
              <a:chOff x="2405075" y="2171775"/>
              <a:chExt cx="633400" cy="1900100"/>
            </a:xfrm>
          </p:grpSpPr>
          <p:cxnSp>
            <p:nvCxnSpPr>
              <p:cNvPr id="808" name="Google Shape;808;p37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9" name="Google Shape;809;p37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0" name="Google Shape;810;p37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1" name="Google Shape;811;p37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2" name="Google Shape;812;p37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3" name="Google Shape;813;p37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4" name="Google Shape;814;p37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5" name="Google Shape;815;p37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6" name="Google Shape;816;p37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7" name="Google Shape;817;p37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8" name="Google Shape;818;p37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9" name="Google Shape;819;p37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0" name="Google Shape;820;p37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1" name="Google Shape;821;p37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2" name="Google Shape;822;p37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23" name="Google Shape;823;p37"/>
            <p:cNvGrpSpPr/>
            <p:nvPr/>
          </p:nvGrpSpPr>
          <p:grpSpPr>
            <a:xfrm rot="5400000">
              <a:off x="6598553" y="467136"/>
              <a:ext cx="666463" cy="1914351"/>
              <a:chOff x="2405075" y="2171775"/>
              <a:chExt cx="633400" cy="1900100"/>
            </a:xfrm>
          </p:grpSpPr>
          <p:cxnSp>
            <p:nvCxnSpPr>
              <p:cNvPr id="824" name="Google Shape;824;p37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5" name="Google Shape;825;p37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6" name="Google Shape;826;p37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7" name="Google Shape;827;p37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8" name="Google Shape;828;p37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9" name="Google Shape;829;p37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0" name="Google Shape;830;p37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1" name="Google Shape;831;p37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2" name="Google Shape;832;p37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3" name="Google Shape;833;p37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4" name="Google Shape;834;p37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5" name="Google Shape;835;p37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6" name="Google Shape;836;p37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7" name="Google Shape;837;p37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8" name="Google Shape;838;p37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839" name="Google Shape;839;p37"/>
          <p:cNvSpPr/>
          <p:nvPr/>
        </p:nvSpPr>
        <p:spPr>
          <a:xfrm rot="10662514">
            <a:off x="1752795" y="1397487"/>
            <a:ext cx="5792532" cy="2909329"/>
          </a:xfrm>
          <a:prstGeom prst="roundRect">
            <a:avLst>
              <a:gd fmla="val 10205" name="adj"/>
            </a:avLst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7"/>
          <p:cNvSpPr/>
          <p:nvPr/>
        </p:nvSpPr>
        <p:spPr>
          <a:xfrm rot="10662514">
            <a:off x="1887778" y="1241210"/>
            <a:ext cx="5792532" cy="2947759"/>
          </a:xfrm>
          <a:prstGeom prst="roundRect">
            <a:avLst>
              <a:gd fmla="val 1020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7"/>
          <p:cNvSpPr txBox="1"/>
          <p:nvPr/>
        </p:nvSpPr>
        <p:spPr>
          <a:xfrm rot="-152977">
            <a:off x="2394628" y="1879509"/>
            <a:ext cx="4997247" cy="578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" sz="32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¡</a:t>
            </a:r>
            <a:r>
              <a:rPr b="0" i="0" lang="es" sz="3200" u="none" cap="none" strike="noStrike">
                <a:solidFill>
                  <a:srgbClr val="333333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Muchas gracias</a:t>
            </a:r>
            <a:r>
              <a:rPr b="0" i="0" lang="es" sz="32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!</a:t>
            </a:r>
            <a:endParaRPr b="0" i="0" sz="3200" u="none" cap="none" strike="noStrike">
              <a:solidFill>
                <a:srgbClr val="000000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</p:txBody>
      </p:sp>
      <p:cxnSp>
        <p:nvCxnSpPr>
          <p:cNvPr id="842" name="Google Shape;842;p37"/>
          <p:cNvCxnSpPr/>
          <p:nvPr/>
        </p:nvCxnSpPr>
        <p:spPr>
          <a:xfrm flipH="1" rot="10800000">
            <a:off x="2579516" y="2836546"/>
            <a:ext cx="784800" cy="3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3" name="Google Shape;843;p37"/>
          <p:cNvSpPr txBox="1"/>
          <p:nvPr/>
        </p:nvSpPr>
        <p:spPr>
          <a:xfrm rot="-129245">
            <a:off x="2451448" y="2947481"/>
            <a:ext cx="4262112" cy="10159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8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Equipo de Lecturas y Escrituras </a:t>
            </a:r>
            <a:endParaRPr b="1" i="0" sz="18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8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Nivel  Primario y Nivel Secundario</a:t>
            </a:r>
            <a:endParaRPr b="1" i="0" sz="18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844" name="Google Shape;84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0402" y="4125701"/>
            <a:ext cx="2949425" cy="59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5"/>
          <p:cNvGrpSpPr/>
          <p:nvPr/>
        </p:nvGrpSpPr>
        <p:grpSpPr>
          <a:xfrm rot="5400000">
            <a:off x="5614925" y="1149898"/>
            <a:ext cx="3189350" cy="1336365"/>
            <a:chOff x="5974608" y="421175"/>
            <a:chExt cx="3189350" cy="1336365"/>
          </a:xfrm>
        </p:grpSpPr>
        <p:grpSp>
          <p:nvGrpSpPr>
            <p:cNvPr id="203" name="Google Shape;203;p15"/>
            <p:cNvGrpSpPr/>
            <p:nvPr/>
          </p:nvGrpSpPr>
          <p:grpSpPr>
            <a:xfrm rot="5400000">
              <a:off x="7873551" y="-202769"/>
              <a:ext cx="666463" cy="1914351"/>
              <a:chOff x="2405075" y="2171775"/>
              <a:chExt cx="633400" cy="1900100"/>
            </a:xfrm>
          </p:grpSpPr>
          <p:cxnSp>
            <p:nvCxnSpPr>
              <p:cNvPr id="204" name="Google Shape;204;p15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5" name="Google Shape;205;p15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6" name="Google Shape;206;p15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7" name="Google Shape;207;p15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8" name="Google Shape;208;p15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9" name="Google Shape;209;p15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0" name="Google Shape;210;p15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1" name="Google Shape;211;p15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2" name="Google Shape;212;p15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3" name="Google Shape;213;p15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4" name="Google Shape;214;p15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5" name="Google Shape;215;p15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6" name="Google Shape;216;p15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7" name="Google Shape;217;p15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8" name="Google Shape;218;p15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19" name="Google Shape;219;p15"/>
            <p:cNvGrpSpPr/>
            <p:nvPr/>
          </p:nvGrpSpPr>
          <p:grpSpPr>
            <a:xfrm rot="5400000">
              <a:off x="7873551" y="467133"/>
              <a:ext cx="666463" cy="1914351"/>
              <a:chOff x="2405075" y="2171775"/>
              <a:chExt cx="633400" cy="1900100"/>
            </a:xfrm>
          </p:grpSpPr>
          <p:cxnSp>
            <p:nvCxnSpPr>
              <p:cNvPr id="220" name="Google Shape;220;p15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1" name="Google Shape;221;p15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2" name="Google Shape;222;p15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3" name="Google Shape;223;p15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4" name="Google Shape;224;p15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5" name="Google Shape;225;p15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6" name="Google Shape;226;p15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7" name="Google Shape;227;p15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8" name="Google Shape;228;p15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9" name="Google Shape;229;p15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0" name="Google Shape;230;p15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1" name="Google Shape;231;p15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2" name="Google Shape;232;p15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3" name="Google Shape;233;p15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4" name="Google Shape;234;p15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35" name="Google Shape;235;p15"/>
            <p:cNvGrpSpPr/>
            <p:nvPr/>
          </p:nvGrpSpPr>
          <p:grpSpPr>
            <a:xfrm rot="5400000">
              <a:off x="6598552" y="-202769"/>
              <a:ext cx="666463" cy="1914351"/>
              <a:chOff x="2405075" y="2171775"/>
              <a:chExt cx="633400" cy="1900100"/>
            </a:xfrm>
          </p:grpSpPr>
          <p:cxnSp>
            <p:nvCxnSpPr>
              <p:cNvPr id="236" name="Google Shape;236;p15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7" name="Google Shape;237;p15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8" name="Google Shape;238;p15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9" name="Google Shape;239;p15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0" name="Google Shape;240;p15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1" name="Google Shape;241;p15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2" name="Google Shape;242;p15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3" name="Google Shape;243;p15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4" name="Google Shape;244;p15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5" name="Google Shape;245;p15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6" name="Google Shape;246;p15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7" name="Google Shape;247;p15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8" name="Google Shape;248;p15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9" name="Google Shape;249;p15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0" name="Google Shape;250;p15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51" name="Google Shape;251;p15"/>
            <p:cNvGrpSpPr/>
            <p:nvPr/>
          </p:nvGrpSpPr>
          <p:grpSpPr>
            <a:xfrm rot="5400000">
              <a:off x="6598552" y="467133"/>
              <a:ext cx="666463" cy="1914351"/>
              <a:chOff x="2405075" y="2171775"/>
              <a:chExt cx="633400" cy="1900100"/>
            </a:xfrm>
          </p:grpSpPr>
          <p:cxnSp>
            <p:nvCxnSpPr>
              <p:cNvPr id="252" name="Google Shape;252;p15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3" name="Google Shape;253;p15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4" name="Google Shape;254;p15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5" name="Google Shape;255;p15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6" name="Google Shape;256;p15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7" name="Google Shape;257;p15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8" name="Google Shape;258;p15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9" name="Google Shape;259;p15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0" name="Google Shape;260;p15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1" name="Google Shape;261;p15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2" name="Google Shape;262;p15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3" name="Google Shape;263;p15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4" name="Google Shape;264;p15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5" name="Google Shape;265;p15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6" name="Google Shape;266;p15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pic>
        <p:nvPicPr>
          <p:cNvPr id="267" name="Google Shape;2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775" y="708775"/>
            <a:ext cx="1261814" cy="31176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5"/>
          <p:cNvSpPr txBox="1"/>
          <p:nvPr/>
        </p:nvSpPr>
        <p:spPr>
          <a:xfrm>
            <a:off x="974700" y="1345925"/>
            <a:ext cx="5484300" cy="29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Propiciar una experiencia de lectura compartida</a:t>
            </a:r>
            <a:r>
              <a:rPr b="0" i="0" lang="e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nos sitúe en el rol de lectoras/es para reflexionar sobre las múltiples posibilidades de acceso e interpretación que abre un texto.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Explorar distintos materiales</a:t>
            </a:r>
            <a:r>
              <a:rPr b="0" i="0" lang="e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pensar cómo se construye la noción de progresión en la lectura, la escritura y la oralidad.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Elaborar consignas de complejidades diversas </a:t>
            </a:r>
            <a:r>
              <a:rPr b="0" i="0" lang="e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reflexionar sobre variables que hacen a la dificultad.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Sistematizar criterios comunes y acuerdos</a:t>
            </a:r>
            <a:r>
              <a:rPr b="0" i="0" lang="e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sirvan para orientar  la articulación entre primaria y secundaria en el área.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900001">
            <a:off x="6717776" y="3257112"/>
            <a:ext cx="3672048" cy="3087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" name="Google Shape;270;p15"/>
          <p:cNvGrpSpPr/>
          <p:nvPr/>
        </p:nvGrpSpPr>
        <p:grpSpPr>
          <a:xfrm>
            <a:off x="772606" y="2435315"/>
            <a:ext cx="119674" cy="125925"/>
            <a:chOff x="853100" y="2420550"/>
            <a:chExt cx="69000" cy="72600"/>
          </a:xfrm>
        </p:grpSpPr>
        <p:cxnSp>
          <p:nvCxnSpPr>
            <p:cNvPr id="271" name="Google Shape;271;p15"/>
            <p:cNvCxnSpPr/>
            <p:nvPr/>
          </p:nvCxnSpPr>
          <p:spPr>
            <a:xfrm>
              <a:off x="887600" y="2420550"/>
              <a:ext cx="0" cy="7260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2" name="Google Shape;272;p15"/>
            <p:cNvCxnSpPr/>
            <p:nvPr/>
          </p:nvCxnSpPr>
          <p:spPr>
            <a:xfrm rot="10800000">
              <a:off x="853100" y="2456850"/>
              <a:ext cx="69000" cy="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73" name="Google Shape;273;p15"/>
          <p:cNvGrpSpPr/>
          <p:nvPr/>
        </p:nvGrpSpPr>
        <p:grpSpPr>
          <a:xfrm>
            <a:off x="753898" y="1468470"/>
            <a:ext cx="119674" cy="125925"/>
            <a:chOff x="853100" y="2420550"/>
            <a:chExt cx="69000" cy="72600"/>
          </a:xfrm>
        </p:grpSpPr>
        <p:cxnSp>
          <p:nvCxnSpPr>
            <p:cNvPr id="274" name="Google Shape;274;p15"/>
            <p:cNvCxnSpPr/>
            <p:nvPr/>
          </p:nvCxnSpPr>
          <p:spPr>
            <a:xfrm>
              <a:off x="887600" y="2420550"/>
              <a:ext cx="0" cy="7260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" name="Google Shape;275;p15"/>
            <p:cNvCxnSpPr/>
            <p:nvPr/>
          </p:nvCxnSpPr>
          <p:spPr>
            <a:xfrm rot="10800000">
              <a:off x="853100" y="2456850"/>
              <a:ext cx="69000" cy="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76" name="Google Shape;276;p15"/>
          <p:cNvGrpSpPr/>
          <p:nvPr/>
        </p:nvGrpSpPr>
        <p:grpSpPr>
          <a:xfrm>
            <a:off x="772603" y="3072945"/>
            <a:ext cx="119674" cy="125925"/>
            <a:chOff x="853100" y="2420550"/>
            <a:chExt cx="69000" cy="72600"/>
          </a:xfrm>
        </p:grpSpPr>
        <p:cxnSp>
          <p:nvCxnSpPr>
            <p:cNvPr id="277" name="Google Shape;277;p15"/>
            <p:cNvCxnSpPr/>
            <p:nvPr/>
          </p:nvCxnSpPr>
          <p:spPr>
            <a:xfrm>
              <a:off x="887600" y="2420550"/>
              <a:ext cx="0" cy="7260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8" name="Google Shape;278;p15"/>
            <p:cNvCxnSpPr/>
            <p:nvPr/>
          </p:nvCxnSpPr>
          <p:spPr>
            <a:xfrm rot="10800000">
              <a:off x="853100" y="2456850"/>
              <a:ext cx="69000" cy="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79" name="Google Shape;279;p15"/>
          <p:cNvSpPr txBox="1"/>
          <p:nvPr/>
        </p:nvSpPr>
        <p:spPr>
          <a:xfrm>
            <a:off x="623750" y="142000"/>
            <a:ext cx="28083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Objetivos</a:t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pic>
        <p:nvPicPr>
          <p:cNvPr id="280" name="Google Shape;28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181472">
            <a:off x="8195353" y="444160"/>
            <a:ext cx="554526" cy="4564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15"/>
          <p:cNvGrpSpPr/>
          <p:nvPr/>
        </p:nvGrpSpPr>
        <p:grpSpPr>
          <a:xfrm>
            <a:off x="814828" y="3754420"/>
            <a:ext cx="119674" cy="125925"/>
            <a:chOff x="853100" y="2420550"/>
            <a:chExt cx="69000" cy="72600"/>
          </a:xfrm>
        </p:grpSpPr>
        <p:cxnSp>
          <p:nvCxnSpPr>
            <p:cNvPr id="282" name="Google Shape;282;p15"/>
            <p:cNvCxnSpPr/>
            <p:nvPr/>
          </p:nvCxnSpPr>
          <p:spPr>
            <a:xfrm>
              <a:off x="887600" y="2420550"/>
              <a:ext cx="0" cy="7260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" name="Google Shape;283;p15"/>
            <p:cNvCxnSpPr/>
            <p:nvPr/>
          </p:nvCxnSpPr>
          <p:spPr>
            <a:xfrm rot="10800000">
              <a:off x="853100" y="2456850"/>
              <a:ext cx="69000" cy="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775" y="708775"/>
            <a:ext cx="1261814" cy="31176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6"/>
          <p:cNvSpPr txBox="1"/>
          <p:nvPr/>
        </p:nvSpPr>
        <p:spPr>
          <a:xfrm>
            <a:off x="262275" y="1561300"/>
            <a:ext cx="7516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DB20"/>
              </a:buClr>
              <a:buSzPts val="1500"/>
              <a:buFont typeface="Archivo"/>
              <a:buChar char="➔"/>
            </a:pPr>
            <a:r>
              <a:rPr b="0" i="0" lang="es" sz="15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Momento 1: </a:t>
            </a:r>
            <a:r>
              <a:rPr b="0" i="1" lang="es" sz="15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Pensar como lectoras/es</a:t>
            </a:r>
            <a:r>
              <a:rPr b="0" i="0" lang="es" sz="15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: trabajo de taller.</a:t>
            </a:r>
            <a:endParaRPr b="0" i="0" sz="1500" u="none" cap="none" strike="noStrike">
              <a:solidFill>
                <a:schemeClr val="dk1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500"/>
              <a:buFont typeface="Archivo"/>
              <a:buChar char="➔"/>
            </a:pPr>
            <a:r>
              <a:rPr b="0" i="0" lang="es" sz="15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Momento 2: </a:t>
            </a:r>
            <a:r>
              <a:rPr b="0" i="1" lang="es" sz="15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Mirar la progresión: </a:t>
            </a:r>
            <a:r>
              <a:rPr b="0" i="0" lang="es" sz="15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análisis de materiales de aula.</a:t>
            </a:r>
            <a:endParaRPr b="0" i="0" sz="1500" u="none" cap="none" strike="noStrike">
              <a:solidFill>
                <a:schemeClr val="dk1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500"/>
              <a:buFont typeface="Archivo"/>
              <a:buChar char="➔"/>
            </a:pPr>
            <a:r>
              <a:rPr b="0" i="0" lang="es" sz="15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Momento 3: </a:t>
            </a:r>
            <a:r>
              <a:rPr b="0" i="1" lang="es" sz="15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Elaboración de consignas con foco en la progresión: </a:t>
            </a:r>
            <a:r>
              <a:rPr b="0" i="0" lang="es" sz="15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trabajo de taller.</a:t>
            </a:r>
            <a:endParaRPr b="0" i="0" sz="1500" u="none" cap="none" strike="noStrike">
              <a:solidFill>
                <a:schemeClr val="dk1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B7DB20"/>
              </a:buClr>
              <a:buSzPts val="1500"/>
              <a:buFont typeface="Archivo"/>
              <a:buChar char="➔"/>
            </a:pPr>
            <a:r>
              <a:rPr b="0" i="0" lang="es" sz="15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Momento 4. </a:t>
            </a:r>
            <a:r>
              <a:rPr b="0" i="1" lang="es" sz="15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Tejiendo la articulación</a:t>
            </a:r>
            <a:r>
              <a:rPr b="0" i="0" lang="es" sz="15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: sistematización de criterios y acuerdos.</a:t>
            </a:r>
            <a:endParaRPr b="0" i="0" sz="1500" u="none" cap="none" strike="noStrike">
              <a:solidFill>
                <a:schemeClr val="dk1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</p:txBody>
      </p:sp>
      <p:pic>
        <p:nvPicPr>
          <p:cNvPr id="290" name="Google Shape;29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900001">
            <a:off x="6717777" y="3257113"/>
            <a:ext cx="3672048" cy="308752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6"/>
          <p:cNvSpPr txBox="1"/>
          <p:nvPr/>
        </p:nvSpPr>
        <p:spPr>
          <a:xfrm>
            <a:off x="350975" y="141975"/>
            <a:ext cx="28083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Agenda</a:t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pic>
        <p:nvPicPr>
          <p:cNvPr id="292" name="Google Shape;29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181472">
            <a:off x="8195353" y="444160"/>
            <a:ext cx="554526" cy="456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DB20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3225" y="-864575"/>
            <a:ext cx="2541327" cy="2100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17"/>
          <p:cNvCxnSpPr/>
          <p:nvPr/>
        </p:nvCxnSpPr>
        <p:spPr>
          <a:xfrm>
            <a:off x="6153550" y="4801625"/>
            <a:ext cx="3216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299" name="Google Shape;29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11295">
            <a:off x="1372910" y="847383"/>
            <a:ext cx="782030" cy="6437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17"/>
          <p:cNvGrpSpPr/>
          <p:nvPr/>
        </p:nvGrpSpPr>
        <p:grpSpPr>
          <a:xfrm>
            <a:off x="5593901" y="630950"/>
            <a:ext cx="3189350" cy="1336365"/>
            <a:chOff x="5974609" y="421178"/>
            <a:chExt cx="3189350" cy="1336365"/>
          </a:xfrm>
        </p:grpSpPr>
        <p:grpSp>
          <p:nvGrpSpPr>
            <p:cNvPr id="301" name="Google Shape;301;p17"/>
            <p:cNvGrpSpPr/>
            <p:nvPr/>
          </p:nvGrpSpPr>
          <p:grpSpPr>
            <a:xfrm rot="5400000">
              <a:off x="7873552" y="-202766"/>
              <a:ext cx="666463" cy="1914351"/>
              <a:chOff x="2405075" y="2171775"/>
              <a:chExt cx="633400" cy="1900100"/>
            </a:xfrm>
          </p:grpSpPr>
          <p:cxnSp>
            <p:nvCxnSpPr>
              <p:cNvPr id="302" name="Google Shape;302;p17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3" name="Google Shape;303;p17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4" name="Google Shape;304;p17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5" name="Google Shape;305;p17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6" name="Google Shape;306;p17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7" name="Google Shape;307;p17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8" name="Google Shape;308;p17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9" name="Google Shape;309;p17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0" name="Google Shape;310;p17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1" name="Google Shape;311;p17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2" name="Google Shape;312;p17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3" name="Google Shape;313;p17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4" name="Google Shape;314;p17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5" name="Google Shape;315;p17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6" name="Google Shape;316;p17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17" name="Google Shape;317;p17"/>
            <p:cNvGrpSpPr/>
            <p:nvPr/>
          </p:nvGrpSpPr>
          <p:grpSpPr>
            <a:xfrm rot="5400000">
              <a:off x="7873552" y="467136"/>
              <a:ext cx="666463" cy="1914351"/>
              <a:chOff x="2405075" y="2171775"/>
              <a:chExt cx="633400" cy="1900100"/>
            </a:xfrm>
          </p:grpSpPr>
          <p:cxnSp>
            <p:nvCxnSpPr>
              <p:cNvPr id="318" name="Google Shape;318;p17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9" name="Google Shape;319;p17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0" name="Google Shape;320;p17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1" name="Google Shape;321;p17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2" name="Google Shape;322;p17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3" name="Google Shape;323;p17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4" name="Google Shape;324;p17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5" name="Google Shape;325;p17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6" name="Google Shape;326;p17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7" name="Google Shape;327;p17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8" name="Google Shape;328;p17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9" name="Google Shape;329;p17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0" name="Google Shape;330;p17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1" name="Google Shape;331;p17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2" name="Google Shape;332;p17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33" name="Google Shape;333;p17"/>
            <p:cNvGrpSpPr/>
            <p:nvPr/>
          </p:nvGrpSpPr>
          <p:grpSpPr>
            <a:xfrm rot="5400000">
              <a:off x="6598553" y="-202766"/>
              <a:ext cx="666463" cy="1914351"/>
              <a:chOff x="2405075" y="2171775"/>
              <a:chExt cx="633400" cy="1900100"/>
            </a:xfrm>
          </p:grpSpPr>
          <p:cxnSp>
            <p:nvCxnSpPr>
              <p:cNvPr id="334" name="Google Shape;334;p17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5" name="Google Shape;335;p17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6" name="Google Shape;336;p17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7" name="Google Shape;337;p17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8" name="Google Shape;338;p17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9" name="Google Shape;339;p17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0" name="Google Shape;340;p17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1" name="Google Shape;341;p17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2" name="Google Shape;342;p17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3" name="Google Shape;343;p17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4" name="Google Shape;344;p17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5" name="Google Shape;345;p17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6" name="Google Shape;346;p17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7" name="Google Shape;347;p17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8" name="Google Shape;348;p17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49" name="Google Shape;349;p17"/>
            <p:cNvGrpSpPr/>
            <p:nvPr/>
          </p:nvGrpSpPr>
          <p:grpSpPr>
            <a:xfrm rot="5400000">
              <a:off x="6598553" y="467136"/>
              <a:ext cx="666463" cy="1914351"/>
              <a:chOff x="2405075" y="2171775"/>
              <a:chExt cx="633400" cy="1900100"/>
            </a:xfrm>
          </p:grpSpPr>
          <p:cxnSp>
            <p:nvCxnSpPr>
              <p:cNvPr id="350" name="Google Shape;350;p17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1" name="Google Shape;351;p17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2" name="Google Shape;352;p17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3" name="Google Shape;353;p17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4" name="Google Shape;354;p17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5" name="Google Shape;355;p17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6" name="Google Shape;356;p17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7" name="Google Shape;357;p17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8" name="Google Shape;358;p17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9" name="Google Shape;359;p17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0" name="Google Shape;360;p17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1" name="Google Shape;361;p17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2" name="Google Shape;362;p17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3" name="Google Shape;363;p17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4" name="Google Shape;364;p17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65" name="Google Shape;365;p17"/>
          <p:cNvSpPr/>
          <p:nvPr/>
        </p:nvSpPr>
        <p:spPr>
          <a:xfrm rot="10662514">
            <a:off x="1752795" y="1397487"/>
            <a:ext cx="5792532" cy="2909329"/>
          </a:xfrm>
          <a:prstGeom prst="roundRect">
            <a:avLst>
              <a:gd fmla="val 10205" name="adj"/>
            </a:avLst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7"/>
          <p:cNvSpPr/>
          <p:nvPr/>
        </p:nvSpPr>
        <p:spPr>
          <a:xfrm rot="10662514">
            <a:off x="1887778" y="1241210"/>
            <a:ext cx="5792532" cy="2947759"/>
          </a:xfrm>
          <a:prstGeom prst="roundRect">
            <a:avLst>
              <a:gd fmla="val 1020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7"/>
          <p:cNvSpPr txBox="1"/>
          <p:nvPr/>
        </p:nvSpPr>
        <p:spPr>
          <a:xfrm rot="-152977">
            <a:off x="2394743" y="1879499"/>
            <a:ext cx="4997247" cy="5663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" sz="3100" u="none" cap="none" strike="noStrike">
                <a:solidFill>
                  <a:srgbClr val="333333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Pensar como lectoras/es</a:t>
            </a:r>
            <a:endParaRPr b="0" i="0" sz="3100" u="none" cap="none" strike="noStrike">
              <a:solidFill>
                <a:srgbClr val="000000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</p:txBody>
      </p:sp>
      <p:sp>
        <p:nvSpPr>
          <p:cNvPr id="368" name="Google Shape;368;p17"/>
          <p:cNvSpPr txBox="1"/>
          <p:nvPr/>
        </p:nvSpPr>
        <p:spPr>
          <a:xfrm rot="-129245">
            <a:off x="2440971" y="2947679"/>
            <a:ext cx="4262112" cy="4617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Trabajo de Taller entre docentes</a:t>
            </a:r>
            <a:endParaRPr b="0" i="0" sz="1800" u="none" cap="none" strike="noStrike">
              <a:solidFill>
                <a:srgbClr val="000000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1950"/>
            <a:ext cx="1261814" cy="31176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8"/>
          <p:cNvSpPr txBox="1"/>
          <p:nvPr/>
        </p:nvSpPr>
        <p:spPr>
          <a:xfrm>
            <a:off x="460550" y="915200"/>
            <a:ext cx="5707500" cy="3848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1900"/>
              <a:buFont typeface="Archivo"/>
              <a:buChar char="➔"/>
            </a:pPr>
            <a:r>
              <a:rPr b="0" i="0" lang="es" sz="1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Lectura compartida del cuento “</a:t>
            </a:r>
            <a:r>
              <a:rPr b="0" i="0" lang="es" sz="1800" u="sng" cap="none" strike="noStrike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r:id="rId4"/>
              </a:rPr>
              <a:t>Dos veces el mismo rostro</a:t>
            </a:r>
            <a:r>
              <a:rPr b="0" i="0" lang="es" sz="1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” de Vicente Barbieri.</a:t>
            </a:r>
            <a:endParaRPr b="0" i="0" sz="18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1900"/>
              <a:buFont typeface="Archivo"/>
              <a:buChar char="➔"/>
            </a:pPr>
            <a:r>
              <a:rPr b="0" i="0" lang="es" sz="1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Intercambio de lectoras/es en pequeños grupos en torno a la “clave de lectura” asignada.</a:t>
            </a:r>
            <a:endParaRPr b="0" i="0" sz="18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1900"/>
              <a:buFont typeface="Archivo"/>
              <a:buChar char="➔"/>
            </a:pPr>
            <a:r>
              <a:rPr b="0" i="0" lang="es" sz="1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Toma de notas.</a:t>
            </a:r>
            <a:endParaRPr b="0" i="0" sz="18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38761D"/>
              </a:buClr>
              <a:buSzPts val="1900"/>
              <a:buFont typeface="Archivo"/>
              <a:buChar char="➔"/>
            </a:pPr>
            <a:r>
              <a:rPr b="0" i="0" lang="es" sz="1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Puesta en común: cada grupo comparte las dos ideas centrales que han conversado en torno a la clave de lectura trabajada.</a:t>
            </a:r>
            <a:endParaRPr b="0" i="0" sz="18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375" name="Google Shape;37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900001">
            <a:off x="7384541" y="4121413"/>
            <a:ext cx="3672048" cy="3087523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8"/>
          <p:cNvSpPr txBox="1"/>
          <p:nvPr/>
        </p:nvSpPr>
        <p:spPr>
          <a:xfrm>
            <a:off x="460550" y="156075"/>
            <a:ext cx="28083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Actividad </a:t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pic>
        <p:nvPicPr>
          <p:cNvPr id="377" name="Google Shape;37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181472">
            <a:off x="8508153" y="557260"/>
            <a:ext cx="554526" cy="45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47600" y="107650"/>
            <a:ext cx="1460676" cy="2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8" title="“Dos veces el mismo rostro” Vicente Barbieri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25700" y="1503363"/>
            <a:ext cx="2260380" cy="2260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1950"/>
            <a:ext cx="1261814" cy="31176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9"/>
          <p:cNvSpPr txBox="1"/>
          <p:nvPr/>
        </p:nvSpPr>
        <p:spPr>
          <a:xfrm>
            <a:off x="246450" y="1105125"/>
            <a:ext cx="8351400" cy="3267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Char char="➔"/>
            </a:pPr>
            <a:r>
              <a:rPr b="0" i="0" lang="es" sz="1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¿Cómo se complementan o tensionan las lecturas en torno a las distintas claves?</a:t>
            </a:r>
            <a:endParaRPr b="0" i="0" sz="18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Char char="➔"/>
            </a:pPr>
            <a:r>
              <a:rPr b="0" i="0" lang="es" sz="1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¿Hay coincidencias en lo que cada grupo percibió?</a:t>
            </a:r>
            <a:endParaRPr b="0" i="0" sz="18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Char char="➔"/>
            </a:pPr>
            <a:r>
              <a:rPr b="0" i="0" lang="es" sz="1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Si miramos todas las claves juntas: ¿qué nuevas interpretaciones surgen?</a:t>
            </a:r>
            <a:endParaRPr b="0" i="0" sz="18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Para reflexionar sobre la actividad</a:t>
            </a:r>
            <a:endParaRPr b="0" i="0" sz="18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¿Qué hicimos? ¿Cómo se llevó adelante el intercambio? ¿Qué rol cumplió el/la mediador/a? ¿Cómo nos acercamos a los textos? ¿Qué conocimientos pusimos en juego? ¿Qué condiciones hubo para que emergieran distintas interpretaciones?</a:t>
            </a:r>
            <a:endParaRPr b="0" i="0" sz="18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386" name="Google Shape;38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900001">
            <a:off x="7384542" y="4121413"/>
            <a:ext cx="3672048" cy="308752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9"/>
          <p:cNvSpPr txBox="1"/>
          <p:nvPr/>
        </p:nvSpPr>
        <p:spPr>
          <a:xfrm>
            <a:off x="128450" y="107650"/>
            <a:ext cx="28083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Puesta en común</a:t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pic>
        <p:nvPicPr>
          <p:cNvPr id="388" name="Google Shape;38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181472">
            <a:off x="8424503" y="593560"/>
            <a:ext cx="554526" cy="45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47600" y="107650"/>
            <a:ext cx="1460676" cy="2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DB20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3225" y="-864575"/>
            <a:ext cx="2541327" cy="2100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5" name="Google Shape;395;p20"/>
          <p:cNvCxnSpPr/>
          <p:nvPr/>
        </p:nvCxnSpPr>
        <p:spPr>
          <a:xfrm>
            <a:off x="6153550" y="4801625"/>
            <a:ext cx="3216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396" name="Google Shape;39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11295">
            <a:off x="1372909" y="847383"/>
            <a:ext cx="782030" cy="6437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7" name="Google Shape;397;p20"/>
          <p:cNvGrpSpPr/>
          <p:nvPr/>
        </p:nvGrpSpPr>
        <p:grpSpPr>
          <a:xfrm>
            <a:off x="5593901" y="630952"/>
            <a:ext cx="3189350" cy="1336365"/>
            <a:chOff x="5974609" y="421180"/>
            <a:chExt cx="3189350" cy="1336365"/>
          </a:xfrm>
        </p:grpSpPr>
        <p:grpSp>
          <p:nvGrpSpPr>
            <p:cNvPr id="398" name="Google Shape;398;p20"/>
            <p:cNvGrpSpPr/>
            <p:nvPr/>
          </p:nvGrpSpPr>
          <p:grpSpPr>
            <a:xfrm rot="5400000">
              <a:off x="7873552" y="-202764"/>
              <a:ext cx="666463" cy="1914351"/>
              <a:chOff x="2405075" y="2171775"/>
              <a:chExt cx="633400" cy="1900100"/>
            </a:xfrm>
          </p:grpSpPr>
          <p:cxnSp>
            <p:nvCxnSpPr>
              <p:cNvPr id="399" name="Google Shape;399;p20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0" name="Google Shape;400;p20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1" name="Google Shape;401;p20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2" name="Google Shape;402;p20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3" name="Google Shape;403;p20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4" name="Google Shape;404;p20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5" name="Google Shape;405;p20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6" name="Google Shape;406;p20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7" name="Google Shape;407;p20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8" name="Google Shape;408;p20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9" name="Google Shape;409;p20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0" name="Google Shape;410;p20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1" name="Google Shape;411;p20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2" name="Google Shape;412;p20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3" name="Google Shape;413;p20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14" name="Google Shape;414;p20"/>
            <p:cNvGrpSpPr/>
            <p:nvPr/>
          </p:nvGrpSpPr>
          <p:grpSpPr>
            <a:xfrm rot="5400000">
              <a:off x="7873552" y="467138"/>
              <a:ext cx="666463" cy="1914351"/>
              <a:chOff x="2405075" y="2171775"/>
              <a:chExt cx="633400" cy="1900100"/>
            </a:xfrm>
          </p:grpSpPr>
          <p:cxnSp>
            <p:nvCxnSpPr>
              <p:cNvPr id="415" name="Google Shape;415;p20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6" name="Google Shape;416;p20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7" name="Google Shape;417;p20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8" name="Google Shape;418;p20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9" name="Google Shape;419;p20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0" name="Google Shape;420;p20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1" name="Google Shape;421;p20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2" name="Google Shape;422;p20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3" name="Google Shape;423;p20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4" name="Google Shape;424;p20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5" name="Google Shape;425;p20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6" name="Google Shape;426;p20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7" name="Google Shape;427;p20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8" name="Google Shape;428;p20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9" name="Google Shape;429;p20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30" name="Google Shape;430;p20"/>
            <p:cNvGrpSpPr/>
            <p:nvPr/>
          </p:nvGrpSpPr>
          <p:grpSpPr>
            <a:xfrm rot="5400000">
              <a:off x="6598553" y="-202764"/>
              <a:ext cx="666463" cy="1914351"/>
              <a:chOff x="2405075" y="2171775"/>
              <a:chExt cx="633400" cy="1900100"/>
            </a:xfrm>
          </p:grpSpPr>
          <p:cxnSp>
            <p:nvCxnSpPr>
              <p:cNvPr id="431" name="Google Shape;431;p20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2" name="Google Shape;432;p20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3" name="Google Shape;433;p20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4" name="Google Shape;434;p20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5" name="Google Shape;435;p20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6" name="Google Shape;436;p20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7" name="Google Shape;437;p20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8" name="Google Shape;438;p20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9" name="Google Shape;439;p20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0" name="Google Shape;440;p20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1" name="Google Shape;441;p20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2" name="Google Shape;442;p20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3" name="Google Shape;443;p20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4" name="Google Shape;444;p20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5" name="Google Shape;445;p20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46" name="Google Shape;446;p20"/>
            <p:cNvGrpSpPr/>
            <p:nvPr/>
          </p:nvGrpSpPr>
          <p:grpSpPr>
            <a:xfrm rot="5400000">
              <a:off x="6598553" y="467138"/>
              <a:ext cx="666463" cy="1914351"/>
              <a:chOff x="2405075" y="2171775"/>
              <a:chExt cx="633400" cy="1900100"/>
            </a:xfrm>
          </p:grpSpPr>
          <p:cxnSp>
            <p:nvCxnSpPr>
              <p:cNvPr id="447" name="Google Shape;447;p20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8" name="Google Shape;448;p20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9" name="Google Shape;449;p20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0" name="Google Shape;450;p20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1" name="Google Shape;451;p20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2" name="Google Shape;452;p20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3" name="Google Shape;453;p20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4" name="Google Shape;454;p20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5" name="Google Shape;455;p20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6" name="Google Shape;456;p20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7" name="Google Shape;457;p20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8" name="Google Shape;458;p20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9" name="Google Shape;459;p20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0" name="Google Shape;460;p20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1" name="Google Shape;461;p20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462" name="Google Shape;462;p20"/>
          <p:cNvSpPr/>
          <p:nvPr/>
        </p:nvSpPr>
        <p:spPr>
          <a:xfrm rot="10662514">
            <a:off x="1752756" y="1397488"/>
            <a:ext cx="5792532" cy="2909329"/>
          </a:xfrm>
          <a:prstGeom prst="roundRect">
            <a:avLst>
              <a:gd fmla="val 10205" name="adj"/>
            </a:avLst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0"/>
          <p:cNvSpPr/>
          <p:nvPr/>
        </p:nvSpPr>
        <p:spPr>
          <a:xfrm rot="10662514">
            <a:off x="1863557" y="1378261"/>
            <a:ext cx="5792532" cy="2947759"/>
          </a:xfrm>
          <a:prstGeom prst="roundRect">
            <a:avLst>
              <a:gd fmla="val 1020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0"/>
          <p:cNvSpPr txBox="1"/>
          <p:nvPr/>
        </p:nvSpPr>
        <p:spPr>
          <a:xfrm rot="-152977">
            <a:off x="2405993" y="1879247"/>
            <a:ext cx="4997247" cy="10696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1" lang="es" sz="23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Mirar la progresión: análisis de materiales de aula</a:t>
            </a:r>
            <a:r>
              <a:rPr b="0" i="0" lang="es" sz="23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.</a:t>
            </a:r>
            <a:endParaRPr b="0" i="0" sz="4000" u="none" cap="none" strike="noStrike">
              <a:solidFill>
                <a:srgbClr val="000000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</p:txBody>
      </p:sp>
      <p:sp>
        <p:nvSpPr>
          <p:cNvPr id="465" name="Google Shape;465;p20"/>
          <p:cNvSpPr txBox="1"/>
          <p:nvPr/>
        </p:nvSpPr>
        <p:spPr>
          <a:xfrm rot="-129245">
            <a:off x="2440971" y="2947679"/>
            <a:ext cx="4262112" cy="4617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1"/>
          <p:cNvSpPr txBox="1"/>
          <p:nvPr/>
        </p:nvSpPr>
        <p:spPr>
          <a:xfrm>
            <a:off x="175850" y="600475"/>
            <a:ext cx="875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Archivo"/>
              <a:buChar char="➔"/>
            </a:pP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Algunos ejemplos. Capítulo 1</a:t>
            </a:r>
            <a:endParaRPr b="0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71" name="Google Shape;471;p21"/>
          <p:cNvSpPr txBox="1"/>
          <p:nvPr/>
        </p:nvSpPr>
        <p:spPr>
          <a:xfrm>
            <a:off x="175850" y="95863"/>
            <a:ext cx="49668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highlight>
                  <a:srgbClr val="94C600"/>
                </a:highlight>
                <a:latin typeface="Arial"/>
                <a:ea typeface="Arial"/>
                <a:cs typeface="Arial"/>
                <a:sym typeface="Arial"/>
              </a:rPr>
              <a:t>Pensar como docentes. Progresiones</a:t>
            </a:r>
            <a:endParaRPr b="1" i="0" sz="1800" u="none" cap="none" strike="noStrike">
              <a:solidFill>
                <a:schemeClr val="dk1"/>
              </a:solidFill>
              <a:highlight>
                <a:srgbClr val="94C6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pic>
        <p:nvPicPr>
          <p:cNvPr id="472" name="Google Shape;4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81472">
            <a:off x="8508153" y="349897"/>
            <a:ext cx="554526" cy="45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3250" y="107650"/>
            <a:ext cx="1460676" cy="2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78125" y="1121012"/>
            <a:ext cx="901175" cy="13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5850" y="1121002"/>
            <a:ext cx="791851" cy="1133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98300" y="1122175"/>
            <a:ext cx="3357468" cy="386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0000" y="1121000"/>
            <a:ext cx="2905825" cy="34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