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Nunito"/>
      <p:regular r:id="rId35"/>
      <p:bold r:id="rId36"/>
      <p:italic r:id="rId37"/>
      <p:boldItalic r:id="rId38"/>
    </p:embeddedFont>
    <p:embeddedFont>
      <p:font typeface="Archivo ExtraBold"/>
      <p:bold r:id="rId39"/>
      <p:boldItalic r:id="rId40"/>
    </p:embeddedFont>
    <p:embeddedFont>
      <p:font typeface="Archivo ExtraLight"/>
      <p:regular r:id="rId41"/>
      <p:bold r:id="rId42"/>
      <p:italic r:id="rId43"/>
      <p:boldItalic r:id="rId44"/>
    </p:embeddedFont>
    <p:embeddedFont>
      <p:font typeface="Montserrat"/>
      <p:regular r:id="rId45"/>
      <p:bold r:id="rId46"/>
      <p:italic r:id="rId47"/>
      <p:boldItalic r:id="rId48"/>
    </p:embeddedFont>
    <p:embeddedFont>
      <p:font typeface="Archivo Medium"/>
      <p:regular r:id="rId49"/>
      <p:bold r:id="rId50"/>
      <p:italic r:id="rId51"/>
      <p:boldItalic r:id="rId52"/>
    </p:embeddedFont>
    <p:embeddedFont>
      <p:font typeface="Archivo Thin"/>
      <p:regular r:id="rId53"/>
      <p:bold r:id="rId54"/>
      <p:italic r:id="rId55"/>
      <p:boldItalic r:id="rId56"/>
    </p:embeddedFont>
    <p:embeddedFont>
      <p:font typeface="Nunito ExtraBold"/>
      <p:bold r:id="rId57"/>
      <p:boldItalic r:id="rId58"/>
    </p:embeddedFont>
    <p:embeddedFont>
      <p:font typeface="Archivo"/>
      <p:regular r:id="rId59"/>
      <p:bold r:id="rId60"/>
      <p:italic r:id="rId61"/>
      <p:boldItalic r:id="rId62"/>
    </p:embeddedFont>
    <p:embeddedFont>
      <p:font typeface="Archivo SemiBold"/>
      <p:regular r:id="rId63"/>
      <p:bold r:id="rId64"/>
      <p:italic r:id="rId65"/>
      <p:boldItalic r:id="rId66"/>
    </p:embeddedFont>
    <p:embeddedFont>
      <p:font typeface="Open Sans Light"/>
      <p:regular r:id="rId67"/>
      <p:bold r:id="rId68"/>
      <p:italic r:id="rId69"/>
      <p:boldItalic r:id="rId70"/>
    </p:embeddedFont>
    <p:embeddedFont>
      <p:font typeface="Open Sans"/>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75" roundtripDataSignature="AMtx7mifBWc7tul7bpGJAg/YVpiyj+2p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202526-B01B-4A97-BA22-5102265F6B47}">
  <a:tblStyle styleId="{0D202526-B01B-4A97-BA22-5102265F6B4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chivoExtraBold-boldItalic.fntdata"/><Relationship Id="rId42" Type="http://schemas.openxmlformats.org/officeDocument/2006/relationships/font" Target="fonts/ArchivoExtraLight-bold.fntdata"/><Relationship Id="rId41" Type="http://schemas.openxmlformats.org/officeDocument/2006/relationships/font" Target="fonts/ArchivoExtraLight-regular.fntdata"/><Relationship Id="rId44" Type="http://schemas.openxmlformats.org/officeDocument/2006/relationships/font" Target="fonts/ArchivoExtraLight-boldItalic.fntdata"/><Relationship Id="rId43" Type="http://schemas.openxmlformats.org/officeDocument/2006/relationships/font" Target="fonts/ArchivoExtraLight-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ArchivoMedium-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italic.fntdata"/><Relationship Id="rId72" Type="http://schemas.openxmlformats.org/officeDocument/2006/relationships/font" Target="fonts/OpenSans-bold.fntdata"/><Relationship Id="rId31" Type="http://schemas.openxmlformats.org/officeDocument/2006/relationships/slide" Target="slides/slide25.xml"/><Relationship Id="rId75" Type="http://customschemas.google.com/relationships/presentationmetadata" Target="metadata"/><Relationship Id="rId30" Type="http://schemas.openxmlformats.org/officeDocument/2006/relationships/slide" Target="slides/slide24.xml"/><Relationship Id="rId74" Type="http://schemas.openxmlformats.org/officeDocument/2006/relationships/font" Target="fonts/OpenSans-bold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Nunito-regular.fntdata"/><Relationship Id="rId34" Type="http://schemas.openxmlformats.org/officeDocument/2006/relationships/slide" Target="slides/slide28.xml"/><Relationship Id="rId71" Type="http://schemas.openxmlformats.org/officeDocument/2006/relationships/font" Target="fonts/OpenSans-regular.fntdata"/><Relationship Id="rId70" Type="http://schemas.openxmlformats.org/officeDocument/2006/relationships/font" Target="fonts/OpenSansLight-boldItalic.fntdata"/><Relationship Id="rId37" Type="http://schemas.openxmlformats.org/officeDocument/2006/relationships/font" Target="fonts/Nunito-italic.fntdata"/><Relationship Id="rId36" Type="http://schemas.openxmlformats.org/officeDocument/2006/relationships/font" Target="fonts/Nunito-bold.fntdata"/><Relationship Id="rId39" Type="http://schemas.openxmlformats.org/officeDocument/2006/relationships/font" Target="fonts/ArchivoExtraBold-bold.fntdata"/><Relationship Id="rId38" Type="http://schemas.openxmlformats.org/officeDocument/2006/relationships/font" Target="fonts/Nunito-boldItalic.fntdata"/><Relationship Id="rId62" Type="http://schemas.openxmlformats.org/officeDocument/2006/relationships/font" Target="fonts/Archivo-boldItalic.fntdata"/><Relationship Id="rId61" Type="http://schemas.openxmlformats.org/officeDocument/2006/relationships/font" Target="fonts/Archivo-italic.fntdata"/><Relationship Id="rId20" Type="http://schemas.openxmlformats.org/officeDocument/2006/relationships/slide" Target="slides/slide14.xml"/><Relationship Id="rId64" Type="http://schemas.openxmlformats.org/officeDocument/2006/relationships/font" Target="fonts/ArchivoSemiBold-bold.fntdata"/><Relationship Id="rId63" Type="http://schemas.openxmlformats.org/officeDocument/2006/relationships/font" Target="fonts/ArchivoSemiBold-regular.fntdata"/><Relationship Id="rId22" Type="http://schemas.openxmlformats.org/officeDocument/2006/relationships/slide" Target="slides/slide16.xml"/><Relationship Id="rId66" Type="http://schemas.openxmlformats.org/officeDocument/2006/relationships/font" Target="fonts/ArchivoSemiBold-boldItalic.fntdata"/><Relationship Id="rId21" Type="http://schemas.openxmlformats.org/officeDocument/2006/relationships/slide" Target="slides/slide15.xml"/><Relationship Id="rId65" Type="http://schemas.openxmlformats.org/officeDocument/2006/relationships/font" Target="fonts/ArchivoSemiBold-italic.fntdata"/><Relationship Id="rId24" Type="http://schemas.openxmlformats.org/officeDocument/2006/relationships/slide" Target="slides/slide18.xml"/><Relationship Id="rId68" Type="http://schemas.openxmlformats.org/officeDocument/2006/relationships/font" Target="fonts/OpenSansLight-bold.fntdata"/><Relationship Id="rId23" Type="http://schemas.openxmlformats.org/officeDocument/2006/relationships/slide" Target="slides/slide17.xml"/><Relationship Id="rId67" Type="http://schemas.openxmlformats.org/officeDocument/2006/relationships/font" Target="fonts/OpenSansLight-regular.fntdata"/><Relationship Id="rId60" Type="http://schemas.openxmlformats.org/officeDocument/2006/relationships/font" Target="fonts/Archivo-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Light-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rchivoMedium-italic.fntdata"/><Relationship Id="rId50" Type="http://schemas.openxmlformats.org/officeDocument/2006/relationships/font" Target="fonts/ArchivoMedium-bold.fntdata"/><Relationship Id="rId53" Type="http://schemas.openxmlformats.org/officeDocument/2006/relationships/font" Target="fonts/ArchivoThin-regular.fntdata"/><Relationship Id="rId52" Type="http://schemas.openxmlformats.org/officeDocument/2006/relationships/font" Target="fonts/ArchivoMedium-boldItalic.fntdata"/><Relationship Id="rId11" Type="http://schemas.openxmlformats.org/officeDocument/2006/relationships/slide" Target="slides/slide5.xml"/><Relationship Id="rId55" Type="http://schemas.openxmlformats.org/officeDocument/2006/relationships/font" Target="fonts/ArchivoThin-italic.fntdata"/><Relationship Id="rId10" Type="http://schemas.openxmlformats.org/officeDocument/2006/relationships/slide" Target="slides/slide4.xml"/><Relationship Id="rId54" Type="http://schemas.openxmlformats.org/officeDocument/2006/relationships/font" Target="fonts/ArchivoThin-bold.fntdata"/><Relationship Id="rId13" Type="http://schemas.openxmlformats.org/officeDocument/2006/relationships/slide" Target="slides/slide7.xml"/><Relationship Id="rId57" Type="http://schemas.openxmlformats.org/officeDocument/2006/relationships/font" Target="fonts/NunitoExtraBold-bold.fntdata"/><Relationship Id="rId12" Type="http://schemas.openxmlformats.org/officeDocument/2006/relationships/slide" Target="slides/slide6.xml"/><Relationship Id="rId56" Type="http://schemas.openxmlformats.org/officeDocument/2006/relationships/font" Target="fonts/ArchivoThin-boldItalic.fntdata"/><Relationship Id="rId15" Type="http://schemas.openxmlformats.org/officeDocument/2006/relationships/slide" Target="slides/slide9.xml"/><Relationship Id="rId59" Type="http://schemas.openxmlformats.org/officeDocument/2006/relationships/font" Target="fonts/Archivo-regular.fntdata"/><Relationship Id="rId14" Type="http://schemas.openxmlformats.org/officeDocument/2006/relationships/slide" Target="slides/slide8.xml"/><Relationship Id="rId58" Type="http://schemas.openxmlformats.org/officeDocument/2006/relationships/font" Target="fonts/NunitoExtraBold-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669e00340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g3669e003400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669e00340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3669e003400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4c4e4c9c87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34c4e4c9c87_0_7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669e00340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g3669e003400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4c4e4c9c87_0_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g34c4e4c9c87_0_8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4c4e4c9c87_0_9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g34c4e4c9c87_0_9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66e1a65a7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g366e1a65a77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66e1a65a7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g366e1a65a77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34c4e4c9c87_0_1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0" name="Google Shape;780;g34c4e4c9c87_0_1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34c4e4c9c87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6" name="Google Shape;826;g34c4e4c9c87_0_5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34c4e4c9c87_0_3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1" name="Google Shape;901;g34c4e4c9c87_0_30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34c4e4c9c87_0_3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6" name="Google Shape;976;g34c4e4c9c87_0_3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34c4e4c9c87_0_1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5" name="Google Shape;1055;g34c4e4c9c87_0_1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36170182203_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6" name="Google Shape;1066;g36170182203_6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34c4e4c9c87_0_1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5" name="Google Shape;1075;g34c4e4c9c87_0_16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34c4e4c9c87_0_1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5" name="Google Shape;1085;g34c4e4c9c87_0_16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Agregar ejemplos de la novela.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34c4e4c9c87_0_3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6" name="Google Shape;1096;g34c4e4c9c87_0_37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se ve horrible esto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360fa4e583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4" name="Google Shape;1104;g360fa4e583f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34c4e4c9c87_0_3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2" name="Google Shape;1112;g34c4e4c9c87_0_34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4c4e4c9c87_0_3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4c4e4c9c87_0_3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4c4e4c9c87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34c4e4c9c87_0_4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4c4e4c9c87_0_3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34c4e4c9c87_0_32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4c4e4c9c87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g34c4e4c9c87_0_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612f90b06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3612f90b06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4c4e4c9c87_0_1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g34c4e4c9c87_0_14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www.buenosaires.gob.ar/areas/educacion/nes/pdf/DC_NES.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hyperlink" Target="http://www.buenosaires.gob.ar/areas/educacion/nes/pdf/DC_NE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rive.google.com/drive/folders/1vE1QF18mSGUXa8slXnVnlHeG_C__zXLp?usp=drive_link" TargetMode="External"/><Relationship Id="rId4" Type="http://schemas.openxmlformats.org/officeDocument/2006/relationships/image" Target="../media/image6.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drive.google.com/file/d/1LuVPzEFHNdyTNicqa9WFOtdWVadoIms2/view?usp=drive_link"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hyperlink" Target="https://drive.google.com/file/d/1qgz9tZ_HeD9U3w6QqLfl2brOV8YDDX1d/view?usp=drive_link" TargetMode="External"/><Relationship Id="rId5" Type="http://schemas.openxmlformats.org/officeDocument/2006/relationships/hyperlink" Target="https://padlet.com/deboracovelo1/2do-seminario-de-en-foco-q55c5v6yqsa9pir3" TargetMode="External"/><Relationship Id="rId6" Type="http://schemas.openxmlformats.org/officeDocument/2006/relationships/image" Target="../media/image1.png"/><Relationship Id="rId7" Type="http://schemas.openxmlformats.org/officeDocument/2006/relationships/hyperlink" Target="https://drive.google.com/drive/folders/1PY7K3kicOWrvUPW0CkU9yWwaQwgu4zOf?usp=drive_link" TargetMode="External"/><Relationship Id="rId8"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hyperlink" Target="https://drive.google.com/file/d/1tMurjyHYoyqMowhALocFXktQXm1DznHg/view?usp=drive_link" TargetMode="External"/><Relationship Id="rId5"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20.png"/><Relationship Id="rId5" Type="http://schemas.openxmlformats.org/officeDocument/2006/relationships/hyperlink" Target="https://drive.google.com/file/d/11x_JU_bR_fz8eDznCjvtGtuq1wYAkjcX/view?usp=drive_link" TargetMode="External"/><Relationship Id="rId6" Type="http://schemas.openxmlformats.org/officeDocument/2006/relationships/hyperlink" Target="https://drive.google.com/file/d/1KeALQ7sUJA8zldswSpRcTjG_TN6MvSJG/view?usp=drive_link" TargetMode="External"/><Relationship Id="rId7" Type="http://schemas.openxmlformats.org/officeDocument/2006/relationships/image" Target="../media/image18.png"/><Relationship Id="rId8" Type="http://schemas.openxmlformats.org/officeDocument/2006/relationships/hyperlink" Target="https://drive.google.com/file/d/1-USpOKtTW_6rpoOfn32rJnio2R58Q9KR/view?usp=drive_lin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www.buenosaires.gob.ar/areas/educacion/nes/pdf/DC_NES.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7075125" y="3914778"/>
            <a:ext cx="3328399" cy="822350"/>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1106275" y="-1479200"/>
            <a:ext cx="3672049" cy="3087524"/>
          </a:xfrm>
          <a:prstGeom prst="rect">
            <a:avLst/>
          </a:prstGeom>
          <a:noFill/>
          <a:ln>
            <a:noFill/>
          </a:ln>
        </p:spPr>
      </p:pic>
      <p:grpSp>
        <p:nvGrpSpPr>
          <p:cNvPr id="56" name="Google Shape;56;p1"/>
          <p:cNvGrpSpPr/>
          <p:nvPr/>
        </p:nvGrpSpPr>
        <p:grpSpPr>
          <a:xfrm rot="5400000">
            <a:off x="8192101" y="-647294"/>
            <a:ext cx="666463" cy="1914351"/>
            <a:chOff x="2405075" y="2171775"/>
            <a:chExt cx="633400" cy="1900100"/>
          </a:xfrm>
        </p:grpSpPr>
        <p:cxnSp>
          <p:nvCxnSpPr>
            <p:cNvPr id="57" name="Google Shape;57;p1"/>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8" name="Google Shape;58;p1"/>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9" name="Google Shape;59;p1"/>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0" name="Google Shape;60;p1"/>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1" name="Google Shape;61;p1"/>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2" name="Google Shape;62;p1"/>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63" name="Google Shape;63;p1"/>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64" name="Google Shape;64;p1"/>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5" name="Google Shape;65;p1"/>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66" name="Google Shape;66;p1"/>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7" name="Google Shape;67;p1"/>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8" name="Google Shape;68;p1"/>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9" name="Google Shape;69;p1"/>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70" name="Google Shape;70;p1"/>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71" name="Google Shape;71;p1"/>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72" name="Google Shape;72;p1"/>
          <p:cNvGrpSpPr/>
          <p:nvPr/>
        </p:nvGrpSpPr>
        <p:grpSpPr>
          <a:xfrm rot="5400000">
            <a:off x="8192101" y="22608"/>
            <a:ext cx="666463" cy="1914351"/>
            <a:chOff x="2405075" y="2171775"/>
            <a:chExt cx="633400" cy="1900100"/>
          </a:xfrm>
        </p:grpSpPr>
        <p:cxnSp>
          <p:nvCxnSpPr>
            <p:cNvPr id="73" name="Google Shape;73;p1"/>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4" name="Google Shape;74;p1"/>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5" name="Google Shape;75;p1"/>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6" name="Google Shape;76;p1"/>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7" name="Google Shape;77;p1"/>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8" name="Google Shape;78;p1"/>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79" name="Google Shape;79;p1"/>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80" name="Google Shape;80;p1"/>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81" name="Google Shape;81;p1"/>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82" name="Google Shape;82;p1"/>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83" name="Google Shape;83;p1"/>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84" name="Google Shape;84;p1"/>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85" name="Google Shape;85;p1"/>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86" name="Google Shape;86;p1"/>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87" name="Google Shape;87;p1"/>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88" name="Google Shape;88;p1"/>
          <p:cNvGrpSpPr/>
          <p:nvPr/>
        </p:nvGrpSpPr>
        <p:grpSpPr>
          <a:xfrm rot="5400000">
            <a:off x="6917102" y="-647294"/>
            <a:ext cx="666463" cy="1914351"/>
            <a:chOff x="2405075" y="2171775"/>
            <a:chExt cx="633400" cy="1900100"/>
          </a:xfrm>
        </p:grpSpPr>
        <p:cxnSp>
          <p:nvCxnSpPr>
            <p:cNvPr id="89" name="Google Shape;89;p1"/>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0" name="Google Shape;90;p1"/>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1" name="Google Shape;91;p1"/>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2" name="Google Shape;92;p1"/>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3" name="Google Shape;93;p1"/>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4" name="Google Shape;94;p1"/>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95" name="Google Shape;95;p1"/>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96" name="Google Shape;96;p1"/>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97" name="Google Shape;97;p1"/>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98" name="Google Shape;98;p1"/>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99" name="Google Shape;99;p1"/>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0" name="Google Shape;100;p1"/>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1" name="Google Shape;101;p1"/>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2" name="Google Shape;102;p1"/>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3" name="Google Shape;103;p1"/>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104" name="Google Shape;104;p1"/>
          <p:cNvGrpSpPr/>
          <p:nvPr/>
        </p:nvGrpSpPr>
        <p:grpSpPr>
          <a:xfrm rot="5400000">
            <a:off x="6917102" y="22608"/>
            <a:ext cx="666463" cy="1914351"/>
            <a:chOff x="2405075" y="2171775"/>
            <a:chExt cx="633400" cy="1900100"/>
          </a:xfrm>
        </p:grpSpPr>
        <p:cxnSp>
          <p:nvCxnSpPr>
            <p:cNvPr id="105" name="Google Shape;105;p1"/>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6" name="Google Shape;106;p1"/>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7" name="Google Shape;107;p1"/>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8" name="Google Shape;108;p1"/>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9" name="Google Shape;109;p1"/>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10" name="Google Shape;110;p1"/>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111" name="Google Shape;111;p1"/>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112" name="Google Shape;112;p1"/>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113" name="Google Shape;113;p1"/>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114" name="Google Shape;114;p1"/>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115" name="Google Shape;115;p1"/>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116" name="Google Shape;116;p1"/>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117" name="Google Shape;117;p1"/>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118" name="Google Shape;118;p1"/>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119" name="Google Shape;119;p1"/>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pic>
        <p:nvPicPr>
          <p:cNvPr id="120" name="Google Shape;120;p1"/>
          <p:cNvPicPr preferRelativeResize="0"/>
          <p:nvPr/>
        </p:nvPicPr>
        <p:blipFill rotWithShape="1">
          <a:blip r:embed="rId5">
            <a:alphaModFix/>
          </a:blip>
          <a:srcRect b="0" l="0" r="0" t="0"/>
          <a:stretch/>
        </p:blipFill>
        <p:spPr>
          <a:xfrm>
            <a:off x="1988600" y="1795166"/>
            <a:ext cx="5166802" cy="1824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8" name="Shape 478"/>
        <p:cNvGrpSpPr/>
        <p:nvPr/>
      </p:nvGrpSpPr>
      <p:grpSpPr>
        <a:xfrm>
          <a:off x="0" y="0"/>
          <a:ext cx="0" cy="0"/>
          <a:chOff x="0" y="0"/>
          <a:chExt cx="0" cy="0"/>
        </a:xfrm>
      </p:grpSpPr>
      <p:sp>
        <p:nvSpPr>
          <p:cNvPr id="479" name="Google Shape;479;g3669e003400_0_10"/>
          <p:cNvSpPr/>
          <p:nvPr/>
        </p:nvSpPr>
        <p:spPr>
          <a:xfrm>
            <a:off x="-27150" y="4902625"/>
            <a:ext cx="9198300" cy="240900"/>
          </a:xfrm>
          <a:prstGeom prst="rect">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0" name="Google Shape;480;g3669e003400_0_10"/>
          <p:cNvPicPr preferRelativeResize="0"/>
          <p:nvPr/>
        </p:nvPicPr>
        <p:blipFill rotWithShape="1">
          <a:blip r:embed="rId3">
            <a:alphaModFix/>
          </a:blip>
          <a:srcRect b="0" l="0" r="0" t="0"/>
          <a:stretch/>
        </p:blipFill>
        <p:spPr>
          <a:xfrm>
            <a:off x="6933250" y="135675"/>
            <a:ext cx="1460676" cy="206450"/>
          </a:xfrm>
          <a:prstGeom prst="rect">
            <a:avLst/>
          </a:prstGeom>
          <a:noFill/>
          <a:ln>
            <a:noFill/>
          </a:ln>
        </p:spPr>
      </p:pic>
      <p:sp>
        <p:nvSpPr>
          <p:cNvPr id="481" name="Google Shape;481;g3669e003400_0_10"/>
          <p:cNvSpPr/>
          <p:nvPr/>
        </p:nvSpPr>
        <p:spPr>
          <a:xfrm>
            <a:off x="238250" y="521875"/>
            <a:ext cx="8690100" cy="3210600"/>
          </a:xfrm>
          <a:prstGeom prst="rect">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900"/>
              <a:buFont typeface="Arial"/>
              <a:buNone/>
            </a:pPr>
            <a:r>
              <a:rPr b="0" i="1" lang="es" sz="1900" u="none" cap="none" strike="noStrike">
                <a:solidFill>
                  <a:srgbClr val="000000"/>
                </a:solidFill>
                <a:latin typeface="Archivo"/>
                <a:ea typeface="Archivo"/>
                <a:cs typeface="Archivo"/>
                <a:sym typeface="Archivo"/>
              </a:rPr>
              <a:t>En los dos últimos años, se propone acompañar la lectura y producción de textos con un trabajo sistemático acerca de las estructuras sintácticas complejas (coordinadas y subordinadas) que los conforman, para optimizar, al mismo tiempo, los aprendizajes de las prácticas y de las herramientas de la lengua.</a:t>
            </a:r>
            <a:endParaRPr b="0" i="1" sz="1900" u="none" cap="none" strike="noStrike">
              <a:solidFill>
                <a:srgbClr val="000000"/>
              </a:solidFill>
              <a:latin typeface="Archivo"/>
              <a:ea typeface="Archivo"/>
              <a:cs typeface="Archivo"/>
              <a:sym typeface="Archivo"/>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chivo"/>
              <a:ea typeface="Archivo"/>
              <a:cs typeface="Archivo"/>
              <a:sym typeface="Archivo"/>
            </a:endParaRPr>
          </a:p>
          <a:p>
            <a:pPr indent="0" lvl="0" marL="0" marR="0" rtl="0" algn="r">
              <a:lnSpc>
                <a:spcPct val="90000"/>
              </a:lnSpc>
              <a:spcBef>
                <a:spcPts val="800"/>
              </a:spcBef>
              <a:spcAft>
                <a:spcPts val="0"/>
              </a:spcAft>
              <a:buClr>
                <a:srgbClr val="000000"/>
              </a:buClr>
              <a:buSzPts val="1000"/>
              <a:buFont typeface="Arial"/>
              <a:buNone/>
            </a:pPr>
            <a:r>
              <a:rPr b="0" i="0" lang="es" sz="1000" u="none" cap="none" strike="noStrike">
                <a:solidFill>
                  <a:srgbClr val="666666"/>
                </a:solidFill>
                <a:latin typeface="Open Sans Light"/>
                <a:ea typeface="Open Sans Light"/>
                <a:cs typeface="Open Sans Light"/>
                <a:sym typeface="Open Sans Light"/>
              </a:rPr>
              <a:t>Diseño Curricular de la Nueva Escuela Secundaria de la Ciudad de Buenos Aires 2014-2020. (2013) Ministerio de Educación. Ciudad de Buenos Aires. Disponible en</a:t>
            </a:r>
            <a:r>
              <a:rPr b="0" i="0" lang="es" sz="1000" u="sng" cap="none" strike="noStrike">
                <a:solidFill>
                  <a:srgbClr val="666666"/>
                </a:solidFill>
                <a:latin typeface="Open Sans Light"/>
                <a:ea typeface="Open Sans Light"/>
                <a:cs typeface="Open Sans Light"/>
                <a:sym typeface="Open Sans Light"/>
                <a:hlinkClick r:id="rId4">
                  <a:extLst>
                    <a:ext uri="{A12FA001-AC4F-418D-AE19-62706E023703}">
                      <ahyp:hlinkClr val="tx"/>
                    </a:ext>
                  </a:extLst>
                </a:hlinkClick>
              </a:rPr>
              <a:t> http://www.buenosaires.gob.ar/areas/educacion/nes/pdf/DC_NES.pdf</a:t>
            </a:r>
            <a:endParaRPr b="0" i="0" sz="1000" u="none" cap="none" strike="noStrike">
              <a:solidFill>
                <a:schemeClr val="dk1"/>
              </a:solidFill>
              <a:latin typeface="Open Sans Light"/>
              <a:ea typeface="Open Sans Light"/>
              <a:cs typeface="Open Sans Light"/>
              <a:sym typeface="Open Sans Light"/>
            </a:endParaRPr>
          </a:p>
          <a:p>
            <a:pPr indent="0" lvl="0" marL="0" marR="0" rtl="0" algn="r">
              <a:lnSpc>
                <a:spcPct val="100000"/>
              </a:lnSpc>
              <a:spcBef>
                <a:spcPts val="0"/>
              </a:spcBef>
              <a:spcAft>
                <a:spcPts val="0"/>
              </a:spcAft>
              <a:buClr>
                <a:srgbClr val="000000"/>
              </a:buClr>
              <a:buSzPts val="1900"/>
              <a:buFont typeface="Arial"/>
              <a:buNone/>
            </a:pPr>
            <a:r>
              <a:rPr b="0" i="0" lang="es" sz="1900" u="none" cap="none" strike="noStrike">
                <a:solidFill>
                  <a:srgbClr val="000000"/>
                </a:solidFill>
                <a:latin typeface="Archivo"/>
                <a:ea typeface="Archivo"/>
                <a:cs typeface="Archivo"/>
                <a:sym typeface="Archivo"/>
              </a:rPr>
              <a:t>                                </a:t>
            </a:r>
            <a:r>
              <a:rPr b="0" i="0" lang="es" sz="1000" u="none" cap="none" strike="noStrike">
                <a:solidFill>
                  <a:srgbClr val="000000"/>
                </a:solidFill>
                <a:latin typeface="Open Sans"/>
                <a:ea typeface="Open Sans"/>
                <a:cs typeface="Open Sans"/>
                <a:sym typeface="Open Sans"/>
              </a:rPr>
              <a:t> </a:t>
            </a:r>
            <a:r>
              <a:rPr b="0" i="0" lang="es" sz="1900" u="none" cap="none" strike="noStrike">
                <a:solidFill>
                  <a:srgbClr val="000000"/>
                </a:solidFill>
                <a:latin typeface="Archivo"/>
                <a:ea typeface="Archivo"/>
                <a:cs typeface="Archivo"/>
                <a:sym typeface="Archivo"/>
              </a:rPr>
              <a:t>                                                                                        </a:t>
            </a:r>
            <a:endParaRPr b="0" i="0" sz="1900" u="none" cap="none" strike="noStrike">
              <a:solidFill>
                <a:srgbClr val="000000"/>
              </a:solidFill>
              <a:latin typeface="Archivo"/>
              <a:ea typeface="Archivo"/>
              <a:cs typeface="Archivo"/>
              <a:sym typeface="Archiv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5" name="Shape 485"/>
        <p:cNvGrpSpPr/>
        <p:nvPr/>
      </p:nvGrpSpPr>
      <p:grpSpPr>
        <a:xfrm>
          <a:off x="0" y="0"/>
          <a:ext cx="0" cy="0"/>
          <a:chOff x="0" y="0"/>
          <a:chExt cx="0" cy="0"/>
        </a:xfrm>
      </p:grpSpPr>
      <p:sp>
        <p:nvSpPr>
          <p:cNvPr id="486" name="Google Shape;486;g3669e003400_0_50"/>
          <p:cNvSpPr/>
          <p:nvPr/>
        </p:nvSpPr>
        <p:spPr>
          <a:xfrm>
            <a:off x="-27150" y="4902625"/>
            <a:ext cx="9198300" cy="240900"/>
          </a:xfrm>
          <a:prstGeom prst="rect">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7" name="Google Shape;487;g3669e003400_0_50"/>
          <p:cNvPicPr preferRelativeResize="0"/>
          <p:nvPr/>
        </p:nvPicPr>
        <p:blipFill rotWithShape="1">
          <a:blip r:embed="rId3">
            <a:alphaModFix/>
          </a:blip>
          <a:srcRect b="0" l="0" r="0" t="0"/>
          <a:stretch/>
        </p:blipFill>
        <p:spPr>
          <a:xfrm>
            <a:off x="6933250" y="135675"/>
            <a:ext cx="1460676" cy="206450"/>
          </a:xfrm>
          <a:prstGeom prst="rect">
            <a:avLst/>
          </a:prstGeom>
          <a:noFill/>
          <a:ln>
            <a:noFill/>
          </a:ln>
        </p:spPr>
      </p:pic>
      <p:sp>
        <p:nvSpPr>
          <p:cNvPr id="488" name="Google Shape;488;g3669e003400_0_50"/>
          <p:cNvSpPr/>
          <p:nvPr/>
        </p:nvSpPr>
        <p:spPr>
          <a:xfrm>
            <a:off x="86850" y="391125"/>
            <a:ext cx="8970300" cy="446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900"/>
              <a:buFont typeface="Arial"/>
              <a:buNone/>
            </a:pPr>
            <a:r>
              <a:rPr b="0" i="1" lang="es" sz="1900" u="none" cap="none" strike="noStrike">
                <a:solidFill>
                  <a:schemeClr val="dk1"/>
                </a:solidFill>
                <a:latin typeface="Archivo"/>
                <a:ea typeface="Archivo"/>
                <a:cs typeface="Archivo"/>
                <a:sym typeface="Archivo"/>
              </a:rPr>
              <a:t>En relación con la ponderación del tiempo didáctico y la enseñanza de la lengua, se sugiere, en principio, destinar el </a:t>
            </a:r>
            <a:r>
              <a:rPr b="1" i="1" lang="es" sz="1900" u="none" cap="none" strike="noStrike">
                <a:solidFill>
                  <a:schemeClr val="dk1"/>
                </a:solidFill>
                <a:latin typeface="Archivo"/>
                <a:ea typeface="Archivo"/>
                <a:cs typeface="Archivo"/>
                <a:sym typeface="Archivo"/>
              </a:rPr>
              <a:t>80% del total del tiempo de cada año al ejercicio intensivo de las prácticas de lectura, escritura e intercambio oral </a:t>
            </a:r>
            <a:r>
              <a:rPr b="0" i="1" lang="es" sz="1900" u="none" cap="none" strike="noStrike">
                <a:solidFill>
                  <a:schemeClr val="dk1"/>
                </a:solidFill>
                <a:latin typeface="Archivo"/>
                <a:ea typeface="Archivo"/>
                <a:cs typeface="Archivo"/>
                <a:sym typeface="Archivo"/>
              </a:rPr>
              <a:t>en sus distintos ámbitos, priorizando el eje del ámbito literario. Dado que en el ejercicio mismo de estas prácticas los alumnos ponen en acción contenidos gramaticales, léxicos y ortográficos, se sugiere consolidar esos conocimientos adquiridos en el uso, </a:t>
            </a:r>
            <a:r>
              <a:rPr b="1" i="1" lang="es" sz="1900" u="none" cap="none" strike="noStrike">
                <a:solidFill>
                  <a:schemeClr val="dk1"/>
                </a:solidFill>
                <a:latin typeface="Archivo"/>
                <a:ea typeface="Archivo"/>
                <a:cs typeface="Archivo"/>
                <a:sym typeface="Archivo"/>
              </a:rPr>
              <a:t>empleando el 20% del tiempo restante en su sistematización</a:t>
            </a:r>
            <a:r>
              <a:rPr b="0" i="1" lang="es" sz="1900" u="none" cap="none" strike="noStrike">
                <a:solidFill>
                  <a:schemeClr val="dk1"/>
                </a:solidFill>
                <a:latin typeface="Archivo"/>
                <a:ea typeface="Archivo"/>
                <a:cs typeface="Archivo"/>
                <a:sym typeface="Archivo"/>
              </a:rPr>
              <a:t>, para que puedan reutilizarlos de manera efectiva como herramientas en la comprensión y producción de textos de diversos géneros.</a:t>
            </a:r>
            <a:endParaRPr b="0" i="1" sz="1900" u="none" cap="none" strike="noStrike">
              <a:solidFill>
                <a:schemeClr val="dk1"/>
              </a:solidFill>
              <a:latin typeface="Archivo"/>
              <a:ea typeface="Archivo"/>
              <a:cs typeface="Archivo"/>
              <a:sym typeface="Archivo"/>
            </a:endParaRPr>
          </a:p>
          <a:p>
            <a:pPr indent="0" lvl="0" marL="0" marR="0" rtl="0" algn="r">
              <a:lnSpc>
                <a:spcPct val="90000"/>
              </a:lnSpc>
              <a:spcBef>
                <a:spcPts val="800"/>
              </a:spcBef>
              <a:spcAft>
                <a:spcPts val="0"/>
              </a:spcAft>
              <a:buClr>
                <a:schemeClr val="dk1"/>
              </a:buClr>
              <a:buSzPts val="1100"/>
              <a:buFont typeface="Arial"/>
              <a:buNone/>
            </a:pPr>
            <a:r>
              <a:rPr b="0" i="0" lang="es" sz="1000" u="none" cap="none" strike="noStrike">
                <a:solidFill>
                  <a:srgbClr val="666666"/>
                </a:solidFill>
                <a:latin typeface="Open Sans Light"/>
                <a:ea typeface="Open Sans Light"/>
                <a:cs typeface="Open Sans Light"/>
                <a:sym typeface="Open Sans Light"/>
              </a:rPr>
              <a:t>Diseño Curricular de la Nueva Escuela Secundaria de la Ciudad de Buenos Aires 2014-2020. (2013) Ministerio de Educación. Ciudad de Buenos Aires. Disponible en</a:t>
            </a:r>
            <a:r>
              <a:rPr b="0" i="0" lang="es" sz="1000" u="sng" cap="none" strike="noStrike">
                <a:solidFill>
                  <a:srgbClr val="666666"/>
                </a:solidFill>
                <a:latin typeface="Open Sans Light"/>
                <a:ea typeface="Open Sans Light"/>
                <a:cs typeface="Open Sans Light"/>
                <a:sym typeface="Open Sans Light"/>
                <a:hlinkClick r:id="rId4">
                  <a:extLst>
                    <a:ext uri="{A12FA001-AC4F-418D-AE19-62706E023703}">
                      <ahyp:hlinkClr val="tx"/>
                    </a:ext>
                  </a:extLst>
                </a:hlinkClick>
              </a:rPr>
              <a:t> http://www.buenosaires.gob.ar/areas/educacion/nes/pdf/DC_NES.pdf</a:t>
            </a:r>
            <a:endParaRPr b="0" i="0" sz="1900" u="none" cap="none" strike="noStrike">
              <a:solidFill>
                <a:schemeClr val="dk1"/>
              </a:solidFill>
              <a:latin typeface="Archivo"/>
              <a:ea typeface="Archivo"/>
              <a:cs typeface="Archivo"/>
              <a:sym typeface="Archiv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2" name="Shape 492"/>
        <p:cNvGrpSpPr/>
        <p:nvPr/>
      </p:nvGrpSpPr>
      <p:grpSpPr>
        <a:xfrm>
          <a:off x="0" y="0"/>
          <a:ext cx="0" cy="0"/>
          <a:chOff x="0" y="0"/>
          <a:chExt cx="0" cy="0"/>
        </a:xfrm>
      </p:grpSpPr>
      <p:sp>
        <p:nvSpPr>
          <p:cNvPr id="493" name="Google Shape;493;g34c4e4c9c87_0_735"/>
          <p:cNvSpPr/>
          <p:nvPr/>
        </p:nvSpPr>
        <p:spPr>
          <a:xfrm>
            <a:off x="1384375" y="1338700"/>
            <a:ext cx="2275500" cy="3151800"/>
          </a:xfrm>
          <a:prstGeom prst="roundRect">
            <a:avLst>
              <a:gd fmla="val 4744" name="adj"/>
            </a:avLst>
          </a:prstGeom>
          <a:gradFill>
            <a:gsLst>
              <a:gs pos="0">
                <a:srgbClr val="D5EE28"/>
              </a:gs>
              <a:gs pos="100000">
                <a:srgbClr val="086151"/>
              </a:gs>
            </a:gsLst>
            <a:lin ang="18900044"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g34c4e4c9c87_0_735"/>
          <p:cNvSpPr/>
          <p:nvPr/>
        </p:nvSpPr>
        <p:spPr>
          <a:xfrm>
            <a:off x="1270300" y="1367650"/>
            <a:ext cx="2195400" cy="3093900"/>
          </a:xfrm>
          <a:prstGeom prst="roundRect">
            <a:avLst>
              <a:gd fmla="val 4744" name="adj"/>
            </a:avLst>
          </a:prstGeom>
          <a:solidFill>
            <a:schemeClr val="lt1"/>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5" name="Google Shape;495;g34c4e4c9c87_0_735"/>
          <p:cNvCxnSpPr/>
          <p:nvPr/>
        </p:nvCxnSpPr>
        <p:spPr>
          <a:xfrm>
            <a:off x="-103725" y="1208425"/>
            <a:ext cx="1235400" cy="0"/>
          </a:xfrm>
          <a:prstGeom prst="straightConnector1">
            <a:avLst/>
          </a:prstGeom>
          <a:noFill/>
          <a:ln cap="flat" cmpd="sng" w="19050">
            <a:solidFill>
              <a:srgbClr val="CCCCCC"/>
            </a:solidFill>
            <a:prstDash val="dash"/>
            <a:round/>
            <a:headEnd len="sm" w="sm" type="none"/>
            <a:tailEnd len="sm" w="sm" type="none"/>
          </a:ln>
        </p:spPr>
      </p:cxnSp>
      <p:sp>
        <p:nvSpPr>
          <p:cNvPr id="496" name="Google Shape;496;g34c4e4c9c87_0_735"/>
          <p:cNvSpPr txBox="1"/>
          <p:nvPr/>
        </p:nvSpPr>
        <p:spPr>
          <a:xfrm>
            <a:off x="456675" y="2450200"/>
            <a:ext cx="15927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t/>
            </a:r>
            <a:endParaRPr b="0" i="0" sz="1300" u="none" cap="none" strike="noStrike">
              <a:solidFill>
                <a:srgbClr val="424242"/>
              </a:solidFill>
              <a:latin typeface="Archivo"/>
              <a:ea typeface="Archivo"/>
              <a:cs typeface="Archivo"/>
              <a:sym typeface="Archivo"/>
            </a:endParaRPr>
          </a:p>
        </p:txBody>
      </p:sp>
      <p:pic>
        <p:nvPicPr>
          <p:cNvPr id="497" name="Google Shape;497;g34c4e4c9c87_0_735"/>
          <p:cNvPicPr preferRelativeResize="0"/>
          <p:nvPr/>
        </p:nvPicPr>
        <p:blipFill rotWithShape="1">
          <a:blip r:embed="rId3">
            <a:alphaModFix/>
          </a:blip>
          <a:srcRect b="0" l="0" r="0" t="0"/>
          <a:stretch/>
        </p:blipFill>
        <p:spPr>
          <a:xfrm>
            <a:off x="8092925" y="480625"/>
            <a:ext cx="1230802" cy="304100"/>
          </a:xfrm>
          <a:prstGeom prst="rect">
            <a:avLst/>
          </a:prstGeom>
          <a:noFill/>
          <a:ln>
            <a:noFill/>
          </a:ln>
        </p:spPr>
      </p:pic>
      <p:sp>
        <p:nvSpPr>
          <p:cNvPr id="498" name="Google Shape;498;g34c4e4c9c87_0_735"/>
          <p:cNvSpPr txBox="1"/>
          <p:nvPr/>
        </p:nvSpPr>
        <p:spPr>
          <a:xfrm>
            <a:off x="1384375" y="2148450"/>
            <a:ext cx="19995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s" sz="2000" u="none" cap="none" strike="noStrike">
                <a:solidFill>
                  <a:schemeClr val="dk2"/>
                </a:solidFill>
                <a:latin typeface="Archivo"/>
                <a:ea typeface="Archivo"/>
                <a:cs typeface="Archivo"/>
                <a:sym typeface="Archivo"/>
              </a:rPr>
              <a:t>…leer?</a:t>
            </a:r>
            <a:endParaRPr b="1" i="0" sz="2000" u="none" cap="none" strike="noStrike">
              <a:solidFill>
                <a:schemeClr val="dk2"/>
              </a:solidFill>
              <a:latin typeface="Archivo"/>
              <a:ea typeface="Archivo"/>
              <a:cs typeface="Archivo"/>
              <a:sym typeface="Archivo"/>
            </a:endParaRPr>
          </a:p>
          <a:p>
            <a:pPr indent="0" lvl="0" marL="0" marR="0" rtl="0" algn="l">
              <a:lnSpc>
                <a:spcPct val="115000"/>
              </a:lnSpc>
              <a:spcBef>
                <a:spcPts val="0"/>
              </a:spcBef>
              <a:spcAft>
                <a:spcPts val="0"/>
              </a:spcAft>
              <a:buClr>
                <a:schemeClr val="dk1"/>
              </a:buClr>
              <a:buSzPts val="1100"/>
              <a:buFont typeface="Arial"/>
              <a:buNone/>
            </a:pPr>
            <a:r>
              <a:rPr b="1" i="0" lang="es" sz="2000" u="none" cap="none" strike="noStrike">
                <a:solidFill>
                  <a:schemeClr val="dk2"/>
                </a:solidFill>
                <a:latin typeface="Archivo"/>
                <a:ea typeface="Archivo"/>
                <a:cs typeface="Archivo"/>
                <a:sym typeface="Archivo"/>
              </a:rPr>
              <a:t>…escribir?</a:t>
            </a:r>
            <a:endParaRPr b="1" i="0" sz="2000" u="none" cap="none" strike="noStrike">
              <a:solidFill>
                <a:schemeClr val="dk2"/>
              </a:solidFill>
              <a:latin typeface="Archivo"/>
              <a:ea typeface="Archivo"/>
              <a:cs typeface="Archivo"/>
              <a:sym typeface="Archivo"/>
            </a:endParaRPr>
          </a:p>
          <a:p>
            <a:pPr indent="0" lvl="0" marL="0" marR="0" rtl="0" algn="l">
              <a:lnSpc>
                <a:spcPct val="115000"/>
              </a:lnSpc>
              <a:spcBef>
                <a:spcPts val="0"/>
              </a:spcBef>
              <a:spcAft>
                <a:spcPts val="0"/>
              </a:spcAft>
              <a:buClr>
                <a:schemeClr val="dk1"/>
              </a:buClr>
              <a:buSzPts val="1100"/>
              <a:buFont typeface="Arial"/>
              <a:buNone/>
            </a:pPr>
            <a:r>
              <a:rPr b="1" i="0" lang="es" sz="2000" u="none" cap="none" strike="noStrike">
                <a:solidFill>
                  <a:schemeClr val="dk2"/>
                </a:solidFill>
                <a:latin typeface="Archivo"/>
                <a:ea typeface="Archivo"/>
                <a:cs typeface="Archivo"/>
                <a:sym typeface="Archivo"/>
                <a:extLst>
                  <a:ext uri="http://customooxmlschemas.google.com/">
                    <go:slidesCustomData xmlns:go="http://customooxmlschemas.google.com/" textRoundtripDataId="3"/>
                  </a:ext>
                </a:extLst>
              </a:rPr>
              <a:t>…decir</a:t>
            </a:r>
            <a:r>
              <a:rPr b="1" i="0" lang="es" sz="2000" u="none" cap="none" strike="noStrike">
                <a:solidFill>
                  <a:schemeClr val="dk2"/>
                </a:solidFill>
                <a:latin typeface="Archivo"/>
                <a:ea typeface="Archivo"/>
                <a:cs typeface="Archivo"/>
                <a:sym typeface="Archivo"/>
              </a:rPr>
              <a:t>?</a:t>
            </a:r>
            <a:endParaRPr b="1" i="0" sz="2000" u="none" cap="none" strike="noStrike">
              <a:solidFill>
                <a:schemeClr val="dk2"/>
              </a:solidFill>
              <a:latin typeface="Archivo"/>
              <a:ea typeface="Archivo"/>
              <a:cs typeface="Archivo"/>
              <a:sym typeface="Archivo"/>
            </a:endParaRPr>
          </a:p>
          <a:p>
            <a:pPr indent="0" lvl="0" marL="0" marR="0" rtl="0" algn="l">
              <a:lnSpc>
                <a:spcPct val="115000"/>
              </a:lnSpc>
              <a:spcBef>
                <a:spcPts val="0"/>
              </a:spcBef>
              <a:spcAft>
                <a:spcPts val="0"/>
              </a:spcAft>
              <a:buClr>
                <a:schemeClr val="dk1"/>
              </a:buClr>
              <a:buSzPts val="1100"/>
              <a:buFont typeface="Arial"/>
              <a:buNone/>
            </a:pPr>
            <a:r>
              <a:rPr b="1" i="0" lang="es" sz="2000" u="none" cap="none" strike="noStrike">
                <a:solidFill>
                  <a:schemeClr val="dk2"/>
                </a:solidFill>
                <a:latin typeface="Archivo"/>
                <a:ea typeface="Archivo"/>
                <a:cs typeface="Archivo"/>
                <a:sym typeface="Archivo"/>
              </a:rPr>
              <a:t>…escuchar?</a:t>
            </a:r>
            <a:endParaRPr b="1" i="0" sz="2000" u="none" cap="none" strike="noStrike">
              <a:solidFill>
                <a:schemeClr val="dk2"/>
              </a:solidFill>
              <a:latin typeface="Archivo"/>
              <a:ea typeface="Archivo"/>
              <a:cs typeface="Archivo"/>
              <a:sym typeface="Archivo"/>
            </a:endParaRPr>
          </a:p>
        </p:txBody>
      </p:sp>
      <p:pic>
        <p:nvPicPr>
          <p:cNvPr id="499" name="Google Shape;499;g34c4e4c9c87_0_735"/>
          <p:cNvPicPr preferRelativeResize="0"/>
          <p:nvPr/>
        </p:nvPicPr>
        <p:blipFill rotWithShape="1">
          <a:blip r:embed="rId4">
            <a:alphaModFix/>
          </a:blip>
          <a:srcRect b="0" l="0" r="0" t="0"/>
          <a:stretch/>
        </p:blipFill>
        <p:spPr>
          <a:xfrm>
            <a:off x="7330775" y="111575"/>
            <a:ext cx="1460676" cy="206450"/>
          </a:xfrm>
          <a:prstGeom prst="rect">
            <a:avLst/>
          </a:prstGeom>
          <a:noFill/>
          <a:ln>
            <a:noFill/>
          </a:ln>
        </p:spPr>
      </p:pic>
      <p:sp>
        <p:nvSpPr>
          <p:cNvPr id="500" name="Google Shape;500;g34c4e4c9c87_0_735"/>
          <p:cNvSpPr txBox="1"/>
          <p:nvPr/>
        </p:nvSpPr>
        <p:spPr>
          <a:xfrm>
            <a:off x="369375" y="281200"/>
            <a:ext cx="3692100" cy="76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2000" u="none" cap="none" strike="noStrike">
                <a:solidFill>
                  <a:srgbClr val="000000"/>
                </a:solidFill>
                <a:highlight>
                  <a:srgbClr val="B7DB20"/>
                </a:highlight>
                <a:latin typeface="Archivo ExtraBold"/>
                <a:ea typeface="Archivo ExtraBold"/>
                <a:cs typeface="Archivo ExtraBold"/>
                <a:sym typeface="Archivo ExtraBold"/>
              </a:rPr>
              <a:t>¿Qué vamos a…</a:t>
            </a:r>
            <a:endParaRPr b="0" i="0" sz="2000" u="none" cap="none" strike="noStrike">
              <a:solidFill>
                <a:srgbClr val="000000"/>
              </a:solidFill>
              <a:highlight>
                <a:srgbClr val="B7DB20"/>
              </a:highlight>
              <a:latin typeface="Archivo ExtraBold"/>
              <a:ea typeface="Archivo ExtraBold"/>
              <a:cs typeface="Archivo ExtraBold"/>
              <a:sym typeface="Archivo ExtraBold"/>
            </a:endParaRPr>
          </a:p>
        </p:txBody>
      </p:sp>
      <p:sp>
        <p:nvSpPr>
          <p:cNvPr id="501" name="Google Shape;501;g34c4e4c9c87_0_735"/>
          <p:cNvSpPr txBox="1"/>
          <p:nvPr/>
        </p:nvSpPr>
        <p:spPr>
          <a:xfrm>
            <a:off x="4488175" y="1811400"/>
            <a:ext cx="2925600" cy="15207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chemeClr val="dk1"/>
              </a:buClr>
              <a:buSzPts val="990"/>
              <a:buFont typeface="Arial"/>
              <a:buNone/>
            </a:pPr>
            <a:r>
              <a:rPr b="1" i="1" lang="es" sz="2170" u="none" cap="none" strike="noStrike">
                <a:solidFill>
                  <a:schemeClr val="dk2"/>
                </a:solidFill>
                <a:latin typeface="Archivo"/>
                <a:ea typeface="Archivo"/>
                <a:cs typeface="Archivo"/>
                <a:sym typeface="Archivo"/>
              </a:rPr>
              <a:t>¿Qué herramientas de la lengua </a:t>
            </a:r>
            <a:r>
              <a:rPr b="1" i="0" lang="es" sz="2170" u="none" cap="none" strike="noStrike">
                <a:solidFill>
                  <a:schemeClr val="dk2"/>
                </a:solidFill>
                <a:latin typeface="Archivo"/>
                <a:ea typeface="Archivo"/>
                <a:cs typeface="Archivo"/>
                <a:sym typeface="Archivo"/>
              </a:rPr>
              <a:t>sería pertinente</a:t>
            </a:r>
            <a:r>
              <a:rPr b="1" i="1" lang="es" sz="2170" u="none" cap="none" strike="noStrike">
                <a:solidFill>
                  <a:schemeClr val="dk2"/>
                </a:solidFill>
                <a:latin typeface="Archivo"/>
                <a:ea typeface="Archivo"/>
                <a:cs typeface="Archivo"/>
                <a:sym typeface="Archivo"/>
              </a:rPr>
              <a:t> enseñar?</a:t>
            </a:r>
            <a:endParaRPr b="0" i="0" sz="1000" u="none" cap="none" strike="noStrike">
              <a:solidFill>
                <a:srgbClr val="424242"/>
              </a:solidFill>
              <a:latin typeface="Archivo"/>
              <a:ea typeface="Archivo"/>
              <a:cs typeface="Archivo"/>
              <a:sym typeface="Archiv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5" name="Shape 505"/>
        <p:cNvGrpSpPr/>
        <p:nvPr/>
      </p:nvGrpSpPr>
      <p:grpSpPr>
        <a:xfrm>
          <a:off x="0" y="0"/>
          <a:ext cx="0" cy="0"/>
          <a:chOff x="0" y="0"/>
          <a:chExt cx="0" cy="0"/>
        </a:xfrm>
      </p:grpSpPr>
      <p:sp>
        <p:nvSpPr>
          <p:cNvPr id="506" name="Google Shape;506;g3669e003400_0_97"/>
          <p:cNvSpPr txBox="1"/>
          <p:nvPr/>
        </p:nvSpPr>
        <p:spPr>
          <a:xfrm>
            <a:off x="532425" y="784725"/>
            <a:ext cx="8408100" cy="30330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Clr>
                <a:schemeClr val="dk1"/>
              </a:buClr>
              <a:buSzPts val="1100"/>
              <a:buFont typeface="Arial"/>
              <a:buNone/>
            </a:pPr>
            <a:r>
              <a:rPr b="0" i="0" lang="es" sz="2600" u="none" cap="none" strike="noStrike">
                <a:solidFill>
                  <a:schemeClr val="dk2"/>
                </a:solidFill>
                <a:latin typeface="Archivo SemiBold"/>
                <a:ea typeface="Archivo SemiBold"/>
                <a:cs typeface="Archivo SemiBold"/>
                <a:sym typeface="Archivo SemiBold"/>
              </a:rPr>
              <a:t>Tomando como ejemplo los contenidos del DC y/o los desempeños de </a:t>
            </a:r>
            <a:r>
              <a:rPr b="0" i="0" lang="es" sz="2600" u="sng" cap="none" strike="noStrike">
                <a:solidFill>
                  <a:schemeClr val="hlink"/>
                </a:solidFill>
                <a:latin typeface="Archivo SemiBold"/>
                <a:ea typeface="Archivo SemiBold"/>
                <a:cs typeface="Archivo SemiBold"/>
                <a:sym typeface="Archivo SemiBold"/>
                <a:hlinkClick r:id="rId3"/>
              </a:rPr>
              <a:t>las Rúbricas,</a:t>
            </a:r>
            <a:r>
              <a:rPr b="0" i="0" lang="es" sz="2600" u="none" cap="none" strike="noStrike">
                <a:solidFill>
                  <a:schemeClr val="dk2"/>
                </a:solidFill>
                <a:latin typeface="Archivo SemiBold"/>
                <a:ea typeface="Archivo SemiBold"/>
                <a:cs typeface="Archivo SemiBold"/>
                <a:sym typeface="Archivo SemiBold"/>
              </a:rPr>
              <a:t> pensemos:</a:t>
            </a:r>
            <a:endParaRPr b="0" i="0" sz="2600" u="none" cap="none" strike="noStrike">
              <a:solidFill>
                <a:schemeClr val="dk2"/>
              </a:solidFill>
              <a:latin typeface="Archivo SemiBold"/>
              <a:ea typeface="Archivo SemiBold"/>
              <a:cs typeface="Archivo SemiBold"/>
              <a:sym typeface="Archivo SemiBold"/>
            </a:endParaRPr>
          </a:p>
          <a:p>
            <a:pPr indent="0" lvl="0" marL="0" marR="0" rtl="0" algn="ctr">
              <a:lnSpc>
                <a:spcPct val="150000"/>
              </a:lnSpc>
              <a:spcBef>
                <a:spcPts val="0"/>
              </a:spcBef>
              <a:spcAft>
                <a:spcPts val="0"/>
              </a:spcAft>
              <a:buClr>
                <a:schemeClr val="dk1"/>
              </a:buClr>
              <a:buSzPts val="1100"/>
              <a:buFont typeface="Arial"/>
              <a:buNone/>
            </a:pPr>
            <a:r>
              <a:rPr b="0" i="0" lang="es" sz="2600" u="none" cap="none" strike="noStrike">
                <a:solidFill>
                  <a:schemeClr val="dk2"/>
                </a:solidFill>
                <a:latin typeface="Archivo SemiBold"/>
                <a:ea typeface="Archivo SemiBold"/>
                <a:cs typeface="Archivo SemiBold"/>
                <a:sym typeface="Archivo SemiBold"/>
              </a:rPr>
              <a:t>¿Qué herramientas de la lengua podemos enseñar para lograr la </a:t>
            </a:r>
            <a:r>
              <a:rPr b="0" i="1" lang="es" sz="2600" u="none" cap="none" strike="noStrike">
                <a:solidFill>
                  <a:schemeClr val="dk2"/>
                </a:solidFill>
                <a:latin typeface="Archivo SemiBold"/>
                <a:ea typeface="Archivo SemiBold"/>
                <a:cs typeface="Archivo SemiBold"/>
                <a:sym typeface="Archivo SemiBold"/>
              </a:rPr>
              <a:t>progresión </a:t>
            </a:r>
            <a:r>
              <a:rPr b="0" i="0" lang="es" sz="2600" u="none" cap="none" strike="noStrike">
                <a:solidFill>
                  <a:schemeClr val="dk2"/>
                </a:solidFill>
                <a:latin typeface="Archivo SemiBold"/>
                <a:ea typeface="Archivo SemiBold"/>
                <a:cs typeface="Archivo SemiBold"/>
                <a:sym typeface="Archivo SemiBold"/>
              </a:rPr>
              <a:t>de los siguientes desempeños?</a:t>
            </a:r>
            <a:endParaRPr b="0" i="0" sz="2600" u="none" cap="none" strike="noStrike">
              <a:solidFill>
                <a:schemeClr val="dk2"/>
              </a:solidFill>
              <a:highlight>
                <a:srgbClr val="B7DB20"/>
              </a:highlight>
              <a:latin typeface="Archivo ExtraBold"/>
              <a:ea typeface="Archivo ExtraBold"/>
              <a:cs typeface="Archivo ExtraBold"/>
              <a:sym typeface="Archivo ExtraBold"/>
            </a:endParaRPr>
          </a:p>
        </p:txBody>
      </p:sp>
      <p:cxnSp>
        <p:nvCxnSpPr>
          <p:cNvPr id="507" name="Google Shape;507;g3669e003400_0_97"/>
          <p:cNvCxnSpPr/>
          <p:nvPr/>
        </p:nvCxnSpPr>
        <p:spPr>
          <a:xfrm>
            <a:off x="759625" y="3941800"/>
            <a:ext cx="520500" cy="0"/>
          </a:xfrm>
          <a:prstGeom prst="straightConnector1">
            <a:avLst/>
          </a:prstGeom>
          <a:noFill/>
          <a:ln cap="flat" cmpd="sng" w="19050">
            <a:solidFill>
              <a:schemeClr val="dk2"/>
            </a:solidFill>
            <a:prstDash val="solid"/>
            <a:round/>
            <a:headEnd len="sm" w="sm" type="none"/>
            <a:tailEnd len="sm" w="sm" type="none"/>
          </a:ln>
        </p:spPr>
      </p:cxnSp>
      <p:sp>
        <p:nvSpPr>
          <p:cNvPr id="508" name="Google Shape;508;g3669e003400_0_97"/>
          <p:cNvSpPr txBox="1"/>
          <p:nvPr/>
        </p:nvSpPr>
        <p:spPr>
          <a:xfrm>
            <a:off x="5993775" y="2571750"/>
            <a:ext cx="95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chivo"/>
              <a:ea typeface="Archivo"/>
              <a:cs typeface="Archivo"/>
              <a:sym typeface="Archivo"/>
            </a:endParaRPr>
          </a:p>
        </p:txBody>
      </p:sp>
      <p:cxnSp>
        <p:nvCxnSpPr>
          <p:cNvPr id="509" name="Google Shape;509;g3669e003400_0_97"/>
          <p:cNvCxnSpPr/>
          <p:nvPr/>
        </p:nvCxnSpPr>
        <p:spPr>
          <a:xfrm>
            <a:off x="44725" y="710700"/>
            <a:ext cx="1235400" cy="0"/>
          </a:xfrm>
          <a:prstGeom prst="straightConnector1">
            <a:avLst/>
          </a:prstGeom>
          <a:noFill/>
          <a:ln cap="flat" cmpd="sng" w="19050">
            <a:solidFill>
              <a:srgbClr val="CCCCCC"/>
            </a:solidFill>
            <a:prstDash val="dash"/>
            <a:round/>
            <a:headEnd len="sm" w="sm" type="none"/>
            <a:tailEnd len="sm" w="sm" type="none"/>
          </a:ln>
        </p:spPr>
      </p:cxnSp>
      <p:sp>
        <p:nvSpPr>
          <p:cNvPr id="510" name="Google Shape;510;g3669e003400_0_97"/>
          <p:cNvSpPr txBox="1"/>
          <p:nvPr/>
        </p:nvSpPr>
        <p:spPr>
          <a:xfrm>
            <a:off x="4405400" y="1971450"/>
            <a:ext cx="15927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t/>
            </a:r>
            <a:endParaRPr b="0" i="0" sz="1300" u="none" cap="none" strike="noStrike">
              <a:solidFill>
                <a:srgbClr val="424242"/>
              </a:solidFill>
              <a:latin typeface="Archivo"/>
              <a:ea typeface="Archivo"/>
              <a:cs typeface="Archivo"/>
              <a:sym typeface="Archivo"/>
            </a:endParaRPr>
          </a:p>
        </p:txBody>
      </p:sp>
      <p:pic>
        <p:nvPicPr>
          <p:cNvPr id="511" name="Google Shape;511;g3669e003400_0_97"/>
          <p:cNvPicPr preferRelativeResize="0"/>
          <p:nvPr/>
        </p:nvPicPr>
        <p:blipFill rotWithShape="1">
          <a:blip r:embed="rId4">
            <a:alphaModFix/>
          </a:blip>
          <a:srcRect b="0" l="0" r="0" t="0"/>
          <a:stretch/>
        </p:blipFill>
        <p:spPr>
          <a:xfrm>
            <a:off x="8092925" y="480625"/>
            <a:ext cx="1230802" cy="304100"/>
          </a:xfrm>
          <a:prstGeom prst="rect">
            <a:avLst/>
          </a:prstGeom>
          <a:noFill/>
          <a:ln>
            <a:noFill/>
          </a:ln>
        </p:spPr>
      </p:pic>
      <p:pic>
        <p:nvPicPr>
          <p:cNvPr id="512" name="Google Shape;512;g3669e003400_0_97"/>
          <p:cNvPicPr preferRelativeResize="0"/>
          <p:nvPr/>
        </p:nvPicPr>
        <p:blipFill rotWithShape="1">
          <a:blip r:embed="rId5">
            <a:alphaModFix/>
          </a:blip>
          <a:srcRect b="0" l="0" r="0" t="0"/>
          <a:stretch/>
        </p:blipFill>
        <p:spPr>
          <a:xfrm>
            <a:off x="7330775" y="111575"/>
            <a:ext cx="1460676" cy="206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6" name="Shape 516"/>
        <p:cNvGrpSpPr/>
        <p:nvPr/>
      </p:nvGrpSpPr>
      <p:grpSpPr>
        <a:xfrm>
          <a:off x="0" y="0"/>
          <a:ext cx="0" cy="0"/>
          <a:chOff x="0" y="0"/>
          <a:chExt cx="0" cy="0"/>
        </a:xfrm>
      </p:grpSpPr>
      <p:sp>
        <p:nvSpPr>
          <p:cNvPr id="517" name="Google Shape;517;g34c4e4c9c87_0_809"/>
          <p:cNvSpPr txBox="1"/>
          <p:nvPr/>
        </p:nvSpPr>
        <p:spPr>
          <a:xfrm>
            <a:off x="240925" y="467850"/>
            <a:ext cx="8710200" cy="38481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s" sz="1400" u="none" cap="none" strike="noStrike">
                <a:solidFill>
                  <a:schemeClr val="dk1"/>
                </a:solidFill>
                <a:latin typeface="Archivo"/>
                <a:ea typeface="Archivo"/>
                <a:cs typeface="Archivo"/>
                <a:sym typeface="Archivo"/>
              </a:rPr>
              <a:t>En el 1er bimestre se propone la escucha de narraciones orales de terror y la lectura de una noticia que puede inspirar una ficción de terror con el propósito de producir una narración oral de terror basada en esa historia periodística.</a:t>
            </a:r>
            <a:endParaRPr b="0" i="0" sz="1400" u="none" cap="none" strike="noStrike">
              <a:solidFill>
                <a:schemeClr val="dk1"/>
              </a:solidFill>
              <a:latin typeface="Archivo"/>
              <a:ea typeface="Archivo"/>
              <a:cs typeface="Archivo"/>
              <a:sym typeface="Archivo"/>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Archivo"/>
              <a:ea typeface="Archivo"/>
              <a:cs typeface="Archivo"/>
              <a:sym typeface="Archivo"/>
            </a:endParaRPr>
          </a:p>
          <a:p>
            <a:pPr indent="0" lvl="0" marL="0" marR="0" rtl="0" algn="l">
              <a:lnSpc>
                <a:spcPct val="115000"/>
              </a:lnSpc>
              <a:spcBef>
                <a:spcPts val="0"/>
              </a:spcBef>
              <a:spcAft>
                <a:spcPts val="0"/>
              </a:spcAft>
              <a:buClr>
                <a:schemeClr val="dk1"/>
              </a:buClr>
              <a:buSzPts val="1100"/>
              <a:buFont typeface="Arial"/>
              <a:buNone/>
            </a:pPr>
            <a:r>
              <a:rPr b="0" i="0" lang="es" sz="1400" u="none" cap="none" strike="noStrike">
                <a:solidFill>
                  <a:schemeClr val="dk1"/>
                </a:solidFill>
                <a:latin typeface="Archivo"/>
                <a:ea typeface="Archivo"/>
                <a:cs typeface="Archivo"/>
                <a:sym typeface="Archivo"/>
              </a:rPr>
              <a:t>En el 2do bimestre se propone la lectura de cuentos de terror, de recomendaciones literarias y de una entrevista a una autora que escribe terror con el propósito de escribir una recomendación.</a:t>
            </a:r>
            <a:endParaRPr b="0" i="0" sz="1400" u="none" cap="none" strike="noStrike">
              <a:solidFill>
                <a:schemeClr val="dk1"/>
              </a:solidFill>
              <a:latin typeface="Archivo"/>
              <a:ea typeface="Archivo"/>
              <a:cs typeface="Archivo"/>
              <a:sym typeface="Archivo"/>
            </a:endParaRPr>
          </a:p>
          <a:p>
            <a:pPr indent="0" lvl="0" marL="0" marR="0" rtl="0" algn="l">
              <a:lnSpc>
                <a:spcPct val="115000"/>
              </a:lnSpc>
              <a:spcBef>
                <a:spcPts val="0"/>
              </a:spcBef>
              <a:spcAft>
                <a:spcPts val="0"/>
              </a:spcAft>
              <a:buClr>
                <a:schemeClr val="dk1"/>
              </a:buClr>
              <a:buSzPts val="1100"/>
              <a:buFont typeface="Arial"/>
              <a:buNone/>
            </a:pPr>
            <a:r>
              <a:t/>
            </a:r>
            <a:endParaRPr b="1" i="0" sz="1400" u="none" cap="none" strike="noStrike">
              <a:solidFill>
                <a:schemeClr val="dk1"/>
              </a:solidFill>
              <a:latin typeface="Archivo"/>
              <a:ea typeface="Archivo"/>
              <a:cs typeface="Archivo"/>
              <a:sym typeface="Archivo"/>
            </a:endParaRPr>
          </a:p>
          <a:p>
            <a:pPr indent="0" lvl="0" marL="0" marR="0" rtl="0" algn="l">
              <a:lnSpc>
                <a:spcPct val="115000"/>
              </a:lnSpc>
              <a:spcBef>
                <a:spcPts val="0"/>
              </a:spcBef>
              <a:spcAft>
                <a:spcPts val="0"/>
              </a:spcAft>
              <a:buClr>
                <a:schemeClr val="dk1"/>
              </a:buClr>
              <a:buSzPts val="1100"/>
              <a:buFont typeface="Arial"/>
              <a:buNone/>
            </a:pPr>
            <a:r>
              <a:rPr b="1" i="0" lang="es" sz="1400" u="none" cap="none" strike="noStrike">
                <a:solidFill>
                  <a:schemeClr val="dk1"/>
                </a:solidFill>
                <a:latin typeface="Archivo"/>
                <a:ea typeface="Archivo"/>
                <a:cs typeface="Archivo"/>
                <a:sym typeface="Archivo"/>
              </a:rPr>
              <a:t>Algunas herramientas de la lengua que se podrían enseñar para leer, escribir, hablar y escuchar mejor:</a:t>
            </a:r>
            <a:endParaRPr b="1" i="0" sz="1400" u="none" cap="none" strike="noStrike">
              <a:solidFill>
                <a:schemeClr val="dk1"/>
              </a:solidFill>
              <a:latin typeface="Archivo"/>
              <a:ea typeface="Archivo"/>
              <a:cs typeface="Archivo"/>
              <a:sym typeface="Archivo"/>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Archivo"/>
              <a:ea typeface="Archivo"/>
              <a:cs typeface="Archivo"/>
              <a:sym typeface="Archivo"/>
            </a:endParaRPr>
          </a:p>
          <a:p>
            <a:pPr indent="-317500" lvl="0" marL="457200" marR="0" rtl="0" algn="l">
              <a:lnSpc>
                <a:spcPct val="100000"/>
              </a:lnSpc>
              <a:spcBef>
                <a:spcPts val="0"/>
              </a:spcBef>
              <a:spcAft>
                <a:spcPts val="0"/>
              </a:spcAft>
              <a:buClr>
                <a:schemeClr val="dk1"/>
              </a:buClr>
              <a:buSzPts val="1400"/>
              <a:buFont typeface="Archivo"/>
              <a:buChar char="●"/>
            </a:pPr>
            <a:r>
              <a:rPr b="1" i="0" lang="es" sz="1400" u="none" cap="none" strike="noStrike">
                <a:solidFill>
                  <a:schemeClr val="dk1"/>
                </a:solidFill>
                <a:latin typeface="Archivo"/>
                <a:ea typeface="Archivo"/>
                <a:cs typeface="Archivo"/>
                <a:sym typeface="Archivo"/>
              </a:rPr>
              <a:t>La coherencia y la cohesión de los textos leídos y producidos: uso de la puntuación como demarcador textual.</a:t>
            </a:r>
            <a:endParaRPr b="1" i="0" sz="1400" u="none" cap="none" strike="noStrike">
              <a:solidFill>
                <a:schemeClr val="dk1"/>
              </a:solidFill>
              <a:latin typeface="Archivo"/>
              <a:ea typeface="Archivo"/>
              <a:cs typeface="Archivo"/>
              <a:sym typeface="Archivo"/>
            </a:endParaRPr>
          </a:p>
          <a:p>
            <a:pPr indent="-317500" lvl="0" marL="457200" marR="0" rtl="0" algn="l">
              <a:lnSpc>
                <a:spcPct val="100000"/>
              </a:lnSpc>
              <a:spcBef>
                <a:spcPts val="0"/>
              </a:spcBef>
              <a:spcAft>
                <a:spcPts val="0"/>
              </a:spcAft>
              <a:buClr>
                <a:schemeClr val="dk1"/>
              </a:buClr>
              <a:buSzPts val="1400"/>
              <a:buFont typeface="Archivo"/>
              <a:buChar char="●"/>
            </a:pPr>
            <a:r>
              <a:rPr b="1" i="0" lang="es" sz="1400" u="none" cap="none" strike="noStrike">
                <a:solidFill>
                  <a:schemeClr val="dk1"/>
                </a:solidFill>
                <a:latin typeface="Archivo"/>
                <a:ea typeface="Archivo"/>
                <a:cs typeface="Archivo"/>
                <a:sym typeface="Archivo"/>
              </a:rPr>
              <a:t>Los usos del sustantivo y del adjetivo para denominar y expandir información en los textos trabajados.</a:t>
            </a:r>
            <a:endParaRPr b="1" i="0" sz="1400" u="none" cap="none" strike="noStrike">
              <a:solidFill>
                <a:schemeClr val="dk1"/>
              </a:solidFill>
              <a:latin typeface="Archivo"/>
              <a:ea typeface="Archivo"/>
              <a:cs typeface="Archivo"/>
              <a:sym typeface="Archivo"/>
            </a:endParaRPr>
          </a:p>
          <a:p>
            <a:pPr indent="0" lvl="0" marL="0" marR="0" rtl="0" algn="ctr">
              <a:lnSpc>
                <a:spcPct val="115000"/>
              </a:lnSpc>
              <a:spcBef>
                <a:spcPts val="0"/>
              </a:spcBef>
              <a:spcAft>
                <a:spcPts val="0"/>
              </a:spcAft>
              <a:buClr>
                <a:schemeClr val="dk1"/>
              </a:buClr>
              <a:buSzPts val="1100"/>
              <a:buFont typeface="Arial"/>
              <a:buNone/>
            </a:pPr>
            <a:r>
              <a:rPr b="1" i="0" lang="es" sz="1400" u="none" cap="none" strike="noStrike">
                <a:solidFill>
                  <a:schemeClr val="dk1"/>
                </a:solidFill>
                <a:latin typeface="Archivo"/>
                <a:ea typeface="Archivo"/>
                <a:cs typeface="Archivo"/>
                <a:sym typeface="Archivo"/>
              </a:rPr>
              <a:t>                                                                                                                                                                            </a:t>
            </a:r>
            <a:r>
              <a:rPr b="0" i="1" lang="es" sz="2100" u="sng" cap="none" strike="noStrike">
                <a:solidFill>
                  <a:schemeClr val="hlink"/>
                </a:solidFill>
                <a:latin typeface="Archivo Thin"/>
                <a:ea typeface="Archivo Thin"/>
                <a:cs typeface="Archivo Thin"/>
                <a:sym typeface="Archivo Thin"/>
                <a:hlinkClick r:id="rId3"/>
              </a:rPr>
              <a:t>Ejemplo</a:t>
            </a:r>
            <a:endParaRPr b="0" i="1" sz="2100" u="none" cap="none" strike="noStrike">
              <a:solidFill>
                <a:schemeClr val="dk1"/>
              </a:solidFill>
              <a:latin typeface="Archivo Thin"/>
              <a:ea typeface="Archivo Thin"/>
              <a:cs typeface="Archivo Thin"/>
              <a:sym typeface="Archivo Thin"/>
            </a:endParaRPr>
          </a:p>
        </p:txBody>
      </p:sp>
      <p:sp>
        <p:nvSpPr>
          <p:cNvPr id="518" name="Google Shape;518;g34c4e4c9c87_0_809"/>
          <p:cNvSpPr/>
          <p:nvPr/>
        </p:nvSpPr>
        <p:spPr>
          <a:xfrm>
            <a:off x="-46625" y="4902650"/>
            <a:ext cx="9198300" cy="240900"/>
          </a:xfrm>
          <a:prstGeom prst="rect">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9" name="Google Shape;519;g34c4e4c9c87_0_809"/>
          <p:cNvGrpSpPr/>
          <p:nvPr/>
        </p:nvGrpSpPr>
        <p:grpSpPr>
          <a:xfrm>
            <a:off x="-302993" y="4317805"/>
            <a:ext cx="2799007" cy="584818"/>
            <a:chOff x="-302993" y="4101830"/>
            <a:chExt cx="2799007" cy="584818"/>
          </a:xfrm>
        </p:grpSpPr>
        <p:grpSp>
          <p:nvGrpSpPr>
            <p:cNvPr id="520" name="Google Shape;520;g34c4e4c9c87_0_809"/>
            <p:cNvGrpSpPr/>
            <p:nvPr/>
          </p:nvGrpSpPr>
          <p:grpSpPr>
            <a:xfrm rot="5400000">
              <a:off x="1363571" y="3554205"/>
              <a:ext cx="584818" cy="1680068"/>
              <a:chOff x="2405075" y="2171775"/>
              <a:chExt cx="633400" cy="1900100"/>
            </a:xfrm>
          </p:grpSpPr>
          <p:cxnSp>
            <p:nvCxnSpPr>
              <p:cNvPr id="521" name="Google Shape;521;g34c4e4c9c87_0_809"/>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22" name="Google Shape;522;g34c4e4c9c87_0_809"/>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23" name="Google Shape;523;g34c4e4c9c87_0_809"/>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24" name="Google Shape;524;g34c4e4c9c87_0_809"/>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25" name="Google Shape;525;g34c4e4c9c87_0_809"/>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26" name="Google Shape;526;g34c4e4c9c87_0_809"/>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527" name="Google Shape;527;g34c4e4c9c87_0_809"/>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528" name="Google Shape;528;g34c4e4c9c87_0_809"/>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529" name="Google Shape;529;g34c4e4c9c87_0_809"/>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530" name="Google Shape;530;g34c4e4c9c87_0_80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531" name="Google Shape;531;g34c4e4c9c87_0_80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532" name="Google Shape;532;g34c4e4c9c87_0_809"/>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533" name="Google Shape;533;g34c4e4c9c87_0_809"/>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534" name="Google Shape;534;g34c4e4c9c87_0_809"/>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535" name="Google Shape;535;g34c4e4c9c87_0_809"/>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536" name="Google Shape;536;g34c4e4c9c87_0_809"/>
            <p:cNvGrpSpPr/>
            <p:nvPr/>
          </p:nvGrpSpPr>
          <p:grpSpPr>
            <a:xfrm rot="5400000">
              <a:off x="244632" y="3554205"/>
              <a:ext cx="584818" cy="1680068"/>
              <a:chOff x="2405075" y="2171775"/>
              <a:chExt cx="633400" cy="1900100"/>
            </a:xfrm>
          </p:grpSpPr>
          <p:cxnSp>
            <p:nvCxnSpPr>
              <p:cNvPr id="537" name="Google Shape;537;g34c4e4c9c87_0_809"/>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38" name="Google Shape;538;g34c4e4c9c87_0_809"/>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39" name="Google Shape;539;g34c4e4c9c87_0_809"/>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40" name="Google Shape;540;g34c4e4c9c87_0_809"/>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41" name="Google Shape;541;g34c4e4c9c87_0_809"/>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42" name="Google Shape;542;g34c4e4c9c87_0_809"/>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543" name="Google Shape;543;g34c4e4c9c87_0_809"/>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544" name="Google Shape;544;g34c4e4c9c87_0_809"/>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545" name="Google Shape;545;g34c4e4c9c87_0_809"/>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546" name="Google Shape;546;g34c4e4c9c87_0_80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547" name="Google Shape;547;g34c4e4c9c87_0_80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548" name="Google Shape;548;g34c4e4c9c87_0_809"/>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549" name="Google Shape;549;g34c4e4c9c87_0_809"/>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550" name="Google Shape;550;g34c4e4c9c87_0_809"/>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551" name="Google Shape;551;g34c4e4c9c87_0_809"/>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pic>
        <p:nvPicPr>
          <p:cNvPr id="552" name="Google Shape;552;g34c4e4c9c87_0_809"/>
          <p:cNvPicPr preferRelativeResize="0"/>
          <p:nvPr/>
        </p:nvPicPr>
        <p:blipFill rotWithShape="1">
          <a:blip r:embed="rId4">
            <a:alphaModFix/>
          </a:blip>
          <a:srcRect b="0" l="0" r="0" t="0"/>
          <a:stretch/>
        </p:blipFill>
        <p:spPr>
          <a:xfrm>
            <a:off x="6933250" y="135675"/>
            <a:ext cx="1460676" cy="206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6" name="Shape 556"/>
        <p:cNvGrpSpPr/>
        <p:nvPr/>
      </p:nvGrpSpPr>
      <p:grpSpPr>
        <a:xfrm>
          <a:off x="0" y="0"/>
          <a:ext cx="0" cy="0"/>
          <a:chOff x="0" y="0"/>
          <a:chExt cx="0" cy="0"/>
        </a:xfrm>
      </p:grpSpPr>
      <p:sp>
        <p:nvSpPr>
          <p:cNvPr id="557" name="Google Shape;557;g34c4e4c9c87_0_987"/>
          <p:cNvSpPr txBox="1"/>
          <p:nvPr/>
        </p:nvSpPr>
        <p:spPr>
          <a:xfrm>
            <a:off x="892750" y="1477975"/>
            <a:ext cx="5660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2100"/>
              <a:buFont typeface="Arial"/>
              <a:buNone/>
            </a:pPr>
            <a:r>
              <a:t/>
            </a:r>
            <a:endParaRPr b="1" i="0" sz="2300" u="none" cap="none" strike="noStrike">
              <a:solidFill>
                <a:schemeClr val="dk1"/>
              </a:solidFill>
              <a:latin typeface="Montserrat"/>
              <a:ea typeface="Montserrat"/>
              <a:cs typeface="Montserrat"/>
              <a:sym typeface="Montserrat"/>
            </a:endParaRPr>
          </a:p>
        </p:txBody>
      </p:sp>
      <p:pic>
        <p:nvPicPr>
          <p:cNvPr id="558" name="Google Shape;558;g34c4e4c9c87_0_987"/>
          <p:cNvPicPr preferRelativeResize="0"/>
          <p:nvPr/>
        </p:nvPicPr>
        <p:blipFill rotWithShape="1">
          <a:blip r:embed="rId3">
            <a:alphaModFix/>
          </a:blip>
          <a:srcRect b="0" l="0" r="0" t="0"/>
          <a:stretch/>
        </p:blipFill>
        <p:spPr>
          <a:xfrm rot="9900001">
            <a:off x="6717777" y="3257113"/>
            <a:ext cx="3672048" cy="3087523"/>
          </a:xfrm>
          <a:prstGeom prst="rect">
            <a:avLst/>
          </a:prstGeom>
          <a:noFill/>
          <a:ln>
            <a:noFill/>
          </a:ln>
        </p:spPr>
      </p:pic>
      <p:sp>
        <p:nvSpPr>
          <p:cNvPr id="559" name="Google Shape;559;g34c4e4c9c87_0_987"/>
          <p:cNvSpPr txBox="1"/>
          <p:nvPr/>
        </p:nvSpPr>
        <p:spPr>
          <a:xfrm>
            <a:off x="345275" y="191850"/>
            <a:ext cx="4966800" cy="67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rgbClr val="000000"/>
                </a:solidFill>
                <a:highlight>
                  <a:srgbClr val="B7DB20"/>
                </a:highlight>
                <a:latin typeface="Archivo ExtraBold"/>
                <a:ea typeface="Archivo ExtraBold"/>
                <a:cs typeface="Archivo ExtraBold"/>
                <a:sym typeface="Archivo ExtraBold"/>
              </a:rPr>
              <a:t>Desempeños de Lectura que se ponen en juego:</a:t>
            </a:r>
            <a:endParaRPr b="0" i="0" sz="1800" u="none" cap="none" strike="noStrike">
              <a:solidFill>
                <a:srgbClr val="000000"/>
              </a:solidFill>
              <a:highlight>
                <a:srgbClr val="B7DB20"/>
              </a:highlight>
              <a:latin typeface="Archivo ExtraBold"/>
              <a:ea typeface="Archivo ExtraBold"/>
              <a:cs typeface="Archivo ExtraBold"/>
              <a:sym typeface="Archivo ExtraBold"/>
            </a:endParaRPr>
          </a:p>
        </p:txBody>
      </p:sp>
      <p:pic>
        <p:nvPicPr>
          <p:cNvPr id="560" name="Google Shape;560;g34c4e4c9c87_0_987"/>
          <p:cNvPicPr preferRelativeResize="0"/>
          <p:nvPr/>
        </p:nvPicPr>
        <p:blipFill rotWithShape="1">
          <a:blip r:embed="rId4">
            <a:alphaModFix/>
          </a:blip>
          <a:srcRect b="0" l="0" r="0" t="0"/>
          <a:stretch/>
        </p:blipFill>
        <p:spPr>
          <a:xfrm rot="2181472">
            <a:off x="6555428" y="119947"/>
            <a:ext cx="554526" cy="456436"/>
          </a:xfrm>
          <a:prstGeom prst="rect">
            <a:avLst/>
          </a:prstGeom>
          <a:noFill/>
          <a:ln>
            <a:noFill/>
          </a:ln>
        </p:spPr>
      </p:pic>
      <p:grpSp>
        <p:nvGrpSpPr>
          <p:cNvPr id="561" name="Google Shape;561;g34c4e4c9c87_0_987"/>
          <p:cNvGrpSpPr/>
          <p:nvPr/>
        </p:nvGrpSpPr>
        <p:grpSpPr>
          <a:xfrm rot="5400000">
            <a:off x="4746821" y="1034148"/>
            <a:ext cx="3189350" cy="1336365"/>
            <a:chOff x="5974609" y="421178"/>
            <a:chExt cx="3189350" cy="1336365"/>
          </a:xfrm>
        </p:grpSpPr>
        <p:grpSp>
          <p:nvGrpSpPr>
            <p:cNvPr id="562" name="Google Shape;562;g34c4e4c9c87_0_987"/>
            <p:cNvGrpSpPr/>
            <p:nvPr/>
          </p:nvGrpSpPr>
          <p:grpSpPr>
            <a:xfrm rot="5400000">
              <a:off x="7873552" y="-202766"/>
              <a:ext cx="666463" cy="1914351"/>
              <a:chOff x="2405075" y="2171775"/>
              <a:chExt cx="633400" cy="1900100"/>
            </a:xfrm>
          </p:grpSpPr>
          <p:cxnSp>
            <p:nvCxnSpPr>
              <p:cNvPr id="563" name="Google Shape;563;g34c4e4c9c87_0_987"/>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64" name="Google Shape;564;g34c4e4c9c87_0_987"/>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65" name="Google Shape;565;g34c4e4c9c87_0_987"/>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66" name="Google Shape;566;g34c4e4c9c87_0_987"/>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67" name="Google Shape;567;g34c4e4c9c87_0_987"/>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68" name="Google Shape;568;g34c4e4c9c87_0_987"/>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569" name="Google Shape;569;g34c4e4c9c87_0_987"/>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570" name="Google Shape;570;g34c4e4c9c87_0_987"/>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571" name="Google Shape;571;g34c4e4c9c87_0_987"/>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572" name="Google Shape;572;g34c4e4c9c87_0_98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573" name="Google Shape;573;g34c4e4c9c87_0_98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574" name="Google Shape;574;g34c4e4c9c87_0_987"/>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575" name="Google Shape;575;g34c4e4c9c87_0_987"/>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576" name="Google Shape;576;g34c4e4c9c87_0_987"/>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577" name="Google Shape;577;g34c4e4c9c87_0_987"/>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578" name="Google Shape;578;g34c4e4c9c87_0_987"/>
            <p:cNvGrpSpPr/>
            <p:nvPr/>
          </p:nvGrpSpPr>
          <p:grpSpPr>
            <a:xfrm rot="5400000">
              <a:off x="7873552" y="467136"/>
              <a:ext cx="666463" cy="1914351"/>
              <a:chOff x="2405075" y="2171775"/>
              <a:chExt cx="633400" cy="1900100"/>
            </a:xfrm>
          </p:grpSpPr>
          <p:cxnSp>
            <p:nvCxnSpPr>
              <p:cNvPr id="579" name="Google Shape;579;g34c4e4c9c87_0_987"/>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80" name="Google Shape;580;g34c4e4c9c87_0_987"/>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81" name="Google Shape;581;g34c4e4c9c87_0_987"/>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82" name="Google Shape;582;g34c4e4c9c87_0_987"/>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83" name="Google Shape;583;g34c4e4c9c87_0_987"/>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84" name="Google Shape;584;g34c4e4c9c87_0_987"/>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585" name="Google Shape;585;g34c4e4c9c87_0_987"/>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586" name="Google Shape;586;g34c4e4c9c87_0_987"/>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587" name="Google Shape;587;g34c4e4c9c87_0_987"/>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588" name="Google Shape;588;g34c4e4c9c87_0_98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589" name="Google Shape;589;g34c4e4c9c87_0_98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590" name="Google Shape;590;g34c4e4c9c87_0_987"/>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591" name="Google Shape;591;g34c4e4c9c87_0_987"/>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592" name="Google Shape;592;g34c4e4c9c87_0_987"/>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593" name="Google Shape;593;g34c4e4c9c87_0_987"/>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594" name="Google Shape;594;g34c4e4c9c87_0_987"/>
            <p:cNvGrpSpPr/>
            <p:nvPr/>
          </p:nvGrpSpPr>
          <p:grpSpPr>
            <a:xfrm rot="5400000">
              <a:off x="6598553" y="-202766"/>
              <a:ext cx="666463" cy="1914351"/>
              <a:chOff x="2405075" y="2171775"/>
              <a:chExt cx="633400" cy="1900100"/>
            </a:xfrm>
          </p:grpSpPr>
          <p:cxnSp>
            <p:nvCxnSpPr>
              <p:cNvPr id="595" name="Google Shape;595;g34c4e4c9c87_0_987"/>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96" name="Google Shape;596;g34c4e4c9c87_0_987"/>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97" name="Google Shape;597;g34c4e4c9c87_0_987"/>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98" name="Google Shape;598;g34c4e4c9c87_0_987"/>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599" name="Google Shape;599;g34c4e4c9c87_0_987"/>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00" name="Google Shape;600;g34c4e4c9c87_0_987"/>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601" name="Google Shape;601;g34c4e4c9c87_0_987"/>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602" name="Google Shape;602;g34c4e4c9c87_0_987"/>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03" name="Google Shape;603;g34c4e4c9c87_0_987"/>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604" name="Google Shape;604;g34c4e4c9c87_0_98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05" name="Google Shape;605;g34c4e4c9c87_0_98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06" name="Google Shape;606;g34c4e4c9c87_0_987"/>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07" name="Google Shape;607;g34c4e4c9c87_0_987"/>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608" name="Google Shape;608;g34c4e4c9c87_0_987"/>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609" name="Google Shape;609;g34c4e4c9c87_0_987"/>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610" name="Google Shape;610;g34c4e4c9c87_0_987"/>
            <p:cNvGrpSpPr/>
            <p:nvPr/>
          </p:nvGrpSpPr>
          <p:grpSpPr>
            <a:xfrm rot="5400000">
              <a:off x="6598553" y="467136"/>
              <a:ext cx="666463" cy="1914351"/>
              <a:chOff x="2405075" y="2171775"/>
              <a:chExt cx="633400" cy="1900100"/>
            </a:xfrm>
          </p:grpSpPr>
          <p:cxnSp>
            <p:nvCxnSpPr>
              <p:cNvPr id="611" name="Google Shape;611;g34c4e4c9c87_0_987"/>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12" name="Google Shape;612;g34c4e4c9c87_0_987"/>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13" name="Google Shape;613;g34c4e4c9c87_0_987"/>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14" name="Google Shape;614;g34c4e4c9c87_0_987"/>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15" name="Google Shape;615;g34c4e4c9c87_0_987"/>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16" name="Google Shape;616;g34c4e4c9c87_0_987"/>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617" name="Google Shape;617;g34c4e4c9c87_0_987"/>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618" name="Google Shape;618;g34c4e4c9c87_0_987"/>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19" name="Google Shape;619;g34c4e4c9c87_0_987"/>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620" name="Google Shape;620;g34c4e4c9c87_0_98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21" name="Google Shape;621;g34c4e4c9c87_0_98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22" name="Google Shape;622;g34c4e4c9c87_0_987"/>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23" name="Google Shape;623;g34c4e4c9c87_0_987"/>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624" name="Google Shape;624;g34c4e4c9c87_0_987"/>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625" name="Google Shape;625;g34c4e4c9c87_0_987"/>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pic>
        <p:nvPicPr>
          <p:cNvPr id="626" name="Google Shape;626;g34c4e4c9c87_0_987"/>
          <p:cNvPicPr preferRelativeResize="0"/>
          <p:nvPr/>
        </p:nvPicPr>
        <p:blipFill rotWithShape="1">
          <a:blip r:embed="rId5">
            <a:alphaModFix/>
          </a:blip>
          <a:srcRect b="0" l="0" r="0" t="0"/>
          <a:stretch/>
        </p:blipFill>
        <p:spPr>
          <a:xfrm>
            <a:off x="7463250" y="107650"/>
            <a:ext cx="1460676" cy="206450"/>
          </a:xfrm>
          <a:prstGeom prst="rect">
            <a:avLst/>
          </a:prstGeom>
          <a:noFill/>
          <a:ln>
            <a:noFill/>
          </a:ln>
        </p:spPr>
      </p:pic>
      <p:pic>
        <p:nvPicPr>
          <p:cNvPr id="627" name="Google Shape;627;g34c4e4c9c87_0_987"/>
          <p:cNvPicPr preferRelativeResize="0"/>
          <p:nvPr/>
        </p:nvPicPr>
        <p:blipFill rotWithShape="1">
          <a:blip r:embed="rId6">
            <a:alphaModFix/>
          </a:blip>
          <a:srcRect b="0" l="0" r="0" t="0"/>
          <a:stretch/>
        </p:blipFill>
        <p:spPr>
          <a:xfrm>
            <a:off x="427500" y="980275"/>
            <a:ext cx="7815449" cy="3845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1" name="Shape 631"/>
        <p:cNvGrpSpPr/>
        <p:nvPr/>
      </p:nvGrpSpPr>
      <p:grpSpPr>
        <a:xfrm>
          <a:off x="0" y="0"/>
          <a:ext cx="0" cy="0"/>
          <a:chOff x="0" y="0"/>
          <a:chExt cx="0" cy="0"/>
        </a:xfrm>
      </p:grpSpPr>
      <p:sp>
        <p:nvSpPr>
          <p:cNvPr id="632" name="Google Shape;632;g366e1a65a77_0_2"/>
          <p:cNvSpPr txBox="1"/>
          <p:nvPr/>
        </p:nvSpPr>
        <p:spPr>
          <a:xfrm>
            <a:off x="892750" y="1477975"/>
            <a:ext cx="5660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2100"/>
              <a:buFont typeface="Arial"/>
              <a:buNone/>
            </a:pPr>
            <a:r>
              <a:t/>
            </a:r>
            <a:endParaRPr b="1" i="0" sz="2300" u="none" cap="none" strike="noStrike">
              <a:solidFill>
                <a:schemeClr val="dk1"/>
              </a:solidFill>
              <a:latin typeface="Montserrat"/>
              <a:ea typeface="Montserrat"/>
              <a:cs typeface="Montserrat"/>
              <a:sym typeface="Montserrat"/>
            </a:endParaRPr>
          </a:p>
        </p:txBody>
      </p:sp>
      <p:pic>
        <p:nvPicPr>
          <p:cNvPr id="633" name="Google Shape;633;g366e1a65a77_0_2"/>
          <p:cNvPicPr preferRelativeResize="0"/>
          <p:nvPr/>
        </p:nvPicPr>
        <p:blipFill rotWithShape="1">
          <a:blip r:embed="rId3">
            <a:alphaModFix/>
          </a:blip>
          <a:srcRect b="0" l="0" r="0" t="0"/>
          <a:stretch/>
        </p:blipFill>
        <p:spPr>
          <a:xfrm rot="9900001">
            <a:off x="6717778" y="3257113"/>
            <a:ext cx="3672048" cy="3087523"/>
          </a:xfrm>
          <a:prstGeom prst="rect">
            <a:avLst/>
          </a:prstGeom>
          <a:noFill/>
          <a:ln>
            <a:noFill/>
          </a:ln>
        </p:spPr>
      </p:pic>
      <p:sp>
        <p:nvSpPr>
          <p:cNvPr id="634" name="Google Shape;634;g366e1a65a77_0_2"/>
          <p:cNvSpPr txBox="1"/>
          <p:nvPr/>
        </p:nvSpPr>
        <p:spPr>
          <a:xfrm>
            <a:off x="345275" y="191850"/>
            <a:ext cx="4966800" cy="67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rgbClr val="000000"/>
                </a:solidFill>
                <a:highlight>
                  <a:srgbClr val="B7DB20"/>
                </a:highlight>
                <a:latin typeface="Archivo ExtraBold"/>
                <a:ea typeface="Archivo ExtraBold"/>
                <a:cs typeface="Archivo ExtraBold"/>
                <a:sym typeface="Archivo ExtraBold"/>
              </a:rPr>
              <a:t>Desempeños de Escritura que se ponen en juego:</a:t>
            </a:r>
            <a:endParaRPr b="0" i="0" sz="1800" u="none" cap="none" strike="noStrike">
              <a:solidFill>
                <a:srgbClr val="000000"/>
              </a:solidFill>
              <a:highlight>
                <a:srgbClr val="B7DB20"/>
              </a:highlight>
              <a:latin typeface="Archivo ExtraBold"/>
              <a:ea typeface="Archivo ExtraBold"/>
              <a:cs typeface="Archivo ExtraBold"/>
              <a:sym typeface="Archivo ExtraBold"/>
            </a:endParaRPr>
          </a:p>
        </p:txBody>
      </p:sp>
      <p:pic>
        <p:nvPicPr>
          <p:cNvPr id="635" name="Google Shape;635;g366e1a65a77_0_2"/>
          <p:cNvPicPr preferRelativeResize="0"/>
          <p:nvPr/>
        </p:nvPicPr>
        <p:blipFill rotWithShape="1">
          <a:blip r:embed="rId4">
            <a:alphaModFix/>
          </a:blip>
          <a:srcRect b="0" l="0" r="0" t="0"/>
          <a:stretch/>
        </p:blipFill>
        <p:spPr>
          <a:xfrm rot="2181472">
            <a:off x="6555428" y="119947"/>
            <a:ext cx="554526" cy="456436"/>
          </a:xfrm>
          <a:prstGeom prst="rect">
            <a:avLst/>
          </a:prstGeom>
          <a:noFill/>
          <a:ln>
            <a:noFill/>
          </a:ln>
        </p:spPr>
      </p:pic>
      <p:grpSp>
        <p:nvGrpSpPr>
          <p:cNvPr id="636" name="Google Shape;636;g366e1a65a77_0_2"/>
          <p:cNvGrpSpPr/>
          <p:nvPr/>
        </p:nvGrpSpPr>
        <p:grpSpPr>
          <a:xfrm rot="5400000">
            <a:off x="4746819" y="1034147"/>
            <a:ext cx="3189350" cy="1336365"/>
            <a:chOff x="5974609" y="421180"/>
            <a:chExt cx="3189350" cy="1336365"/>
          </a:xfrm>
        </p:grpSpPr>
        <p:grpSp>
          <p:nvGrpSpPr>
            <p:cNvPr id="637" name="Google Shape;637;g366e1a65a77_0_2"/>
            <p:cNvGrpSpPr/>
            <p:nvPr/>
          </p:nvGrpSpPr>
          <p:grpSpPr>
            <a:xfrm rot="5400000">
              <a:off x="7873552" y="-202764"/>
              <a:ext cx="666463" cy="1914351"/>
              <a:chOff x="2405075" y="2171775"/>
              <a:chExt cx="633400" cy="1900100"/>
            </a:xfrm>
          </p:grpSpPr>
          <p:cxnSp>
            <p:nvCxnSpPr>
              <p:cNvPr id="638" name="Google Shape;638;g366e1a65a77_0_2"/>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39" name="Google Shape;639;g366e1a65a77_0_2"/>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40" name="Google Shape;640;g366e1a65a77_0_2"/>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41" name="Google Shape;641;g366e1a65a77_0_2"/>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42" name="Google Shape;642;g366e1a65a77_0_2"/>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43" name="Google Shape;643;g366e1a65a77_0_2"/>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644" name="Google Shape;644;g366e1a65a77_0_2"/>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645" name="Google Shape;645;g366e1a65a77_0_2"/>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46" name="Google Shape;646;g366e1a65a77_0_2"/>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647" name="Google Shape;647;g366e1a65a77_0_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48" name="Google Shape;648;g366e1a65a77_0_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49" name="Google Shape;649;g366e1a65a77_0_2"/>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50" name="Google Shape;650;g366e1a65a77_0_2"/>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651" name="Google Shape;651;g366e1a65a77_0_2"/>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652" name="Google Shape;652;g366e1a65a77_0_2"/>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653" name="Google Shape;653;g366e1a65a77_0_2"/>
            <p:cNvGrpSpPr/>
            <p:nvPr/>
          </p:nvGrpSpPr>
          <p:grpSpPr>
            <a:xfrm rot="5400000">
              <a:off x="7873552" y="467138"/>
              <a:ext cx="666463" cy="1914351"/>
              <a:chOff x="2405075" y="2171775"/>
              <a:chExt cx="633400" cy="1900100"/>
            </a:xfrm>
          </p:grpSpPr>
          <p:cxnSp>
            <p:nvCxnSpPr>
              <p:cNvPr id="654" name="Google Shape;654;g366e1a65a77_0_2"/>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55" name="Google Shape;655;g366e1a65a77_0_2"/>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56" name="Google Shape;656;g366e1a65a77_0_2"/>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57" name="Google Shape;657;g366e1a65a77_0_2"/>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58" name="Google Shape;658;g366e1a65a77_0_2"/>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59" name="Google Shape;659;g366e1a65a77_0_2"/>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660" name="Google Shape;660;g366e1a65a77_0_2"/>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661" name="Google Shape;661;g366e1a65a77_0_2"/>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62" name="Google Shape;662;g366e1a65a77_0_2"/>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663" name="Google Shape;663;g366e1a65a77_0_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64" name="Google Shape;664;g366e1a65a77_0_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65" name="Google Shape;665;g366e1a65a77_0_2"/>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66" name="Google Shape;666;g366e1a65a77_0_2"/>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667" name="Google Shape;667;g366e1a65a77_0_2"/>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668" name="Google Shape;668;g366e1a65a77_0_2"/>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669" name="Google Shape;669;g366e1a65a77_0_2"/>
            <p:cNvGrpSpPr/>
            <p:nvPr/>
          </p:nvGrpSpPr>
          <p:grpSpPr>
            <a:xfrm rot="5400000">
              <a:off x="6598553" y="-202764"/>
              <a:ext cx="666463" cy="1914351"/>
              <a:chOff x="2405075" y="2171775"/>
              <a:chExt cx="633400" cy="1900100"/>
            </a:xfrm>
          </p:grpSpPr>
          <p:cxnSp>
            <p:nvCxnSpPr>
              <p:cNvPr id="670" name="Google Shape;670;g366e1a65a77_0_2"/>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71" name="Google Shape;671;g366e1a65a77_0_2"/>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72" name="Google Shape;672;g366e1a65a77_0_2"/>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73" name="Google Shape;673;g366e1a65a77_0_2"/>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74" name="Google Shape;674;g366e1a65a77_0_2"/>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75" name="Google Shape;675;g366e1a65a77_0_2"/>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676" name="Google Shape;676;g366e1a65a77_0_2"/>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677" name="Google Shape;677;g366e1a65a77_0_2"/>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78" name="Google Shape;678;g366e1a65a77_0_2"/>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679" name="Google Shape;679;g366e1a65a77_0_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80" name="Google Shape;680;g366e1a65a77_0_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81" name="Google Shape;681;g366e1a65a77_0_2"/>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82" name="Google Shape;682;g366e1a65a77_0_2"/>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683" name="Google Shape;683;g366e1a65a77_0_2"/>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684" name="Google Shape;684;g366e1a65a77_0_2"/>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685" name="Google Shape;685;g366e1a65a77_0_2"/>
            <p:cNvGrpSpPr/>
            <p:nvPr/>
          </p:nvGrpSpPr>
          <p:grpSpPr>
            <a:xfrm rot="5400000">
              <a:off x="6598553" y="467138"/>
              <a:ext cx="666463" cy="1914351"/>
              <a:chOff x="2405075" y="2171775"/>
              <a:chExt cx="633400" cy="1900100"/>
            </a:xfrm>
          </p:grpSpPr>
          <p:cxnSp>
            <p:nvCxnSpPr>
              <p:cNvPr id="686" name="Google Shape;686;g366e1a65a77_0_2"/>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87" name="Google Shape;687;g366e1a65a77_0_2"/>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88" name="Google Shape;688;g366e1a65a77_0_2"/>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89" name="Google Shape;689;g366e1a65a77_0_2"/>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90" name="Google Shape;690;g366e1a65a77_0_2"/>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691" name="Google Shape;691;g366e1a65a77_0_2"/>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692" name="Google Shape;692;g366e1a65a77_0_2"/>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693" name="Google Shape;693;g366e1a65a77_0_2"/>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94" name="Google Shape;694;g366e1a65a77_0_2"/>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695" name="Google Shape;695;g366e1a65a77_0_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96" name="Google Shape;696;g366e1a65a77_0_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697" name="Google Shape;697;g366e1a65a77_0_2"/>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698" name="Google Shape;698;g366e1a65a77_0_2"/>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699" name="Google Shape;699;g366e1a65a77_0_2"/>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700" name="Google Shape;700;g366e1a65a77_0_2"/>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pic>
        <p:nvPicPr>
          <p:cNvPr id="701" name="Google Shape;701;g366e1a65a77_0_2"/>
          <p:cNvPicPr preferRelativeResize="0"/>
          <p:nvPr/>
        </p:nvPicPr>
        <p:blipFill rotWithShape="1">
          <a:blip r:embed="rId5">
            <a:alphaModFix/>
          </a:blip>
          <a:srcRect b="0" l="0" r="0" t="0"/>
          <a:stretch/>
        </p:blipFill>
        <p:spPr>
          <a:xfrm>
            <a:off x="7463250" y="107650"/>
            <a:ext cx="1460676" cy="206450"/>
          </a:xfrm>
          <a:prstGeom prst="rect">
            <a:avLst/>
          </a:prstGeom>
          <a:noFill/>
          <a:ln>
            <a:noFill/>
          </a:ln>
        </p:spPr>
      </p:pic>
      <p:pic>
        <p:nvPicPr>
          <p:cNvPr id="702" name="Google Shape;702;g366e1a65a77_0_2"/>
          <p:cNvPicPr preferRelativeResize="0"/>
          <p:nvPr/>
        </p:nvPicPr>
        <p:blipFill rotWithShape="1">
          <a:blip r:embed="rId6">
            <a:alphaModFix/>
          </a:blip>
          <a:srcRect b="0" l="0" r="0" t="0"/>
          <a:stretch/>
        </p:blipFill>
        <p:spPr>
          <a:xfrm>
            <a:off x="478026" y="1219200"/>
            <a:ext cx="8121450" cy="3643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6" name="Shape 706"/>
        <p:cNvGrpSpPr/>
        <p:nvPr/>
      </p:nvGrpSpPr>
      <p:grpSpPr>
        <a:xfrm>
          <a:off x="0" y="0"/>
          <a:ext cx="0" cy="0"/>
          <a:chOff x="0" y="0"/>
          <a:chExt cx="0" cy="0"/>
        </a:xfrm>
      </p:grpSpPr>
      <p:sp>
        <p:nvSpPr>
          <p:cNvPr id="707" name="Google Shape;707;g366e1a65a77_0_77"/>
          <p:cNvSpPr txBox="1"/>
          <p:nvPr/>
        </p:nvSpPr>
        <p:spPr>
          <a:xfrm>
            <a:off x="892750" y="1477975"/>
            <a:ext cx="5660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2100"/>
              <a:buFont typeface="Arial"/>
              <a:buNone/>
            </a:pPr>
            <a:r>
              <a:t/>
            </a:r>
            <a:endParaRPr b="1" i="0" sz="2300" u="none" cap="none" strike="noStrike">
              <a:solidFill>
                <a:schemeClr val="dk1"/>
              </a:solidFill>
              <a:latin typeface="Montserrat"/>
              <a:ea typeface="Montserrat"/>
              <a:cs typeface="Montserrat"/>
              <a:sym typeface="Montserrat"/>
            </a:endParaRPr>
          </a:p>
        </p:txBody>
      </p:sp>
      <p:pic>
        <p:nvPicPr>
          <p:cNvPr id="708" name="Google Shape;708;g366e1a65a77_0_77"/>
          <p:cNvPicPr preferRelativeResize="0"/>
          <p:nvPr/>
        </p:nvPicPr>
        <p:blipFill rotWithShape="1">
          <a:blip r:embed="rId3">
            <a:alphaModFix/>
          </a:blip>
          <a:srcRect b="0" l="0" r="0" t="0"/>
          <a:stretch/>
        </p:blipFill>
        <p:spPr>
          <a:xfrm rot="9900001">
            <a:off x="6717778" y="3257113"/>
            <a:ext cx="3672048" cy="3087523"/>
          </a:xfrm>
          <a:prstGeom prst="rect">
            <a:avLst/>
          </a:prstGeom>
          <a:noFill/>
          <a:ln>
            <a:noFill/>
          </a:ln>
        </p:spPr>
      </p:pic>
      <p:sp>
        <p:nvSpPr>
          <p:cNvPr id="709" name="Google Shape;709;g366e1a65a77_0_77"/>
          <p:cNvSpPr txBox="1"/>
          <p:nvPr/>
        </p:nvSpPr>
        <p:spPr>
          <a:xfrm>
            <a:off x="345275" y="191850"/>
            <a:ext cx="4966800" cy="67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rgbClr val="000000"/>
                </a:solidFill>
                <a:highlight>
                  <a:srgbClr val="B7DB20"/>
                </a:highlight>
                <a:latin typeface="Archivo ExtraBold"/>
                <a:ea typeface="Archivo ExtraBold"/>
                <a:cs typeface="Archivo ExtraBold"/>
                <a:sym typeface="Archivo ExtraBold"/>
              </a:rPr>
              <a:t>Desempeños de Oralidad que se ponen en juego:</a:t>
            </a:r>
            <a:endParaRPr b="0" i="0" sz="1800" u="none" cap="none" strike="noStrike">
              <a:solidFill>
                <a:srgbClr val="000000"/>
              </a:solidFill>
              <a:highlight>
                <a:srgbClr val="B7DB20"/>
              </a:highlight>
              <a:latin typeface="Archivo ExtraBold"/>
              <a:ea typeface="Archivo ExtraBold"/>
              <a:cs typeface="Archivo ExtraBold"/>
              <a:sym typeface="Archivo ExtraBold"/>
            </a:endParaRPr>
          </a:p>
        </p:txBody>
      </p:sp>
      <p:pic>
        <p:nvPicPr>
          <p:cNvPr id="710" name="Google Shape;710;g366e1a65a77_0_77"/>
          <p:cNvPicPr preferRelativeResize="0"/>
          <p:nvPr/>
        </p:nvPicPr>
        <p:blipFill rotWithShape="1">
          <a:blip r:embed="rId4">
            <a:alphaModFix/>
          </a:blip>
          <a:srcRect b="0" l="0" r="0" t="0"/>
          <a:stretch/>
        </p:blipFill>
        <p:spPr>
          <a:xfrm rot="2181472">
            <a:off x="6555428" y="119947"/>
            <a:ext cx="554526" cy="456436"/>
          </a:xfrm>
          <a:prstGeom prst="rect">
            <a:avLst/>
          </a:prstGeom>
          <a:noFill/>
          <a:ln>
            <a:noFill/>
          </a:ln>
        </p:spPr>
      </p:pic>
      <p:grpSp>
        <p:nvGrpSpPr>
          <p:cNvPr id="711" name="Google Shape;711;g366e1a65a77_0_77"/>
          <p:cNvGrpSpPr/>
          <p:nvPr/>
        </p:nvGrpSpPr>
        <p:grpSpPr>
          <a:xfrm rot="5400000">
            <a:off x="4746819" y="1034147"/>
            <a:ext cx="3189350" cy="1336365"/>
            <a:chOff x="5974609" y="421180"/>
            <a:chExt cx="3189350" cy="1336365"/>
          </a:xfrm>
        </p:grpSpPr>
        <p:grpSp>
          <p:nvGrpSpPr>
            <p:cNvPr id="712" name="Google Shape;712;g366e1a65a77_0_77"/>
            <p:cNvGrpSpPr/>
            <p:nvPr/>
          </p:nvGrpSpPr>
          <p:grpSpPr>
            <a:xfrm rot="5400000">
              <a:off x="7873552" y="-202764"/>
              <a:ext cx="666463" cy="1914351"/>
              <a:chOff x="2405075" y="2171775"/>
              <a:chExt cx="633400" cy="1900100"/>
            </a:xfrm>
          </p:grpSpPr>
          <p:cxnSp>
            <p:nvCxnSpPr>
              <p:cNvPr id="713" name="Google Shape;713;g366e1a65a77_0_77"/>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14" name="Google Shape;714;g366e1a65a77_0_77"/>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15" name="Google Shape;715;g366e1a65a77_0_77"/>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16" name="Google Shape;716;g366e1a65a77_0_77"/>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17" name="Google Shape;717;g366e1a65a77_0_77"/>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18" name="Google Shape;718;g366e1a65a77_0_77"/>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719" name="Google Shape;719;g366e1a65a77_0_77"/>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720" name="Google Shape;720;g366e1a65a77_0_77"/>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721" name="Google Shape;721;g366e1a65a77_0_77"/>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722" name="Google Shape;722;g366e1a65a77_0_7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723" name="Google Shape;723;g366e1a65a77_0_7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724" name="Google Shape;724;g366e1a65a77_0_77"/>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725" name="Google Shape;725;g366e1a65a77_0_77"/>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726" name="Google Shape;726;g366e1a65a77_0_77"/>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727" name="Google Shape;727;g366e1a65a77_0_77"/>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728" name="Google Shape;728;g366e1a65a77_0_77"/>
            <p:cNvGrpSpPr/>
            <p:nvPr/>
          </p:nvGrpSpPr>
          <p:grpSpPr>
            <a:xfrm rot="5400000">
              <a:off x="7873552" y="467138"/>
              <a:ext cx="666463" cy="1914351"/>
              <a:chOff x="2405075" y="2171775"/>
              <a:chExt cx="633400" cy="1900100"/>
            </a:xfrm>
          </p:grpSpPr>
          <p:cxnSp>
            <p:nvCxnSpPr>
              <p:cNvPr id="729" name="Google Shape;729;g366e1a65a77_0_77"/>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30" name="Google Shape;730;g366e1a65a77_0_77"/>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31" name="Google Shape;731;g366e1a65a77_0_77"/>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32" name="Google Shape;732;g366e1a65a77_0_77"/>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33" name="Google Shape;733;g366e1a65a77_0_77"/>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34" name="Google Shape;734;g366e1a65a77_0_77"/>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735" name="Google Shape;735;g366e1a65a77_0_77"/>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736" name="Google Shape;736;g366e1a65a77_0_77"/>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737" name="Google Shape;737;g366e1a65a77_0_77"/>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738" name="Google Shape;738;g366e1a65a77_0_7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739" name="Google Shape;739;g366e1a65a77_0_7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740" name="Google Shape;740;g366e1a65a77_0_77"/>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741" name="Google Shape;741;g366e1a65a77_0_77"/>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742" name="Google Shape;742;g366e1a65a77_0_77"/>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743" name="Google Shape;743;g366e1a65a77_0_77"/>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744" name="Google Shape;744;g366e1a65a77_0_77"/>
            <p:cNvGrpSpPr/>
            <p:nvPr/>
          </p:nvGrpSpPr>
          <p:grpSpPr>
            <a:xfrm rot="5400000">
              <a:off x="6598553" y="-202764"/>
              <a:ext cx="666463" cy="1914351"/>
              <a:chOff x="2405075" y="2171775"/>
              <a:chExt cx="633400" cy="1900100"/>
            </a:xfrm>
          </p:grpSpPr>
          <p:cxnSp>
            <p:nvCxnSpPr>
              <p:cNvPr id="745" name="Google Shape;745;g366e1a65a77_0_77"/>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46" name="Google Shape;746;g366e1a65a77_0_77"/>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47" name="Google Shape;747;g366e1a65a77_0_77"/>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48" name="Google Shape;748;g366e1a65a77_0_77"/>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49" name="Google Shape;749;g366e1a65a77_0_77"/>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50" name="Google Shape;750;g366e1a65a77_0_77"/>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751" name="Google Shape;751;g366e1a65a77_0_77"/>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752" name="Google Shape;752;g366e1a65a77_0_77"/>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753" name="Google Shape;753;g366e1a65a77_0_77"/>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754" name="Google Shape;754;g366e1a65a77_0_7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755" name="Google Shape;755;g366e1a65a77_0_7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756" name="Google Shape;756;g366e1a65a77_0_77"/>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757" name="Google Shape;757;g366e1a65a77_0_77"/>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758" name="Google Shape;758;g366e1a65a77_0_77"/>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759" name="Google Shape;759;g366e1a65a77_0_77"/>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760" name="Google Shape;760;g366e1a65a77_0_77"/>
            <p:cNvGrpSpPr/>
            <p:nvPr/>
          </p:nvGrpSpPr>
          <p:grpSpPr>
            <a:xfrm rot="5400000">
              <a:off x="6598553" y="467138"/>
              <a:ext cx="666463" cy="1914351"/>
              <a:chOff x="2405075" y="2171775"/>
              <a:chExt cx="633400" cy="1900100"/>
            </a:xfrm>
          </p:grpSpPr>
          <p:cxnSp>
            <p:nvCxnSpPr>
              <p:cNvPr id="761" name="Google Shape;761;g366e1a65a77_0_77"/>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62" name="Google Shape;762;g366e1a65a77_0_77"/>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63" name="Google Shape;763;g366e1a65a77_0_77"/>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64" name="Google Shape;764;g366e1a65a77_0_77"/>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65" name="Google Shape;765;g366e1a65a77_0_77"/>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66" name="Google Shape;766;g366e1a65a77_0_77"/>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767" name="Google Shape;767;g366e1a65a77_0_77"/>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768" name="Google Shape;768;g366e1a65a77_0_77"/>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769" name="Google Shape;769;g366e1a65a77_0_77"/>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770" name="Google Shape;770;g366e1a65a77_0_7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771" name="Google Shape;771;g366e1a65a77_0_77"/>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772" name="Google Shape;772;g366e1a65a77_0_77"/>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773" name="Google Shape;773;g366e1a65a77_0_77"/>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774" name="Google Shape;774;g366e1a65a77_0_77"/>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775" name="Google Shape;775;g366e1a65a77_0_77"/>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pic>
        <p:nvPicPr>
          <p:cNvPr id="776" name="Google Shape;776;g366e1a65a77_0_77"/>
          <p:cNvPicPr preferRelativeResize="0"/>
          <p:nvPr/>
        </p:nvPicPr>
        <p:blipFill rotWithShape="1">
          <a:blip r:embed="rId5">
            <a:alphaModFix/>
          </a:blip>
          <a:srcRect b="0" l="0" r="0" t="0"/>
          <a:stretch/>
        </p:blipFill>
        <p:spPr>
          <a:xfrm>
            <a:off x="7463250" y="107650"/>
            <a:ext cx="1460676" cy="206450"/>
          </a:xfrm>
          <a:prstGeom prst="rect">
            <a:avLst/>
          </a:prstGeom>
          <a:noFill/>
          <a:ln>
            <a:noFill/>
          </a:ln>
        </p:spPr>
      </p:pic>
      <p:pic>
        <p:nvPicPr>
          <p:cNvPr id="777" name="Google Shape;777;g366e1a65a77_0_77"/>
          <p:cNvPicPr preferRelativeResize="0"/>
          <p:nvPr/>
        </p:nvPicPr>
        <p:blipFill rotWithShape="1">
          <a:blip r:embed="rId6">
            <a:alphaModFix/>
          </a:blip>
          <a:srcRect b="0" l="0" r="0" t="0"/>
          <a:stretch/>
        </p:blipFill>
        <p:spPr>
          <a:xfrm>
            <a:off x="411625" y="1490675"/>
            <a:ext cx="8352375" cy="2990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1" name="Shape 781"/>
        <p:cNvGrpSpPr/>
        <p:nvPr/>
      </p:nvGrpSpPr>
      <p:grpSpPr>
        <a:xfrm>
          <a:off x="0" y="0"/>
          <a:ext cx="0" cy="0"/>
          <a:chOff x="0" y="0"/>
          <a:chExt cx="0" cy="0"/>
        </a:xfrm>
      </p:grpSpPr>
      <p:sp>
        <p:nvSpPr>
          <p:cNvPr id="782" name="Google Shape;782;g34c4e4c9c87_0_1362"/>
          <p:cNvSpPr txBox="1"/>
          <p:nvPr/>
        </p:nvSpPr>
        <p:spPr>
          <a:xfrm>
            <a:off x="187500" y="521875"/>
            <a:ext cx="8769000" cy="4109700"/>
          </a:xfrm>
          <a:prstGeom prst="rect">
            <a:avLst/>
          </a:prstGeom>
          <a:solidFill>
            <a:schemeClr val="lt2"/>
          </a:solidFill>
          <a:ln>
            <a:noFill/>
          </a:ln>
        </p:spPr>
        <p:txBody>
          <a:bodyPr anchorCtr="0" anchor="t" bIns="91425" lIns="91425" spcFirstLastPara="1" rIns="91425" wrap="square" tIns="91425">
            <a:spAutoFit/>
          </a:bodyPr>
          <a:lstStyle/>
          <a:p>
            <a:pPr indent="457200" lvl="0" marL="1371600" marR="0" rtl="0" algn="l">
              <a:lnSpc>
                <a:spcPct val="150000"/>
              </a:lnSpc>
              <a:spcBef>
                <a:spcPts val="0"/>
              </a:spcBef>
              <a:spcAft>
                <a:spcPts val="0"/>
              </a:spcAft>
              <a:buClr>
                <a:schemeClr val="dk1"/>
              </a:buClr>
              <a:buSzPts val="1609"/>
              <a:buFont typeface="Arial"/>
              <a:buNone/>
            </a:pPr>
            <a:r>
              <a:t/>
            </a:r>
            <a:endParaRPr b="1" i="0" sz="1700" u="none" cap="none" strike="noStrike">
              <a:solidFill>
                <a:srgbClr val="000000"/>
              </a:solidFill>
              <a:latin typeface="Archivo"/>
              <a:ea typeface="Archivo"/>
              <a:cs typeface="Archivo"/>
              <a:sym typeface="Archivo"/>
            </a:endParaRPr>
          </a:p>
          <a:p>
            <a:pPr indent="457200" lvl="0" marL="630000" marR="0" rtl="0" algn="l">
              <a:lnSpc>
                <a:spcPct val="150000"/>
              </a:lnSpc>
              <a:spcBef>
                <a:spcPts val="0"/>
              </a:spcBef>
              <a:spcAft>
                <a:spcPts val="0"/>
              </a:spcAft>
              <a:buClr>
                <a:schemeClr val="dk1"/>
              </a:buClr>
              <a:buSzPts val="1609"/>
              <a:buFont typeface="Arial"/>
              <a:buNone/>
            </a:pPr>
            <a:r>
              <a:rPr b="1" i="0" lang="es" sz="2400" u="none" cap="none" strike="noStrike">
                <a:solidFill>
                  <a:schemeClr val="dk2"/>
                </a:solidFill>
                <a:highlight>
                  <a:srgbClr val="D5EE28"/>
                </a:highlight>
                <a:latin typeface="Archivo"/>
                <a:ea typeface="Archivo"/>
                <a:cs typeface="Archivo"/>
                <a:sym typeface="Archivo"/>
                <a:extLst>
                  <a:ext uri="http://customooxmlschemas.google.com/">
                    <go:slidesCustomData xmlns:go="http://customooxmlschemas.google.com/" textRoundtripDataId="4"/>
                  </a:ext>
                </a:extLst>
              </a:rPr>
              <a:t>La enseñanza de la Reflexión sobre el lenguaje:</a:t>
            </a:r>
            <a:endParaRPr b="1" i="0" sz="2400" u="none" cap="none" strike="noStrike">
              <a:solidFill>
                <a:schemeClr val="dk2"/>
              </a:solidFill>
              <a:highlight>
                <a:srgbClr val="D5EE28"/>
              </a:highlight>
              <a:latin typeface="Archivo"/>
              <a:ea typeface="Archivo"/>
              <a:cs typeface="Archivo"/>
              <a:sym typeface="Archivo"/>
              <a:extLst>
                <a:ext uri="http://customooxmlschemas.google.com/">
                  <go:slidesCustomData xmlns:go="http://customooxmlschemas.google.com/" textRoundtripDataId="5"/>
                </a:ext>
              </a:extLst>
            </a:endParaRPr>
          </a:p>
          <a:p>
            <a:pPr indent="457200" lvl="0" marL="1371600" marR="0" rtl="0" algn="l">
              <a:lnSpc>
                <a:spcPct val="150000"/>
              </a:lnSpc>
              <a:spcBef>
                <a:spcPts val="0"/>
              </a:spcBef>
              <a:spcAft>
                <a:spcPts val="0"/>
              </a:spcAft>
              <a:buClr>
                <a:schemeClr val="dk1"/>
              </a:buClr>
              <a:buSzPts val="1609"/>
              <a:buFont typeface="Arial"/>
              <a:buNone/>
            </a:pPr>
            <a:r>
              <a:t/>
            </a:r>
            <a:endParaRPr b="1" i="0" sz="1700" u="none" cap="none" strike="noStrike">
              <a:solidFill>
                <a:srgbClr val="000000"/>
              </a:solidFill>
              <a:latin typeface="Archivo"/>
              <a:ea typeface="Archivo"/>
              <a:cs typeface="Archivo"/>
              <a:sym typeface="Archivo"/>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Nunito"/>
              <a:ea typeface="Nunito"/>
              <a:cs typeface="Nunito"/>
              <a:sym typeface="Nunito"/>
            </a:endParaRPr>
          </a:p>
          <a:p>
            <a:pPr indent="457200" lvl="0" marL="1371600" marR="0" rtl="0" algn="l">
              <a:lnSpc>
                <a:spcPct val="150000"/>
              </a:lnSpc>
              <a:spcBef>
                <a:spcPts val="0"/>
              </a:spcBef>
              <a:spcAft>
                <a:spcPts val="0"/>
              </a:spcAft>
              <a:buClr>
                <a:schemeClr val="dk1"/>
              </a:buClr>
              <a:buSzPts val="1609"/>
              <a:buFont typeface="Arial"/>
              <a:buNone/>
            </a:pPr>
            <a:r>
              <a:t/>
            </a:r>
            <a:endParaRPr b="1" i="0" sz="1700" u="none" cap="none" strike="noStrike">
              <a:solidFill>
                <a:srgbClr val="000000"/>
              </a:solidFill>
              <a:latin typeface="Archivo"/>
              <a:ea typeface="Archivo"/>
              <a:cs typeface="Archivo"/>
              <a:sym typeface="Archivo"/>
            </a:endParaRPr>
          </a:p>
          <a:p>
            <a:pPr indent="457200" lvl="0" marL="1371600" marR="0" rtl="0" algn="l">
              <a:lnSpc>
                <a:spcPct val="150000"/>
              </a:lnSpc>
              <a:spcBef>
                <a:spcPts val="0"/>
              </a:spcBef>
              <a:spcAft>
                <a:spcPts val="0"/>
              </a:spcAft>
              <a:buClr>
                <a:schemeClr val="dk1"/>
              </a:buClr>
              <a:buSzPts val="1609"/>
              <a:buFont typeface="Arial"/>
              <a:buNone/>
            </a:pPr>
            <a:r>
              <a:t/>
            </a:r>
            <a:endParaRPr b="1" i="0" sz="1700" u="none" cap="none" strike="noStrike">
              <a:solidFill>
                <a:srgbClr val="000000"/>
              </a:solidFill>
              <a:latin typeface="Archivo"/>
              <a:ea typeface="Archivo"/>
              <a:cs typeface="Archivo"/>
              <a:sym typeface="Archivo"/>
            </a:endParaRPr>
          </a:p>
          <a:p>
            <a:pPr indent="457200" lvl="0" marL="1371600" marR="0" rtl="0" algn="l">
              <a:lnSpc>
                <a:spcPct val="150000"/>
              </a:lnSpc>
              <a:spcBef>
                <a:spcPts val="0"/>
              </a:spcBef>
              <a:spcAft>
                <a:spcPts val="0"/>
              </a:spcAft>
              <a:buClr>
                <a:schemeClr val="dk1"/>
              </a:buClr>
              <a:buSzPts val="1609"/>
              <a:buFont typeface="Arial"/>
              <a:buNone/>
            </a:pPr>
            <a:r>
              <a:t/>
            </a:r>
            <a:endParaRPr b="1" i="0" sz="1700" u="none" cap="none" strike="noStrike">
              <a:solidFill>
                <a:srgbClr val="000000"/>
              </a:solidFill>
              <a:latin typeface="Archivo"/>
              <a:ea typeface="Archivo"/>
              <a:cs typeface="Archivo"/>
              <a:sym typeface="Archivo"/>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Nunito"/>
              <a:ea typeface="Nunito"/>
              <a:cs typeface="Nunito"/>
              <a:sym typeface="Nunito"/>
            </a:endParaRPr>
          </a:p>
          <a:p>
            <a:pPr indent="457200" lvl="0" marL="1371600" marR="0" rtl="0" algn="l">
              <a:lnSpc>
                <a:spcPct val="150000"/>
              </a:lnSpc>
              <a:spcBef>
                <a:spcPts val="0"/>
              </a:spcBef>
              <a:spcAft>
                <a:spcPts val="0"/>
              </a:spcAft>
              <a:buClr>
                <a:schemeClr val="dk1"/>
              </a:buClr>
              <a:buSzPts val="1609"/>
              <a:buFont typeface="Arial"/>
              <a:buNone/>
            </a:pPr>
            <a:r>
              <a:t/>
            </a:r>
            <a:endParaRPr b="1" i="0" sz="17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609"/>
              <a:buFont typeface="Arial"/>
              <a:buNone/>
            </a:pPr>
            <a:r>
              <a:t/>
            </a:r>
            <a:endParaRPr b="0" i="0" sz="1200" u="none" cap="none" strike="noStrike">
              <a:solidFill>
                <a:srgbClr val="000000"/>
              </a:solidFill>
              <a:latin typeface="Archivo ExtraLight"/>
              <a:ea typeface="Archivo ExtraLight"/>
              <a:cs typeface="Archivo ExtraLight"/>
              <a:sym typeface="Archivo ExtraLight"/>
            </a:endParaRPr>
          </a:p>
        </p:txBody>
      </p:sp>
      <p:sp>
        <p:nvSpPr>
          <p:cNvPr id="783" name="Google Shape;783;g34c4e4c9c87_0_1362"/>
          <p:cNvSpPr/>
          <p:nvPr/>
        </p:nvSpPr>
        <p:spPr>
          <a:xfrm>
            <a:off x="-27150" y="4902625"/>
            <a:ext cx="9198300" cy="240900"/>
          </a:xfrm>
          <a:prstGeom prst="rect">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4" name="Google Shape;784;g34c4e4c9c87_0_1362"/>
          <p:cNvGrpSpPr/>
          <p:nvPr/>
        </p:nvGrpSpPr>
        <p:grpSpPr>
          <a:xfrm>
            <a:off x="-302993" y="4317805"/>
            <a:ext cx="2799007" cy="584818"/>
            <a:chOff x="-302993" y="4101830"/>
            <a:chExt cx="2799007" cy="584818"/>
          </a:xfrm>
        </p:grpSpPr>
        <p:grpSp>
          <p:nvGrpSpPr>
            <p:cNvPr id="785" name="Google Shape;785;g34c4e4c9c87_0_1362"/>
            <p:cNvGrpSpPr/>
            <p:nvPr/>
          </p:nvGrpSpPr>
          <p:grpSpPr>
            <a:xfrm rot="5400000">
              <a:off x="1363571" y="3554205"/>
              <a:ext cx="584818" cy="1680068"/>
              <a:chOff x="2405075" y="2171775"/>
              <a:chExt cx="633400" cy="1900100"/>
            </a:xfrm>
          </p:grpSpPr>
          <p:cxnSp>
            <p:nvCxnSpPr>
              <p:cNvPr id="786" name="Google Shape;786;g34c4e4c9c87_0_1362"/>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87" name="Google Shape;787;g34c4e4c9c87_0_1362"/>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88" name="Google Shape;788;g34c4e4c9c87_0_1362"/>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89" name="Google Shape;789;g34c4e4c9c87_0_1362"/>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90" name="Google Shape;790;g34c4e4c9c87_0_1362"/>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791" name="Google Shape;791;g34c4e4c9c87_0_1362"/>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792" name="Google Shape;792;g34c4e4c9c87_0_1362"/>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793" name="Google Shape;793;g34c4e4c9c87_0_1362"/>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794" name="Google Shape;794;g34c4e4c9c87_0_1362"/>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795" name="Google Shape;795;g34c4e4c9c87_0_136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796" name="Google Shape;796;g34c4e4c9c87_0_136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797" name="Google Shape;797;g34c4e4c9c87_0_1362"/>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798" name="Google Shape;798;g34c4e4c9c87_0_1362"/>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799" name="Google Shape;799;g34c4e4c9c87_0_1362"/>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800" name="Google Shape;800;g34c4e4c9c87_0_1362"/>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801" name="Google Shape;801;g34c4e4c9c87_0_1362"/>
            <p:cNvGrpSpPr/>
            <p:nvPr/>
          </p:nvGrpSpPr>
          <p:grpSpPr>
            <a:xfrm rot="5400000">
              <a:off x="244632" y="3554205"/>
              <a:ext cx="584818" cy="1680068"/>
              <a:chOff x="2405075" y="2171775"/>
              <a:chExt cx="633400" cy="1900100"/>
            </a:xfrm>
          </p:grpSpPr>
          <p:cxnSp>
            <p:nvCxnSpPr>
              <p:cNvPr id="802" name="Google Shape;802;g34c4e4c9c87_0_1362"/>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803" name="Google Shape;803;g34c4e4c9c87_0_1362"/>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804" name="Google Shape;804;g34c4e4c9c87_0_1362"/>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805" name="Google Shape;805;g34c4e4c9c87_0_1362"/>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806" name="Google Shape;806;g34c4e4c9c87_0_1362"/>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807" name="Google Shape;807;g34c4e4c9c87_0_1362"/>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808" name="Google Shape;808;g34c4e4c9c87_0_1362"/>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809" name="Google Shape;809;g34c4e4c9c87_0_1362"/>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810" name="Google Shape;810;g34c4e4c9c87_0_1362"/>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811" name="Google Shape;811;g34c4e4c9c87_0_136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812" name="Google Shape;812;g34c4e4c9c87_0_1362"/>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813" name="Google Shape;813;g34c4e4c9c87_0_1362"/>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814" name="Google Shape;814;g34c4e4c9c87_0_1362"/>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815" name="Google Shape;815;g34c4e4c9c87_0_1362"/>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816" name="Google Shape;816;g34c4e4c9c87_0_1362"/>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pic>
        <p:nvPicPr>
          <p:cNvPr id="817" name="Google Shape;817;g34c4e4c9c87_0_1362"/>
          <p:cNvPicPr preferRelativeResize="0"/>
          <p:nvPr/>
        </p:nvPicPr>
        <p:blipFill rotWithShape="1">
          <a:blip r:embed="rId3">
            <a:alphaModFix/>
          </a:blip>
          <a:srcRect b="0" l="0" r="0" t="0"/>
          <a:stretch/>
        </p:blipFill>
        <p:spPr>
          <a:xfrm>
            <a:off x="6933250" y="135675"/>
            <a:ext cx="1460676" cy="206450"/>
          </a:xfrm>
          <a:prstGeom prst="rect">
            <a:avLst/>
          </a:prstGeom>
          <a:noFill/>
          <a:ln>
            <a:noFill/>
          </a:ln>
        </p:spPr>
      </p:pic>
      <p:sp>
        <p:nvSpPr>
          <p:cNvPr id="818" name="Google Shape;818;g34c4e4c9c87_0_1362"/>
          <p:cNvSpPr/>
          <p:nvPr/>
        </p:nvSpPr>
        <p:spPr>
          <a:xfrm>
            <a:off x="3495550" y="1889475"/>
            <a:ext cx="2312400" cy="761400"/>
          </a:xfrm>
          <a:prstGeom prst="roundRect">
            <a:avLst>
              <a:gd fmla="val 16667" name="adj"/>
            </a:avLst>
          </a:prstGeom>
          <a:solidFill>
            <a:srgbClr val="D5EE2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 sz="1800" u="none" cap="none" strike="noStrike">
                <a:solidFill>
                  <a:schemeClr val="dk2"/>
                </a:solidFill>
                <a:latin typeface="Archivo SemiBold"/>
                <a:ea typeface="Archivo SemiBold"/>
                <a:cs typeface="Archivo SemiBold"/>
                <a:sym typeface="Archivo SemiBold"/>
              </a:rPr>
              <a:t>Se construye a partir del uso</a:t>
            </a:r>
            <a:endParaRPr b="0" i="0" sz="1800" u="none" cap="none" strike="noStrike">
              <a:solidFill>
                <a:schemeClr val="dk2"/>
              </a:solidFill>
              <a:latin typeface="Archivo SemiBold"/>
              <a:ea typeface="Archivo SemiBold"/>
              <a:cs typeface="Archivo SemiBold"/>
              <a:sym typeface="Archivo SemiBold"/>
            </a:endParaRPr>
          </a:p>
        </p:txBody>
      </p:sp>
      <p:sp>
        <p:nvSpPr>
          <p:cNvPr id="819" name="Google Shape;819;g34c4e4c9c87_0_1362"/>
          <p:cNvSpPr/>
          <p:nvPr/>
        </p:nvSpPr>
        <p:spPr>
          <a:xfrm>
            <a:off x="707975" y="3301138"/>
            <a:ext cx="1629900" cy="828300"/>
          </a:xfrm>
          <a:prstGeom prst="roundRect">
            <a:avLst>
              <a:gd fmla="val 16667" name="adj"/>
            </a:avLst>
          </a:prstGeom>
          <a:solidFill>
            <a:srgbClr val="D5EE2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 sz="1800" u="none" cap="none" strike="noStrike">
                <a:solidFill>
                  <a:schemeClr val="dk2"/>
                </a:solidFill>
                <a:latin typeface="Archivo SemiBold"/>
                <a:ea typeface="Archivo SemiBold"/>
                <a:cs typeface="Archivo SemiBold"/>
                <a:sym typeface="Archivo SemiBold"/>
              </a:rPr>
              <a:t>Es recursiva y progresiva</a:t>
            </a:r>
            <a:endParaRPr b="0" i="0" sz="1800" u="none" cap="none" strike="noStrike">
              <a:solidFill>
                <a:schemeClr val="dk2"/>
              </a:solidFill>
              <a:latin typeface="Archivo SemiBold"/>
              <a:ea typeface="Archivo SemiBold"/>
              <a:cs typeface="Archivo SemiBold"/>
              <a:sym typeface="Archivo SemiBold"/>
            </a:endParaRPr>
          </a:p>
        </p:txBody>
      </p:sp>
      <p:sp>
        <p:nvSpPr>
          <p:cNvPr id="820" name="Google Shape;820;g34c4e4c9c87_0_1362"/>
          <p:cNvSpPr/>
          <p:nvPr/>
        </p:nvSpPr>
        <p:spPr>
          <a:xfrm>
            <a:off x="381975" y="2030700"/>
            <a:ext cx="2554200" cy="1082100"/>
          </a:xfrm>
          <a:prstGeom prst="roundRect">
            <a:avLst>
              <a:gd fmla="val 16667" name="adj"/>
            </a:avLst>
          </a:prstGeom>
          <a:solidFill>
            <a:srgbClr val="D5EE2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 sz="1800" u="none" cap="none" strike="noStrike">
                <a:solidFill>
                  <a:schemeClr val="dk2"/>
                </a:solidFill>
                <a:latin typeface="Archivo SemiBold"/>
                <a:ea typeface="Archivo SemiBold"/>
                <a:cs typeface="Archivo SemiBold"/>
                <a:sym typeface="Archivo SemiBold"/>
              </a:rPr>
              <a:t>Se trabaja en el marco de secuencias didácticas.</a:t>
            </a:r>
            <a:endParaRPr b="0" i="0" sz="1800" u="none" cap="none" strike="noStrike">
              <a:solidFill>
                <a:schemeClr val="dk2"/>
              </a:solidFill>
              <a:latin typeface="Archivo SemiBold"/>
              <a:ea typeface="Archivo SemiBold"/>
              <a:cs typeface="Archivo SemiBold"/>
              <a:sym typeface="Archivo SemiBold"/>
            </a:endParaRPr>
          </a:p>
        </p:txBody>
      </p:sp>
      <p:sp>
        <p:nvSpPr>
          <p:cNvPr id="821" name="Google Shape;821;g34c4e4c9c87_0_1362"/>
          <p:cNvSpPr/>
          <p:nvPr/>
        </p:nvSpPr>
        <p:spPr>
          <a:xfrm>
            <a:off x="3293975" y="3028738"/>
            <a:ext cx="3076500" cy="1497000"/>
          </a:xfrm>
          <a:prstGeom prst="roundRect">
            <a:avLst>
              <a:gd fmla="val 16667" name="adj"/>
            </a:avLst>
          </a:prstGeom>
          <a:solidFill>
            <a:srgbClr val="D5EE2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 sz="1800" u="none" cap="none" strike="noStrike">
                <a:solidFill>
                  <a:schemeClr val="dk2"/>
                </a:solidFill>
                <a:latin typeface="Archivo SemiBold"/>
                <a:ea typeface="Archivo SemiBold"/>
                <a:cs typeface="Archivo SemiBold"/>
                <a:sym typeface="Archivo SemiBold"/>
              </a:rPr>
              <a:t>El conocimiento construido se reutiliza en nuevos contextos</a:t>
            </a:r>
            <a:endParaRPr b="0" i="0" sz="1800" u="none" cap="none" strike="noStrike">
              <a:solidFill>
                <a:schemeClr val="dk2"/>
              </a:solidFill>
              <a:latin typeface="Archivo SemiBold"/>
              <a:ea typeface="Archivo SemiBold"/>
              <a:cs typeface="Archivo SemiBold"/>
              <a:sym typeface="Archivo SemiBold"/>
            </a:endParaRPr>
          </a:p>
        </p:txBody>
      </p:sp>
      <p:sp>
        <p:nvSpPr>
          <p:cNvPr id="822" name="Google Shape;822;g34c4e4c9c87_0_1362"/>
          <p:cNvSpPr/>
          <p:nvPr/>
        </p:nvSpPr>
        <p:spPr>
          <a:xfrm>
            <a:off x="6907050" y="1916175"/>
            <a:ext cx="1629900" cy="708000"/>
          </a:xfrm>
          <a:prstGeom prst="roundRect">
            <a:avLst>
              <a:gd fmla="val 16667" name="adj"/>
            </a:avLst>
          </a:prstGeom>
          <a:solidFill>
            <a:srgbClr val="D5EE2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 sz="1800" u="none" cap="none" strike="noStrike">
                <a:solidFill>
                  <a:schemeClr val="dk2"/>
                </a:solidFill>
                <a:latin typeface="Archivo SemiBold"/>
                <a:ea typeface="Archivo SemiBold"/>
                <a:cs typeface="Archivo SemiBold"/>
                <a:sym typeface="Archivo SemiBold"/>
              </a:rPr>
              <a:t>Implica un recorte </a:t>
            </a:r>
            <a:endParaRPr b="0" i="0" sz="1800" u="none" cap="none" strike="noStrike">
              <a:solidFill>
                <a:schemeClr val="dk2"/>
              </a:solidFill>
              <a:latin typeface="Archivo SemiBold"/>
              <a:ea typeface="Archivo SemiBold"/>
              <a:cs typeface="Archivo SemiBold"/>
              <a:sym typeface="Archivo SemiBold"/>
            </a:endParaRPr>
          </a:p>
        </p:txBody>
      </p:sp>
      <p:sp>
        <p:nvSpPr>
          <p:cNvPr id="823" name="Google Shape;823;g34c4e4c9c87_0_1362"/>
          <p:cNvSpPr/>
          <p:nvPr/>
        </p:nvSpPr>
        <p:spPr>
          <a:xfrm>
            <a:off x="6728338" y="3382700"/>
            <a:ext cx="1870500" cy="761400"/>
          </a:xfrm>
          <a:prstGeom prst="roundRect">
            <a:avLst>
              <a:gd fmla="val 16667" name="adj"/>
            </a:avLst>
          </a:prstGeom>
          <a:solidFill>
            <a:srgbClr val="D5EE2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 sz="1800" u="none" cap="none" strike="noStrike">
                <a:solidFill>
                  <a:schemeClr val="dk2"/>
                </a:solidFill>
                <a:latin typeface="Archivo SemiBold"/>
                <a:ea typeface="Archivo SemiBold"/>
                <a:cs typeface="Archivo SemiBold"/>
                <a:sym typeface="Archivo SemiBold"/>
                <a:extLst>
                  <a:ext uri="http://customooxmlschemas.google.com/">
                    <go:slidesCustomData xmlns:go="http://customooxmlschemas.google.com/" textRoundtripDataId="6"/>
                  </a:ext>
                </a:extLst>
              </a:rPr>
              <a:t>Metalenguaje</a:t>
            </a:r>
            <a:endParaRPr b="0" i="0" sz="1800" u="none" cap="none" strike="noStrike">
              <a:solidFill>
                <a:schemeClr val="dk2"/>
              </a:solidFill>
              <a:latin typeface="Archivo SemiBold"/>
              <a:ea typeface="Archivo SemiBold"/>
              <a:cs typeface="Archivo SemiBold"/>
              <a:sym typeface="Archivo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DB20"/>
        </a:solidFill>
      </p:bgPr>
    </p:bg>
    <p:spTree>
      <p:nvGrpSpPr>
        <p:cNvPr id="827" name="Shape 827"/>
        <p:cNvGrpSpPr/>
        <p:nvPr/>
      </p:nvGrpSpPr>
      <p:grpSpPr>
        <a:xfrm>
          <a:off x="0" y="0"/>
          <a:ext cx="0" cy="0"/>
          <a:chOff x="0" y="0"/>
          <a:chExt cx="0" cy="0"/>
        </a:xfrm>
      </p:grpSpPr>
      <p:pic>
        <p:nvPicPr>
          <p:cNvPr id="828" name="Google Shape;828;g34c4e4c9c87_0_585"/>
          <p:cNvPicPr preferRelativeResize="0"/>
          <p:nvPr/>
        </p:nvPicPr>
        <p:blipFill rotWithShape="1">
          <a:blip r:embed="rId3">
            <a:alphaModFix/>
          </a:blip>
          <a:srcRect b="0" l="0" r="0" t="0"/>
          <a:stretch/>
        </p:blipFill>
        <p:spPr>
          <a:xfrm>
            <a:off x="-883225" y="-864575"/>
            <a:ext cx="2541327" cy="2100801"/>
          </a:xfrm>
          <a:prstGeom prst="rect">
            <a:avLst/>
          </a:prstGeom>
          <a:noFill/>
          <a:ln>
            <a:noFill/>
          </a:ln>
        </p:spPr>
      </p:pic>
      <p:cxnSp>
        <p:nvCxnSpPr>
          <p:cNvPr id="829" name="Google Shape;829;g34c4e4c9c87_0_585"/>
          <p:cNvCxnSpPr/>
          <p:nvPr/>
        </p:nvCxnSpPr>
        <p:spPr>
          <a:xfrm>
            <a:off x="6153550" y="4801625"/>
            <a:ext cx="3216600" cy="0"/>
          </a:xfrm>
          <a:prstGeom prst="straightConnector1">
            <a:avLst/>
          </a:prstGeom>
          <a:noFill/>
          <a:ln cap="flat" cmpd="sng" w="38100">
            <a:solidFill>
              <a:schemeClr val="lt1"/>
            </a:solidFill>
            <a:prstDash val="dash"/>
            <a:round/>
            <a:headEnd len="sm" w="sm" type="none"/>
            <a:tailEnd len="sm" w="sm" type="none"/>
          </a:ln>
        </p:spPr>
      </p:cxnSp>
      <p:pic>
        <p:nvPicPr>
          <p:cNvPr id="830" name="Google Shape;830;g34c4e4c9c87_0_585"/>
          <p:cNvPicPr preferRelativeResize="0"/>
          <p:nvPr/>
        </p:nvPicPr>
        <p:blipFill rotWithShape="1">
          <a:blip r:embed="rId4">
            <a:alphaModFix/>
          </a:blip>
          <a:srcRect b="0" l="0" r="0" t="0"/>
          <a:stretch/>
        </p:blipFill>
        <p:spPr>
          <a:xfrm rot="-811295">
            <a:off x="1372910" y="847383"/>
            <a:ext cx="782030" cy="643707"/>
          </a:xfrm>
          <a:prstGeom prst="rect">
            <a:avLst/>
          </a:prstGeom>
          <a:noFill/>
          <a:ln>
            <a:noFill/>
          </a:ln>
        </p:spPr>
      </p:pic>
      <p:grpSp>
        <p:nvGrpSpPr>
          <p:cNvPr id="831" name="Google Shape;831;g34c4e4c9c87_0_585"/>
          <p:cNvGrpSpPr/>
          <p:nvPr/>
        </p:nvGrpSpPr>
        <p:grpSpPr>
          <a:xfrm>
            <a:off x="5593901" y="630950"/>
            <a:ext cx="3189350" cy="1336365"/>
            <a:chOff x="5974609" y="421178"/>
            <a:chExt cx="3189350" cy="1336365"/>
          </a:xfrm>
        </p:grpSpPr>
        <p:grpSp>
          <p:nvGrpSpPr>
            <p:cNvPr id="832" name="Google Shape;832;g34c4e4c9c87_0_585"/>
            <p:cNvGrpSpPr/>
            <p:nvPr/>
          </p:nvGrpSpPr>
          <p:grpSpPr>
            <a:xfrm rot="5400000">
              <a:off x="7873552" y="-202766"/>
              <a:ext cx="666463" cy="1914351"/>
              <a:chOff x="2405075" y="2171775"/>
              <a:chExt cx="633400" cy="1900100"/>
            </a:xfrm>
          </p:grpSpPr>
          <p:cxnSp>
            <p:nvCxnSpPr>
              <p:cNvPr id="833" name="Google Shape;833;g34c4e4c9c87_0_585"/>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34" name="Google Shape;834;g34c4e4c9c87_0_585"/>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35" name="Google Shape;835;g34c4e4c9c87_0_585"/>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36" name="Google Shape;836;g34c4e4c9c87_0_585"/>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37" name="Google Shape;837;g34c4e4c9c87_0_585"/>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38" name="Google Shape;838;g34c4e4c9c87_0_585"/>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839" name="Google Shape;839;g34c4e4c9c87_0_585"/>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840" name="Google Shape;840;g34c4e4c9c87_0_585"/>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841" name="Google Shape;841;g34c4e4c9c87_0_585"/>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842" name="Google Shape;842;g34c4e4c9c87_0_585"/>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843" name="Google Shape;843;g34c4e4c9c87_0_585"/>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844" name="Google Shape;844;g34c4e4c9c87_0_585"/>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845" name="Google Shape;845;g34c4e4c9c87_0_585"/>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846" name="Google Shape;846;g34c4e4c9c87_0_585"/>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847" name="Google Shape;847;g34c4e4c9c87_0_585"/>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848" name="Google Shape;848;g34c4e4c9c87_0_585"/>
            <p:cNvGrpSpPr/>
            <p:nvPr/>
          </p:nvGrpSpPr>
          <p:grpSpPr>
            <a:xfrm rot="5400000">
              <a:off x="7873552" y="467136"/>
              <a:ext cx="666463" cy="1914351"/>
              <a:chOff x="2405075" y="2171775"/>
              <a:chExt cx="633400" cy="1900100"/>
            </a:xfrm>
          </p:grpSpPr>
          <p:cxnSp>
            <p:nvCxnSpPr>
              <p:cNvPr id="849" name="Google Shape;849;g34c4e4c9c87_0_585"/>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50" name="Google Shape;850;g34c4e4c9c87_0_585"/>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51" name="Google Shape;851;g34c4e4c9c87_0_585"/>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52" name="Google Shape;852;g34c4e4c9c87_0_585"/>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53" name="Google Shape;853;g34c4e4c9c87_0_585"/>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54" name="Google Shape;854;g34c4e4c9c87_0_585"/>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855" name="Google Shape;855;g34c4e4c9c87_0_585"/>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856" name="Google Shape;856;g34c4e4c9c87_0_585"/>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857" name="Google Shape;857;g34c4e4c9c87_0_585"/>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858" name="Google Shape;858;g34c4e4c9c87_0_585"/>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859" name="Google Shape;859;g34c4e4c9c87_0_585"/>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860" name="Google Shape;860;g34c4e4c9c87_0_585"/>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861" name="Google Shape;861;g34c4e4c9c87_0_585"/>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862" name="Google Shape;862;g34c4e4c9c87_0_585"/>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863" name="Google Shape;863;g34c4e4c9c87_0_585"/>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864" name="Google Shape;864;g34c4e4c9c87_0_585"/>
            <p:cNvGrpSpPr/>
            <p:nvPr/>
          </p:nvGrpSpPr>
          <p:grpSpPr>
            <a:xfrm rot="5400000">
              <a:off x="6598553" y="-202766"/>
              <a:ext cx="666463" cy="1914351"/>
              <a:chOff x="2405075" y="2171775"/>
              <a:chExt cx="633400" cy="1900100"/>
            </a:xfrm>
          </p:grpSpPr>
          <p:cxnSp>
            <p:nvCxnSpPr>
              <p:cNvPr id="865" name="Google Shape;865;g34c4e4c9c87_0_585"/>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66" name="Google Shape;866;g34c4e4c9c87_0_585"/>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67" name="Google Shape;867;g34c4e4c9c87_0_585"/>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68" name="Google Shape;868;g34c4e4c9c87_0_585"/>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69" name="Google Shape;869;g34c4e4c9c87_0_585"/>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70" name="Google Shape;870;g34c4e4c9c87_0_585"/>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871" name="Google Shape;871;g34c4e4c9c87_0_585"/>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872" name="Google Shape;872;g34c4e4c9c87_0_585"/>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873" name="Google Shape;873;g34c4e4c9c87_0_585"/>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874" name="Google Shape;874;g34c4e4c9c87_0_585"/>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875" name="Google Shape;875;g34c4e4c9c87_0_585"/>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876" name="Google Shape;876;g34c4e4c9c87_0_585"/>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877" name="Google Shape;877;g34c4e4c9c87_0_585"/>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878" name="Google Shape;878;g34c4e4c9c87_0_585"/>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879" name="Google Shape;879;g34c4e4c9c87_0_585"/>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880" name="Google Shape;880;g34c4e4c9c87_0_585"/>
            <p:cNvGrpSpPr/>
            <p:nvPr/>
          </p:nvGrpSpPr>
          <p:grpSpPr>
            <a:xfrm rot="5400000">
              <a:off x="6598553" y="467136"/>
              <a:ext cx="666463" cy="1914351"/>
              <a:chOff x="2405075" y="2171775"/>
              <a:chExt cx="633400" cy="1900100"/>
            </a:xfrm>
          </p:grpSpPr>
          <p:cxnSp>
            <p:nvCxnSpPr>
              <p:cNvPr id="881" name="Google Shape;881;g34c4e4c9c87_0_585"/>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82" name="Google Shape;882;g34c4e4c9c87_0_585"/>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83" name="Google Shape;883;g34c4e4c9c87_0_585"/>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84" name="Google Shape;884;g34c4e4c9c87_0_585"/>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85" name="Google Shape;885;g34c4e4c9c87_0_585"/>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886" name="Google Shape;886;g34c4e4c9c87_0_585"/>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887" name="Google Shape;887;g34c4e4c9c87_0_585"/>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888" name="Google Shape;888;g34c4e4c9c87_0_585"/>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889" name="Google Shape;889;g34c4e4c9c87_0_585"/>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890" name="Google Shape;890;g34c4e4c9c87_0_585"/>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891" name="Google Shape;891;g34c4e4c9c87_0_585"/>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892" name="Google Shape;892;g34c4e4c9c87_0_585"/>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893" name="Google Shape;893;g34c4e4c9c87_0_585"/>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894" name="Google Shape;894;g34c4e4c9c87_0_585"/>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895" name="Google Shape;895;g34c4e4c9c87_0_585"/>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sp>
        <p:nvSpPr>
          <p:cNvPr id="896" name="Google Shape;896;g34c4e4c9c87_0_585"/>
          <p:cNvSpPr/>
          <p:nvPr/>
        </p:nvSpPr>
        <p:spPr>
          <a:xfrm rot="10662514">
            <a:off x="1752795" y="1397487"/>
            <a:ext cx="5792532" cy="2909329"/>
          </a:xfrm>
          <a:prstGeom prst="roundRect">
            <a:avLst>
              <a:gd fmla="val 10205" name="adj"/>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g34c4e4c9c87_0_585"/>
          <p:cNvSpPr/>
          <p:nvPr/>
        </p:nvSpPr>
        <p:spPr>
          <a:xfrm rot="10662514">
            <a:off x="1887778" y="1241210"/>
            <a:ext cx="5792532" cy="2947759"/>
          </a:xfrm>
          <a:prstGeom prst="roundRect">
            <a:avLst>
              <a:gd fmla="val 10205"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g34c4e4c9c87_0_585"/>
          <p:cNvSpPr txBox="1"/>
          <p:nvPr/>
        </p:nvSpPr>
        <p:spPr>
          <a:xfrm rot="-153169">
            <a:off x="3370961" y="2256187"/>
            <a:ext cx="2950128" cy="63111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s" sz="2900" u="none" cap="none" strike="noStrike">
                <a:solidFill>
                  <a:schemeClr val="dk1"/>
                </a:solidFill>
                <a:latin typeface="Archivo"/>
                <a:ea typeface="Archivo"/>
                <a:cs typeface="Archivo"/>
                <a:sym typeface="Archivo"/>
              </a:rPr>
              <a:t>Corte 10 min</a:t>
            </a:r>
            <a:endParaRPr b="1" i="0" sz="6200" u="none" cap="none" strike="noStrike">
              <a:solidFill>
                <a:srgbClr val="333333"/>
              </a:solidFill>
              <a:latin typeface="Archivo"/>
              <a:ea typeface="Archivo"/>
              <a:cs typeface="Archivo"/>
              <a:sym typeface="Archiv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DB20"/>
        </a:solidFill>
      </p:bgPr>
    </p:bg>
    <p:spTree>
      <p:nvGrpSpPr>
        <p:cNvPr id="124" name="Shape 124"/>
        <p:cNvGrpSpPr/>
        <p:nvPr/>
      </p:nvGrpSpPr>
      <p:grpSpPr>
        <a:xfrm>
          <a:off x="0" y="0"/>
          <a:ext cx="0" cy="0"/>
          <a:chOff x="0" y="0"/>
          <a:chExt cx="0" cy="0"/>
        </a:xfrm>
      </p:grpSpPr>
      <p:pic>
        <p:nvPicPr>
          <p:cNvPr id="125" name="Google Shape;125;p2"/>
          <p:cNvPicPr preferRelativeResize="0"/>
          <p:nvPr/>
        </p:nvPicPr>
        <p:blipFill rotWithShape="1">
          <a:blip r:embed="rId3">
            <a:alphaModFix/>
          </a:blip>
          <a:srcRect b="0" l="0" r="0" t="0"/>
          <a:stretch/>
        </p:blipFill>
        <p:spPr>
          <a:xfrm>
            <a:off x="-883225" y="-864575"/>
            <a:ext cx="2541327" cy="2100801"/>
          </a:xfrm>
          <a:prstGeom prst="rect">
            <a:avLst/>
          </a:prstGeom>
          <a:noFill/>
          <a:ln>
            <a:noFill/>
          </a:ln>
        </p:spPr>
      </p:pic>
      <p:cxnSp>
        <p:nvCxnSpPr>
          <p:cNvPr id="126" name="Google Shape;126;p2"/>
          <p:cNvCxnSpPr/>
          <p:nvPr/>
        </p:nvCxnSpPr>
        <p:spPr>
          <a:xfrm>
            <a:off x="6153550" y="4801625"/>
            <a:ext cx="3216600" cy="0"/>
          </a:xfrm>
          <a:prstGeom prst="straightConnector1">
            <a:avLst/>
          </a:prstGeom>
          <a:noFill/>
          <a:ln cap="flat" cmpd="sng" w="38100">
            <a:solidFill>
              <a:schemeClr val="lt1"/>
            </a:solidFill>
            <a:prstDash val="dash"/>
            <a:round/>
            <a:headEnd len="sm" w="sm" type="none"/>
            <a:tailEnd len="sm" w="sm" type="none"/>
          </a:ln>
        </p:spPr>
      </p:cxnSp>
      <p:pic>
        <p:nvPicPr>
          <p:cNvPr id="127" name="Google Shape;127;p2"/>
          <p:cNvPicPr preferRelativeResize="0"/>
          <p:nvPr/>
        </p:nvPicPr>
        <p:blipFill rotWithShape="1">
          <a:blip r:embed="rId4">
            <a:alphaModFix/>
          </a:blip>
          <a:srcRect b="0" l="0" r="0" t="0"/>
          <a:stretch/>
        </p:blipFill>
        <p:spPr>
          <a:xfrm rot="-811295">
            <a:off x="1372910" y="847383"/>
            <a:ext cx="782030" cy="643708"/>
          </a:xfrm>
          <a:prstGeom prst="rect">
            <a:avLst/>
          </a:prstGeom>
          <a:noFill/>
          <a:ln>
            <a:noFill/>
          </a:ln>
        </p:spPr>
      </p:pic>
      <p:grpSp>
        <p:nvGrpSpPr>
          <p:cNvPr id="128" name="Google Shape;128;p2"/>
          <p:cNvGrpSpPr/>
          <p:nvPr/>
        </p:nvGrpSpPr>
        <p:grpSpPr>
          <a:xfrm>
            <a:off x="5593900" y="630947"/>
            <a:ext cx="3189350" cy="1336365"/>
            <a:chOff x="5974608" y="421175"/>
            <a:chExt cx="3189350" cy="1336365"/>
          </a:xfrm>
        </p:grpSpPr>
        <p:grpSp>
          <p:nvGrpSpPr>
            <p:cNvPr id="129" name="Google Shape;129;p2"/>
            <p:cNvGrpSpPr/>
            <p:nvPr/>
          </p:nvGrpSpPr>
          <p:grpSpPr>
            <a:xfrm rot="5400000">
              <a:off x="7873551" y="-202769"/>
              <a:ext cx="666463" cy="1914351"/>
              <a:chOff x="2405075" y="2171775"/>
              <a:chExt cx="633400" cy="1900100"/>
            </a:xfrm>
          </p:grpSpPr>
          <p:cxnSp>
            <p:nvCxnSpPr>
              <p:cNvPr id="130" name="Google Shape;130;p2"/>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31" name="Google Shape;131;p2"/>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32" name="Google Shape;132;p2"/>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33" name="Google Shape;133;p2"/>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34" name="Google Shape;134;p2"/>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35" name="Google Shape;135;p2"/>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136" name="Google Shape;136;p2"/>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137" name="Google Shape;137;p2"/>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138" name="Google Shape;138;p2"/>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139" name="Google Shape;139;p2"/>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40" name="Google Shape;140;p2"/>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41" name="Google Shape;141;p2"/>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142" name="Google Shape;142;p2"/>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143" name="Google Shape;143;p2"/>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144" name="Google Shape;144;p2"/>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145" name="Google Shape;145;p2"/>
            <p:cNvGrpSpPr/>
            <p:nvPr/>
          </p:nvGrpSpPr>
          <p:grpSpPr>
            <a:xfrm rot="5400000">
              <a:off x="7873551" y="467133"/>
              <a:ext cx="666463" cy="1914351"/>
              <a:chOff x="2405075" y="2171775"/>
              <a:chExt cx="633400" cy="1900100"/>
            </a:xfrm>
          </p:grpSpPr>
          <p:cxnSp>
            <p:nvCxnSpPr>
              <p:cNvPr id="146" name="Google Shape;146;p2"/>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47" name="Google Shape;147;p2"/>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48" name="Google Shape;148;p2"/>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49" name="Google Shape;149;p2"/>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50" name="Google Shape;150;p2"/>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51" name="Google Shape;151;p2"/>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152" name="Google Shape;152;p2"/>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153" name="Google Shape;153;p2"/>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154" name="Google Shape;154;p2"/>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155" name="Google Shape;155;p2"/>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56" name="Google Shape;156;p2"/>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57" name="Google Shape;157;p2"/>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158" name="Google Shape;158;p2"/>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159" name="Google Shape;159;p2"/>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160" name="Google Shape;160;p2"/>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161" name="Google Shape;161;p2"/>
            <p:cNvGrpSpPr/>
            <p:nvPr/>
          </p:nvGrpSpPr>
          <p:grpSpPr>
            <a:xfrm rot="5400000">
              <a:off x="6598552" y="-202769"/>
              <a:ext cx="666463" cy="1914351"/>
              <a:chOff x="2405075" y="2171775"/>
              <a:chExt cx="633400" cy="1900100"/>
            </a:xfrm>
          </p:grpSpPr>
          <p:cxnSp>
            <p:nvCxnSpPr>
              <p:cNvPr id="162" name="Google Shape;162;p2"/>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63" name="Google Shape;163;p2"/>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64" name="Google Shape;164;p2"/>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65" name="Google Shape;165;p2"/>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66" name="Google Shape;166;p2"/>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67" name="Google Shape;167;p2"/>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168" name="Google Shape;168;p2"/>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169" name="Google Shape;169;p2"/>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170" name="Google Shape;170;p2"/>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171" name="Google Shape;171;p2"/>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72" name="Google Shape;172;p2"/>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73" name="Google Shape;173;p2"/>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174" name="Google Shape;174;p2"/>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175" name="Google Shape;175;p2"/>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176" name="Google Shape;176;p2"/>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177" name="Google Shape;177;p2"/>
            <p:cNvGrpSpPr/>
            <p:nvPr/>
          </p:nvGrpSpPr>
          <p:grpSpPr>
            <a:xfrm rot="5400000">
              <a:off x="6598552" y="467133"/>
              <a:ext cx="666463" cy="1914351"/>
              <a:chOff x="2405075" y="2171775"/>
              <a:chExt cx="633400" cy="1900100"/>
            </a:xfrm>
          </p:grpSpPr>
          <p:cxnSp>
            <p:nvCxnSpPr>
              <p:cNvPr id="178" name="Google Shape;178;p2"/>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79" name="Google Shape;179;p2"/>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80" name="Google Shape;180;p2"/>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81" name="Google Shape;181;p2"/>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82" name="Google Shape;182;p2"/>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83" name="Google Shape;183;p2"/>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184" name="Google Shape;184;p2"/>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185" name="Google Shape;185;p2"/>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186" name="Google Shape;186;p2"/>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187" name="Google Shape;187;p2"/>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88" name="Google Shape;188;p2"/>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89" name="Google Shape;189;p2"/>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190" name="Google Shape;190;p2"/>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191" name="Google Shape;191;p2"/>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192" name="Google Shape;192;p2"/>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sp>
        <p:nvSpPr>
          <p:cNvPr id="193" name="Google Shape;193;p2"/>
          <p:cNvSpPr/>
          <p:nvPr/>
        </p:nvSpPr>
        <p:spPr>
          <a:xfrm rot="10662514">
            <a:off x="1752834" y="1397486"/>
            <a:ext cx="5792532" cy="2909329"/>
          </a:xfrm>
          <a:prstGeom prst="roundRect">
            <a:avLst>
              <a:gd fmla="val 10205" name="adj"/>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
          <p:cNvSpPr/>
          <p:nvPr/>
        </p:nvSpPr>
        <p:spPr>
          <a:xfrm rot="10662514">
            <a:off x="1887799" y="1241209"/>
            <a:ext cx="5792532" cy="2947759"/>
          </a:xfrm>
          <a:prstGeom prst="roundRect">
            <a:avLst>
              <a:gd fmla="val 1020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
          <p:cNvSpPr txBox="1"/>
          <p:nvPr/>
        </p:nvSpPr>
        <p:spPr>
          <a:xfrm rot="-152961">
            <a:off x="1981087" y="1657287"/>
            <a:ext cx="5382227" cy="2253429"/>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1" i="0" lang="es" sz="2400" u="none" cap="none" strike="noStrike">
                <a:solidFill>
                  <a:schemeClr val="dk1"/>
                </a:solidFill>
                <a:latin typeface="Nunito"/>
                <a:ea typeface="Nunito"/>
                <a:cs typeface="Nunito"/>
                <a:sym typeface="Nunito"/>
              </a:rPr>
              <a:t>“La reflexión sobre el lenguaje en el marco de la formación de lectores/as, escritores/as y hablantes”</a:t>
            </a:r>
            <a:endParaRPr b="1" i="0" sz="2400" u="none" cap="none" strike="noStrike">
              <a:solidFill>
                <a:schemeClr val="dk1"/>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500"/>
              <a:buFont typeface="Arial"/>
              <a:buNone/>
            </a:pPr>
            <a:r>
              <a:t/>
            </a:r>
            <a:endParaRPr b="1" i="0" sz="2400" u="none" cap="none" strike="noStrike">
              <a:solidFill>
                <a:srgbClr val="000000"/>
              </a:solidFill>
              <a:latin typeface="Nunito"/>
              <a:ea typeface="Nunito"/>
              <a:cs typeface="Nunito"/>
              <a:sym typeface="Nunito"/>
            </a:endParaRPr>
          </a:p>
        </p:txBody>
      </p:sp>
      <p:cxnSp>
        <p:nvCxnSpPr>
          <p:cNvPr id="196" name="Google Shape;196;p2"/>
          <p:cNvCxnSpPr/>
          <p:nvPr/>
        </p:nvCxnSpPr>
        <p:spPr>
          <a:xfrm flipH="1" rot="10800000">
            <a:off x="2523641" y="3747846"/>
            <a:ext cx="784800" cy="31200"/>
          </a:xfrm>
          <a:prstGeom prst="straightConnector1">
            <a:avLst/>
          </a:prstGeom>
          <a:noFill/>
          <a:ln cap="flat" cmpd="sng" w="9525">
            <a:solidFill>
              <a:schemeClr val="dk2"/>
            </a:solidFill>
            <a:prstDash val="solid"/>
            <a:round/>
            <a:headEnd len="sm" w="sm" type="none"/>
            <a:tailEnd len="sm" w="sm" type="none"/>
          </a:ln>
        </p:spPr>
      </p:cxnSp>
      <p:sp>
        <p:nvSpPr>
          <p:cNvPr id="197" name="Google Shape;197;p2"/>
          <p:cNvSpPr txBox="1"/>
          <p:nvPr/>
        </p:nvSpPr>
        <p:spPr>
          <a:xfrm rot="-129245">
            <a:off x="2305727" y="3062011"/>
            <a:ext cx="4262112" cy="50796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2100" u="none" cap="none" strike="noStrike">
              <a:solidFill>
                <a:srgbClr val="000000"/>
              </a:solidFill>
              <a:latin typeface="Archivo"/>
              <a:ea typeface="Archivo"/>
              <a:cs typeface="Archivo"/>
              <a:sym typeface="Archiv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DB20"/>
        </a:solidFill>
      </p:bgPr>
    </p:bg>
    <p:spTree>
      <p:nvGrpSpPr>
        <p:cNvPr id="902" name="Shape 902"/>
        <p:cNvGrpSpPr/>
        <p:nvPr/>
      </p:nvGrpSpPr>
      <p:grpSpPr>
        <a:xfrm>
          <a:off x="0" y="0"/>
          <a:ext cx="0" cy="0"/>
          <a:chOff x="0" y="0"/>
          <a:chExt cx="0" cy="0"/>
        </a:xfrm>
      </p:grpSpPr>
      <p:pic>
        <p:nvPicPr>
          <p:cNvPr id="903" name="Google Shape;903;g34c4e4c9c87_0_3037"/>
          <p:cNvPicPr preferRelativeResize="0"/>
          <p:nvPr/>
        </p:nvPicPr>
        <p:blipFill rotWithShape="1">
          <a:blip r:embed="rId3">
            <a:alphaModFix/>
          </a:blip>
          <a:srcRect b="0" l="0" r="0" t="0"/>
          <a:stretch/>
        </p:blipFill>
        <p:spPr>
          <a:xfrm>
            <a:off x="-883225" y="-864575"/>
            <a:ext cx="2541327" cy="2100801"/>
          </a:xfrm>
          <a:prstGeom prst="rect">
            <a:avLst/>
          </a:prstGeom>
          <a:noFill/>
          <a:ln>
            <a:noFill/>
          </a:ln>
        </p:spPr>
      </p:pic>
      <p:cxnSp>
        <p:nvCxnSpPr>
          <p:cNvPr id="904" name="Google Shape;904;g34c4e4c9c87_0_3037"/>
          <p:cNvCxnSpPr/>
          <p:nvPr/>
        </p:nvCxnSpPr>
        <p:spPr>
          <a:xfrm>
            <a:off x="6153550" y="4801625"/>
            <a:ext cx="3216600" cy="0"/>
          </a:xfrm>
          <a:prstGeom prst="straightConnector1">
            <a:avLst/>
          </a:prstGeom>
          <a:noFill/>
          <a:ln cap="flat" cmpd="sng" w="38100">
            <a:solidFill>
              <a:schemeClr val="lt1"/>
            </a:solidFill>
            <a:prstDash val="dash"/>
            <a:round/>
            <a:headEnd len="sm" w="sm" type="none"/>
            <a:tailEnd len="sm" w="sm" type="none"/>
          </a:ln>
        </p:spPr>
      </p:cxnSp>
      <p:pic>
        <p:nvPicPr>
          <p:cNvPr id="905" name="Google Shape;905;g34c4e4c9c87_0_3037"/>
          <p:cNvPicPr preferRelativeResize="0"/>
          <p:nvPr/>
        </p:nvPicPr>
        <p:blipFill rotWithShape="1">
          <a:blip r:embed="rId4">
            <a:alphaModFix/>
          </a:blip>
          <a:srcRect b="0" l="0" r="0" t="0"/>
          <a:stretch/>
        </p:blipFill>
        <p:spPr>
          <a:xfrm rot="-811295">
            <a:off x="1372910" y="847383"/>
            <a:ext cx="782030" cy="643707"/>
          </a:xfrm>
          <a:prstGeom prst="rect">
            <a:avLst/>
          </a:prstGeom>
          <a:noFill/>
          <a:ln>
            <a:noFill/>
          </a:ln>
        </p:spPr>
      </p:pic>
      <p:grpSp>
        <p:nvGrpSpPr>
          <p:cNvPr id="906" name="Google Shape;906;g34c4e4c9c87_0_3037"/>
          <p:cNvGrpSpPr/>
          <p:nvPr/>
        </p:nvGrpSpPr>
        <p:grpSpPr>
          <a:xfrm>
            <a:off x="5593901" y="630950"/>
            <a:ext cx="3189350" cy="1336365"/>
            <a:chOff x="5974609" y="421178"/>
            <a:chExt cx="3189350" cy="1336365"/>
          </a:xfrm>
        </p:grpSpPr>
        <p:grpSp>
          <p:nvGrpSpPr>
            <p:cNvPr id="907" name="Google Shape;907;g34c4e4c9c87_0_3037"/>
            <p:cNvGrpSpPr/>
            <p:nvPr/>
          </p:nvGrpSpPr>
          <p:grpSpPr>
            <a:xfrm rot="5400000">
              <a:off x="7873552" y="-202766"/>
              <a:ext cx="666463" cy="1914351"/>
              <a:chOff x="2405075" y="2171775"/>
              <a:chExt cx="633400" cy="1900100"/>
            </a:xfrm>
          </p:grpSpPr>
          <p:cxnSp>
            <p:nvCxnSpPr>
              <p:cNvPr id="908" name="Google Shape;908;g34c4e4c9c87_0_3037"/>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09" name="Google Shape;909;g34c4e4c9c87_0_3037"/>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10" name="Google Shape;910;g34c4e4c9c87_0_3037"/>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11" name="Google Shape;911;g34c4e4c9c87_0_3037"/>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12" name="Google Shape;912;g34c4e4c9c87_0_3037"/>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13" name="Google Shape;913;g34c4e4c9c87_0_3037"/>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914" name="Google Shape;914;g34c4e4c9c87_0_3037"/>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915" name="Google Shape;915;g34c4e4c9c87_0_3037"/>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916" name="Google Shape;916;g34c4e4c9c87_0_3037"/>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917" name="Google Shape;917;g34c4e4c9c87_0_303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918" name="Google Shape;918;g34c4e4c9c87_0_303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919" name="Google Shape;919;g34c4e4c9c87_0_3037"/>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920" name="Google Shape;920;g34c4e4c9c87_0_3037"/>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921" name="Google Shape;921;g34c4e4c9c87_0_3037"/>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922" name="Google Shape;922;g34c4e4c9c87_0_3037"/>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923" name="Google Shape;923;g34c4e4c9c87_0_3037"/>
            <p:cNvGrpSpPr/>
            <p:nvPr/>
          </p:nvGrpSpPr>
          <p:grpSpPr>
            <a:xfrm rot="5400000">
              <a:off x="7873552" y="467136"/>
              <a:ext cx="666463" cy="1914351"/>
              <a:chOff x="2405075" y="2171775"/>
              <a:chExt cx="633400" cy="1900100"/>
            </a:xfrm>
          </p:grpSpPr>
          <p:cxnSp>
            <p:nvCxnSpPr>
              <p:cNvPr id="924" name="Google Shape;924;g34c4e4c9c87_0_3037"/>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25" name="Google Shape;925;g34c4e4c9c87_0_3037"/>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26" name="Google Shape;926;g34c4e4c9c87_0_3037"/>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27" name="Google Shape;927;g34c4e4c9c87_0_3037"/>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28" name="Google Shape;928;g34c4e4c9c87_0_3037"/>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29" name="Google Shape;929;g34c4e4c9c87_0_3037"/>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930" name="Google Shape;930;g34c4e4c9c87_0_3037"/>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931" name="Google Shape;931;g34c4e4c9c87_0_3037"/>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932" name="Google Shape;932;g34c4e4c9c87_0_3037"/>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933" name="Google Shape;933;g34c4e4c9c87_0_303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934" name="Google Shape;934;g34c4e4c9c87_0_303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935" name="Google Shape;935;g34c4e4c9c87_0_3037"/>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936" name="Google Shape;936;g34c4e4c9c87_0_3037"/>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937" name="Google Shape;937;g34c4e4c9c87_0_3037"/>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938" name="Google Shape;938;g34c4e4c9c87_0_3037"/>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939" name="Google Shape;939;g34c4e4c9c87_0_3037"/>
            <p:cNvGrpSpPr/>
            <p:nvPr/>
          </p:nvGrpSpPr>
          <p:grpSpPr>
            <a:xfrm rot="5400000">
              <a:off x="6598553" y="-202766"/>
              <a:ext cx="666463" cy="1914351"/>
              <a:chOff x="2405075" y="2171775"/>
              <a:chExt cx="633400" cy="1900100"/>
            </a:xfrm>
          </p:grpSpPr>
          <p:cxnSp>
            <p:nvCxnSpPr>
              <p:cNvPr id="940" name="Google Shape;940;g34c4e4c9c87_0_3037"/>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41" name="Google Shape;941;g34c4e4c9c87_0_3037"/>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42" name="Google Shape;942;g34c4e4c9c87_0_3037"/>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43" name="Google Shape;943;g34c4e4c9c87_0_3037"/>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44" name="Google Shape;944;g34c4e4c9c87_0_3037"/>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45" name="Google Shape;945;g34c4e4c9c87_0_3037"/>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946" name="Google Shape;946;g34c4e4c9c87_0_3037"/>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947" name="Google Shape;947;g34c4e4c9c87_0_3037"/>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948" name="Google Shape;948;g34c4e4c9c87_0_3037"/>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949" name="Google Shape;949;g34c4e4c9c87_0_303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950" name="Google Shape;950;g34c4e4c9c87_0_303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951" name="Google Shape;951;g34c4e4c9c87_0_3037"/>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952" name="Google Shape;952;g34c4e4c9c87_0_3037"/>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953" name="Google Shape;953;g34c4e4c9c87_0_3037"/>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954" name="Google Shape;954;g34c4e4c9c87_0_3037"/>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955" name="Google Shape;955;g34c4e4c9c87_0_3037"/>
            <p:cNvGrpSpPr/>
            <p:nvPr/>
          </p:nvGrpSpPr>
          <p:grpSpPr>
            <a:xfrm rot="5400000">
              <a:off x="6598553" y="467136"/>
              <a:ext cx="666463" cy="1914351"/>
              <a:chOff x="2405075" y="2171775"/>
              <a:chExt cx="633400" cy="1900100"/>
            </a:xfrm>
          </p:grpSpPr>
          <p:cxnSp>
            <p:nvCxnSpPr>
              <p:cNvPr id="956" name="Google Shape;956;g34c4e4c9c87_0_3037"/>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57" name="Google Shape;957;g34c4e4c9c87_0_3037"/>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58" name="Google Shape;958;g34c4e4c9c87_0_3037"/>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59" name="Google Shape;959;g34c4e4c9c87_0_3037"/>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60" name="Google Shape;960;g34c4e4c9c87_0_3037"/>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961" name="Google Shape;961;g34c4e4c9c87_0_3037"/>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962" name="Google Shape;962;g34c4e4c9c87_0_3037"/>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963" name="Google Shape;963;g34c4e4c9c87_0_3037"/>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964" name="Google Shape;964;g34c4e4c9c87_0_3037"/>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965" name="Google Shape;965;g34c4e4c9c87_0_303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966" name="Google Shape;966;g34c4e4c9c87_0_303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967" name="Google Shape;967;g34c4e4c9c87_0_3037"/>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968" name="Google Shape;968;g34c4e4c9c87_0_3037"/>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969" name="Google Shape;969;g34c4e4c9c87_0_3037"/>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970" name="Google Shape;970;g34c4e4c9c87_0_3037"/>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sp>
        <p:nvSpPr>
          <p:cNvPr id="971" name="Google Shape;971;g34c4e4c9c87_0_3037"/>
          <p:cNvSpPr/>
          <p:nvPr/>
        </p:nvSpPr>
        <p:spPr>
          <a:xfrm rot="10662514">
            <a:off x="1752795" y="1397487"/>
            <a:ext cx="5792532" cy="2909329"/>
          </a:xfrm>
          <a:prstGeom prst="roundRect">
            <a:avLst>
              <a:gd fmla="val 10205" name="adj"/>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g34c4e4c9c87_0_3037"/>
          <p:cNvSpPr/>
          <p:nvPr/>
        </p:nvSpPr>
        <p:spPr>
          <a:xfrm rot="10662514">
            <a:off x="1887778" y="1241210"/>
            <a:ext cx="5792532" cy="2947759"/>
          </a:xfrm>
          <a:prstGeom prst="roundRect">
            <a:avLst>
              <a:gd fmla="val 10205"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g34c4e4c9c87_0_3037"/>
          <p:cNvSpPr txBox="1"/>
          <p:nvPr/>
        </p:nvSpPr>
        <p:spPr>
          <a:xfrm rot="-153046">
            <a:off x="3594124" y="2248477"/>
            <a:ext cx="2109891" cy="64654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s" sz="3000" u="none" cap="none" strike="noStrike">
                <a:solidFill>
                  <a:schemeClr val="dk1"/>
                </a:solidFill>
                <a:latin typeface="Archivo"/>
                <a:ea typeface="Archivo"/>
                <a:cs typeface="Archivo"/>
                <a:sym typeface="Archivo"/>
              </a:rPr>
              <a:t>Taller</a:t>
            </a:r>
            <a:endParaRPr b="1" i="0" sz="3000" u="none" cap="none" strike="noStrike">
              <a:solidFill>
                <a:srgbClr val="333333"/>
              </a:solidFill>
              <a:latin typeface="Archivo"/>
              <a:ea typeface="Archivo"/>
              <a:cs typeface="Archivo"/>
              <a:sym typeface="Archiv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7" name="Shape 977"/>
        <p:cNvGrpSpPr/>
        <p:nvPr/>
      </p:nvGrpSpPr>
      <p:grpSpPr>
        <a:xfrm>
          <a:off x="0" y="0"/>
          <a:ext cx="0" cy="0"/>
          <a:chOff x="0" y="0"/>
          <a:chExt cx="0" cy="0"/>
        </a:xfrm>
      </p:grpSpPr>
      <p:grpSp>
        <p:nvGrpSpPr>
          <p:cNvPr id="978" name="Google Shape;978;g34c4e4c9c87_0_3189"/>
          <p:cNvGrpSpPr/>
          <p:nvPr/>
        </p:nvGrpSpPr>
        <p:grpSpPr>
          <a:xfrm>
            <a:off x="-342233" y="3350400"/>
            <a:ext cx="3189350" cy="1336365"/>
            <a:chOff x="5974609" y="421178"/>
            <a:chExt cx="3189350" cy="1336365"/>
          </a:xfrm>
        </p:grpSpPr>
        <p:grpSp>
          <p:nvGrpSpPr>
            <p:cNvPr id="979" name="Google Shape;979;g34c4e4c9c87_0_3189"/>
            <p:cNvGrpSpPr/>
            <p:nvPr/>
          </p:nvGrpSpPr>
          <p:grpSpPr>
            <a:xfrm rot="5400000">
              <a:off x="7873552" y="-202766"/>
              <a:ext cx="666463" cy="1914351"/>
              <a:chOff x="2405075" y="2171775"/>
              <a:chExt cx="633400" cy="1900100"/>
            </a:xfrm>
          </p:grpSpPr>
          <p:cxnSp>
            <p:nvCxnSpPr>
              <p:cNvPr id="980" name="Google Shape;980;g34c4e4c9c87_0_3189"/>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81" name="Google Shape;981;g34c4e4c9c87_0_3189"/>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82" name="Google Shape;982;g34c4e4c9c87_0_3189"/>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83" name="Google Shape;983;g34c4e4c9c87_0_3189"/>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84" name="Google Shape;984;g34c4e4c9c87_0_3189"/>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85" name="Google Shape;985;g34c4e4c9c87_0_3189"/>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986" name="Google Shape;986;g34c4e4c9c87_0_3189"/>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987" name="Google Shape;987;g34c4e4c9c87_0_3189"/>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988" name="Google Shape;988;g34c4e4c9c87_0_3189"/>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989" name="Google Shape;989;g34c4e4c9c87_0_318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990" name="Google Shape;990;g34c4e4c9c87_0_318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991" name="Google Shape;991;g34c4e4c9c87_0_3189"/>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992" name="Google Shape;992;g34c4e4c9c87_0_3189"/>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993" name="Google Shape;993;g34c4e4c9c87_0_3189"/>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994" name="Google Shape;994;g34c4e4c9c87_0_3189"/>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995" name="Google Shape;995;g34c4e4c9c87_0_3189"/>
            <p:cNvGrpSpPr/>
            <p:nvPr/>
          </p:nvGrpSpPr>
          <p:grpSpPr>
            <a:xfrm rot="5400000">
              <a:off x="7873552" y="467136"/>
              <a:ext cx="666463" cy="1914351"/>
              <a:chOff x="2405075" y="2171775"/>
              <a:chExt cx="633400" cy="1900100"/>
            </a:xfrm>
          </p:grpSpPr>
          <p:cxnSp>
            <p:nvCxnSpPr>
              <p:cNvPr id="996" name="Google Shape;996;g34c4e4c9c87_0_3189"/>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97" name="Google Shape;997;g34c4e4c9c87_0_3189"/>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98" name="Google Shape;998;g34c4e4c9c87_0_3189"/>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999" name="Google Shape;999;g34c4e4c9c87_0_3189"/>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00" name="Google Shape;1000;g34c4e4c9c87_0_3189"/>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01" name="Google Shape;1001;g34c4e4c9c87_0_3189"/>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02" name="Google Shape;1002;g34c4e4c9c87_0_3189"/>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03" name="Google Shape;1003;g34c4e4c9c87_0_3189"/>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04" name="Google Shape;1004;g34c4e4c9c87_0_3189"/>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05" name="Google Shape;1005;g34c4e4c9c87_0_318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06" name="Google Shape;1006;g34c4e4c9c87_0_318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07" name="Google Shape;1007;g34c4e4c9c87_0_3189"/>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08" name="Google Shape;1008;g34c4e4c9c87_0_3189"/>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09" name="Google Shape;1009;g34c4e4c9c87_0_3189"/>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10" name="Google Shape;1010;g34c4e4c9c87_0_3189"/>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1011" name="Google Shape;1011;g34c4e4c9c87_0_3189"/>
            <p:cNvGrpSpPr/>
            <p:nvPr/>
          </p:nvGrpSpPr>
          <p:grpSpPr>
            <a:xfrm rot="5400000">
              <a:off x="6598553" y="-202766"/>
              <a:ext cx="666463" cy="1914351"/>
              <a:chOff x="2405075" y="2171775"/>
              <a:chExt cx="633400" cy="1900100"/>
            </a:xfrm>
          </p:grpSpPr>
          <p:cxnSp>
            <p:nvCxnSpPr>
              <p:cNvPr id="1012" name="Google Shape;1012;g34c4e4c9c87_0_3189"/>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13" name="Google Shape;1013;g34c4e4c9c87_0_3189"/>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14" name="Google Shape;1014;g34c4e4c9c87_0_3189"/>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15" name="Google Shape;1015;g34c4e4c9c87_0_3189"/>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16" name="Google Shape;1016;g34c4e4c9c87_0_3189"/>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17" name="Google Shape;1017;g34c4e4c9c87_0_3189"/>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18" name="Google Shape;1018;g34c4e4c9c87_0_3189"/>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19" name="Google Shape;1019;g34c4e4c9c87_0_3189"/>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20" name="Google Shape;1020;g34c4e4c9c87_0_3189"/>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21" name="Google Shape;1021;g34c4e4c9c87_0_318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22" name="Google Shape;1022;g34c4e4c9c87_0_318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23" name="Google Shape;1023;g34c4e4c9c87_0_3189"/>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24" name="Google Shape;1024;g34c4e4c9c87_0_3189"/>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25" name="Google Shape;1025;g34c4e4c9c87_0_3189"/>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26" name="Google Shape;1026;g34c4e4c9c87_0_3189"/>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1027" name="Google Shape;1027;g34c4e4c9c87_0_3189"/>
            <p:cNvGrpSpPr/>
            <p:nvPr/>
          </p:nvGrpSpPr>
          <p:grpSpPr>
            <a:xfrm rot="5400000">
              <a:off x="6598553" y="467136"/>
              <a:ext cx="666463" cy="1914351"/>
              <a:chOff x="2405075" y="2171775"/>
              <a:chExt cx="633400" cy="1900100"/>
            </a:xfrm>
          </p:grpSpPr>
          <p:cxnSp>
            <p:nvCxnSpPr>
              <p:cNvPr id="1028" name="Google Shape;1028;g34c4e4c9c87_0_3189"/>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29" name="Google Shape;1029;g34c4e4c9c87_0_3189"/>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30" name="Google Shape;1030;g34c4e4c9c87_0_3189"/>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31" name="Google Shape;1031;g34c4e4c9c87_0_3189"/>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32" name="Google Shape;1032;g34c4e4c9c87_0_3189"/>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1033" name="Google Shape;1033;g34c4e4c9c87_0_3189"/>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34" name="Google Shape;1034;g34c4e4c9c87_0_3189"/>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35" name="Google Shape;1035;g34c4e4c9c87_0_3189"/>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36" name="Google Shape;1036;g34c4e4c9c87_0_3189"/>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37" name="Google Shape;1037;g34c4e4c9c87_0_318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38" name="Google Shape;1038;g34c4e4c9c87_0_3189"/>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39" name="Google Shape;1039;g34c4e4c9c87_0_3189"/>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40" name="Google Shape;1040;g34c4e4c9c87_0_3189"/>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1041" name="Google Shape;1041;g34c4e4c9c87_0_3189"/>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1042" name="Google Shape;1042;g34c4e4c9c87_0_3189"/>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sp>
        <p:nvSpPr>
          <p:cNvPr id="1043" name="Google Shape;1043;g34c4e4c9c87_0_3189"/>
          <p:cNvSpPr/>
          <p:nvPr/>
        </p:nvSpPr>
        <p:spPr>
          <a:xfrm>
            <a:off x="-46625" y="4902650"/>
            <a:ext cx="9198300" cy="240900"/>
          </a:xfrm>
          <a:prstGeom prst="rect">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g34c4e4c9c87_0_3189"/>
          <p:cNvSpPr txBox="1"/>
          <p:nvPr/>
        </p:nvSpPr>
        <p:spPr>
          <a:xfrm>
            <a:off x="119550" y="135675"/>
            <a:ext cx="1905900" cy="6741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700"/>
              <a:buFont typeface="Arial"/>
              <a:buNone/>
            </a:pPr>
            <a:r>
              <a:rPr b="0" i="0" lang="es" sz="1700" u="none" cap="none" strike="noStrike">
                <a:solidFill>
                  <a:srgbClr val="000000"/>
                </a:solidFill>
                <a:highlight>
                  <a:srgbClr val="B7DB20"/>
                </a:highlight>
                <a:latin typeface="Archivo ExtraBold"/>
                <a:ea typeface="Archivo ExtraBold"/>
                <a:cs typeface="Archivo ExtraBold"/>
                <a:sym typeface="Archivo ExtraBold"/>
              </a:rPr>
              <a:t>Actividad</a:t>
            </a:r>
            <a:endParaRPr b="0" i="0" sz="1700" u="none" cap="none" strike="noStrike">
              <a:solidFill>
                <a:srgbClr val="000000"/>
              </a:solidFill>
              <a:highlight>
                <a:srgbClr val="B7DB20"/>
              </a:highlight>
              <a:latin typeface="Archivo ExtraBold"/>
              <a:ea typeface="Archivo ExtraBold"/>
              <a:cs typeface="Archivo ExtraBold"/>
              <a:sym typeface="Archivo ExtraBold"/>
            </a:endParaRPr>
          </a:p>
        </p:txBody>
      </p:sp>
      <p:pic>
        <p:nvPicPr>
          <p:cNvPr id="1045" name="Google Shape;1045;g34c4e4c9c87_0_3189"/>
          <p:cNvPicPr preferRelativeResize="0"/>
          <p:nvPr/>
        </p:nvPicPr>
        <p:blipFill rotWithShape="1">
          <a:blip r:embed="rId3">
            <a:alphaModFix/>
          </a:blip>
          <a:srcRect b="0" l="0" r="0" t="0"/>
          <a:stretch/>
        </p:blipFill>
        <p:spPr>
          <a:xfrm>
            <a:off x="8092925" y="453025"/>
            <a:ext cx="1230802" cy="304100"/>
          </a:xfrm>
          <a:prstGeom prst="rect">
            <a:avLst/>
          </a:prstGeom>
          <a:noFill/>
          <a:ln>
            <a:noFill/>
          </a:ln>
        </p:spPr>
      </p:pic>
      <p:cxnSp>
        <p:nvCxnSpPr>
          <p:cNvPr id="1046" name="Google Shape;1046;g34c4e4c9c87_0_3189"/>
          <p:cNvCxnSpPr/>
          <p:nvPr/>
        </p:nvCxnSpPr>
        <p:spPr>
          <a:xfrm>
            <a:off x="-139850" y="1274200"/>
            <a:ext cx="1235400" cy="0"/>
          </a:xfrm>
          <a:prstGeom prst="straightConnector1">
            <a:avLst/>
          </a:prstGeom>
          <a:noFill/>
          <a:ln cap="flat" cmpd="sng" w="19050">
            <a:solidFill>
              <a:srgbClr val="CCCCCC"/>
            </a:solidFill>
            <a:prstDash val="dash"/>
            <a:round/>
            <a:headEnd len="sm" w="sm" type="none"/>
            <a:tailEnd len="sm" w="sm" type="none"/>
          </a:ln>
        </p:spPr>
      </p:cxnSp>
      <p:sp>
        <p:nvSpPr>
          <p:cNvPr id="1047" name="Google Shape;1047;g34c4e4c9c87_0_3189"/>
          <p:cNvSpPr/>
          <p:nvPr/>
        </p:nvSpPr>
        <p:spPr>
          <a:xfrm>
            <a:off x="2625950" y="757125"/>
            <a:ext cx="6367500" cy="3687900"/>
          </a:xfrm>
          <a:prstGeom prst="roundRect">
            <a:avLst>
              <a:gd fmla="val 0" name="adj"/>
            </a:avLst>
          </a:prstGeom>
          <a:gradFill>
            <a:gsLst>
              <a:gs pos="0">
                <a:srgbClr val="D5EE28"/>
              </a:gs>
              <a:gs pos="100000">
                <a:srgbClr val="086151"/>
              </a:gs>
            </a:gsLst>
            <a:lin ang="18900044"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g34c4e4c9c87_0_3189"/>
          <p:cNvSpPr/>
          <p:nvPr/>
        </p:nvSpPr>
        <p:spPr>
          <a:xfrm>
            <a:off x="2892500" y="1007525"/>
            <a:ext cx="5939100" cy="3275700"/>
          </a:xfrm>
          <a:prstGeom prst="roundRect">
            <a:avLst>
              <a:gd fmla="val 0" name="adj"/>
            </a:avLst>
          </a:prstGeom>
          <a:solidFill>
            <a:schemeClr val="lt1"/>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g34c4e4c9c87_0_3189"/>
          <p:cNvSpPr txBox="1"/>
          <p:nvPr/>
        </p:nvSpPr>
        <p:spPr>
          <a:xfrm>
            <a:off x="3032450" y="1106200"/>
            <a:ext cx="5625300" cy="3032400"/>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50000"/>
              </a:lnSpc>
              <a:spcBef>
                <a:spcPts val="1000"/>
              </a:spcBef>
              <a:spcAft>
                <a:spcPts val="0"/>
              </a:spcAft>
              <a:buClr>
                <a:srgbClr val="94C600"/>
              </a:buClr>
              <a:buSzPts val="1600"/>
              <a:buFont typeface="Archivo"/>
              <a:buChar char="➢"/>
            </a:pPr>
            <a:r>
              <a:rPr b="0" i="0" lang="es" sz="1600" u="none" cap="none" strike="noStrike">
                <a:solidFill>
                  <a:srgbClr val="424242"/>
                </a:solidFill>
                <a:latin typeface="Archivo"/>
                <a:ea typeface="Archivo"/>
                <a:cs typeface="Archivo"/>
                <a:sym typeface="Archivo"/>
              </a:rPr>
              <a:t>Lean el fragmento literario que les tocó.</a:t>
            </a:r>
            <a:endParaRPr b="0" i="0" sz="1600" u="none" cap="none" strike="noStrike">
              <a:solidFill>
                <a:srgbClr val="424242"/>
              </a:solidFill>
              <a:latin typeface="Archivo"/>
              <a:ea typeface="Archivo"/>
              <a:cs typeface="Archivo"/>
              <a:sym typeface="Archivo"/>
            </a:endParaRPr>
          </a:p>
          <a:p>
            <a:pPr indent="-330200" lvl="0" marL="457200" marR="0" rtl="0" algn="just">
              <a:lnSpc>
                <a:spcPct val="150000"/>
              </a:lnSpc>
              <a:spcBef>
                <a:spcPts val="1000"/>
              </a:spcBef>
              <a:spcAft>
                <a:spcPts val="0"/>
              </a:spcAft>
              <a:buClr>
                <a:srgbClr val="94C600"/>
              </a:buClr>
              <a:buSzPts val="1600"/>
              <a:buFont typeface="Archivo"/>
              <a:buChar char="➢"/>
            </a:pPr>
            <a:r>
              <a:rPr b="0" i="0" lang="es" sz="1600" u="none" cap="none" strike="noStrike">
                <a:solidFill>
                  <a:srgbClr val="424242"/>
                </a:solidFill>
                <a:latin typeface="Archivo"/>
                <a:ea typeface="Archivo"/>
                <a:cs typeface="Archivo"/>
                <a:sym typeface="Archivo"/>
              </a:rPr>
              <a:t>Elijan una herramienta de la lengua que podrían abordar a partir de ese fragmento.</a:t>
            </a:r>
            <a:endParaRPr b="0" i="0" sz="1600" u="none" cap="none" strike="noStrike">
              <a:solidFill>
                <a:srgbClr val="424242"/>
              </a:solidFill>
              <a:latin typeface="Archivo"/>
              <a:ea typeface="Archivo"/>
              <a:cs typeface="Archivo"/>
              <a:sym typeface="Archivo"/>
            </a:endParaRPr>
          </a:p>
          <a:p>
            <a:pPr indent="-330200" lvl="0" marL="457200" marR="0" rtl="0" algn="just">
              <a:lnSpc>
                <a:spcPct val="150000"/>
              </a:lnSpc>
              <a:spcBef>
                <a:spcPts val="1000"/>
              </a:spcBef>
              <a:spcAft>
                <a:spcPts val="0"/>
              </a:spcAft>
              <a:buClr>
                <a:srgbClr val="94C600"/>
              </a:buClr>
              <a:buSzPts val="1600"/>
              <a:buFont typeface="Archivo"/>
              <a:buChar char="➢"/>
            </a:pPr>
            <a:r>
              <a:rPr b="0" i="0" lang="es" sz="1600" u="none" cap="none" strike="noStrike">
                <a:solidFill>
                  <a:srgbClr val="424242"/>
                </a:solidFill>
                <a:latin typeface="Archivo"/>
                <a:ea typeface="Archivo"/>
                <a:cs typeface="Archivo"/>
                <a:sym typeface="Archivo"/>
              </a:rPr>
              <a:t>Completen la ficha “</a:t>
            </a:r>
            <a:r>
              <a:rPr b="0" i="0" lang="es" sz="1600" u="sng" cap="none" strike="noStrike">
                <a:solidFill>
                  <a:schemeClr val="hlink"/>
                </a:solidFill>
                <a:latin typeface="Archivo"/>
                <a:ea typeface="Archivo"/>
                <a:cs typeface="Archivo"/>
                <a:sym typeface="Archivo"/>
                <a:hlinkClick r:id="rId4"/>
              </a:rPr>
              <a:t>Notas para la planificación</a:t>
            </a:r>
            <a:r>
              <a:rPr b="0" i="0" lang="es" sz="1600" u="none" cap="none" strike="noStrike">
                <a:solidFill>
                  <a:srgbClr val="424242"/>
                </a:solidFill>
                <a:latin typeface="Archivo"/>
                <a:ea typeface="Archivo"/>
                <a:cs typeface="Archivo"/>
                <a:sym typeface="Archivo"/>
              </a:rPr>
              <a:t>” con  los aspectos que tendrían en cuenta para pensar los momentos de la enseñanza.</a:t>
            </a:r>
            <a:endParaRPr b="0" i="0" sz="1600" u="none" cap="none" strike="noStrike">
              <a:solidFill>
                <a:srgbClr val="424242"/>
              </a:solidFill>
              <a:latin typeface="Archivo"/>
              <a:ea typeface="Archivo"/>
              <a:cs typeface="Archivo"/>
              <a:sym typeface="Archivo"/>
            </a:endParaRPr>
          </a:p>
          <a:p>
            <a:pPr indent="-330200" lvl="0" marL="457200" marR="0" rtl="0" algn="just">
              <a:lnSpc>
                <a:spcPct val="150000"/>
              </a:lnSpc>
              <a:spcBef>
                <a:spcPts val="1000"/>
              </a:spcBef>
              <a:spcAft>
                <a:spcPts val="1000"/>
              </a:spcAft>
              <a:buClr>
                <a:srgbClr val="94C600"/>
              </a:buClr>
              <a:buSzPts val="1600"/>
              <a:buFont typeface="Archivo"/>
              <a:buChar char="➢"/>
            </a:pPr>
            <a:r>
              <a:rPr b="0" i="0" lang="es" sz="1600" u="none" cap="none" strike="noStrike">
                <a:solidFill>
                  <a:srgbClr val="424242"/>
                </a:solidFill>
                <a:latin typeface="Archivo"/>
                <a:ea typeface="Archivo"/>
                <a:cs typeface="Archivo"/>
                <a:sym typeface="Archivo"/>
              </a:rPr>
              <a:t>Sáquenle una foto a la ficha y súbanla al </a:t>
            </a:r>
            <a:r>
              <a:rPr b="0" i="0" lang="es" sz="1600" u="sng" cap="none" strike="noStrike">
                <a:solidFill>
                  <a:schemeClr val="hlink"/>
                </a:solidFill>
                <a:latin typeface="Archivo"/>
                <a:ea typeface="Archivo"/>
                <a:cs typeface="Archivo"/>
                <a:sym typeface="Archivo"/>
                <a:hlinkClick r:id="rId5"/>
              </a:rPr>
              <a:t>padlet</a:t>
            </a:r>
            <a:endParaRPr b="0" i="0" sz="1600" u="none" cap="none" strike="noStrike">
              <a:solidFill>
                <a:srgbClr val="424242"/>
              </a:solidFill>
              <a:latin typeface="Archivo"/>
              <a:ea typeface="Archivo"/>
              <a:cs typeface="Archivo"/>
              <a:sym typeface="Archivo"/>
            </a:endParaRPr>
          </a:p>
        </p:txBody>
      </p:sp>
      <p:pic>
        <p:nvPicPr>
          <p:cNvPr id="1050" name="Google Shape;1050;g34c4e4c9c87_0_3189"/>
          <p:cNvPicPr preferRelativeResize="0"/>
          <p:nvPr/>
        </p:nvPicPr>
        <p:blipFill rotWithShape="1">
          <a:blip r:embed="rId6">
            <a:alphaModFix/>
          </a:blip>
          <a:srcRect b="0" l="0" r="0" t="0"/>
          <a:stretch/>
        </p:blipFill>
        <p:spPr>
          <a:xfrm>
            <a:off x="7427125" y="135675"/>
            <a:ext cx="1460676" cy="206450"/>
          </a:xfrm>
          <a:prstGeom prst="rect">
            <a:avLst/>
          </a:prstGeom>
          <a:noFill/>
          <a:ln>
            <a:noFill/>
          </a:ln>
        </p:spPr>
      </p:pic>
      <p:sp>
        <p:nvSpPr>
          <p:cNvPr id="1051" name="Google Shape;1051;g34c4e4c9c87_0_3189"/>
          <p:cNvSpPr txBox="1"/>
          <p:nvPr/>
        </p:nvSpPr>
        <p:spPr>
          <a:xfrm>
            <a:off x="339025" y="2066450"/>
            <a:ext cx="21309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052" name="Google Shape;1052;g34c4e4c9c87_0_3189" title="2do Seminario de En Foco.png">
            <a:hlinkClick r:id="rId7"/>
          </p:cNvPr>
          <p:cNvPicPr preferRelativeResize="0"/>
          <p:nvPr/>
        </p:nvPicPr>
        <p:blipFill rotWithShape="1">
          <a:blip r:embed="rId8">
            <a:alphaModFix/>
          </a:blip>
          <a:srcRect b="0" l="0" r="0" t="0"/>
          <a:stretch/>
        </p:blipFill>
        <p:spPr>
          <a:xfrm>
            <a:off x="119550" y="1369275"/>
            <a:ext cx="2265800" cy="2265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6" name="Shape 1056"/>
        <p:cNvGrpSpPr/>
        <p:nvPr/>
      </p:nvGrpSpPr>
      <p:grpSpPr>
        <a:xfrm>
          <a:off x="0" y="0"/>
          <a:ext cx="0" cy="0"/>
          <a:chOff x="0" y="0"/>
          <a:chExt cx="0" cy="0"/>
        </a:xfrm>
      </p:grpSpPr>
      <p:pic>
        <p:nvPicPr>
          <p:cNvPr id="1057" name="Google Shape;1057;g34c4e4c9c87_0_1246"/>
          <p:cNvPicPr preferRelativeResize="0"/>
          <p:nvPr/>
        </p:nvPicPr>
        <p:blipFill rotWithShape="1">
          <a:blip r:embed="rId3">
            <a:alphaModFix/>
          </a:blip>
          <a:srcRect b="0" l="0" r="0" t="0"/>
          <a:stretch/>
        </p:blipFill>
        <p:spPr>
          <a:xfrm>
            <a:off x="83375" y="666000"/>
            <a:ext cx="1261814" cy="311763"/>
          </a:xfrm>
          <a:prstGeom prst="rect">
            <a:avLst/>
          </a:prstGeom>
          <a:noFill/>
          <a:ln>
            <a:noFill/>
          </a:ln>
        </p:spPr>
      </p:pic>
      <p:sp>
        <p:nvSpPr>
          <p:cNvPr id="1058" name="Google Shape;1058;g34c4e4c9c87_0_1246"/>
          <p:cNvSpPr txBox="1"/>
          <p:nvPr/>
        </p:nvSpPr>
        <p:spPr>
          <a:xfrm>
            <a:off x="265000" y="1044525"/>
            <a:ext cx="3749400" cy="2801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50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Medium"/>
                <a:ea typeface="Archivo Medium"/>
                <a:cs typeface="Archivo Medium"/>
                <a:sym typeface="Archivo Medium"/>
              </a:rPr>
              <a:t>ausencia de conectores, </a:t>
            </a:r>
            <a:endParaRPr b="0" i="0" sz="1400" u="none" cap="none" strike="noStrike">
              <a:solidFill>
                <a:schemeClr val="dk1"/>
              </a:solidFill>
              <a:latin typeface="Archivo Medium"/>
              <a:ea typeface="Archivo Medium"/>
              <a:cs typeface="Archivo Medium"/>
              <a:sym typeface="Archivo Medium"/>
            </a:endParaRPr>
          </a:p>
          <a:p>
            <a:pPr indent="-342900" lvl="0" marL="457200" marR="0" rtl="0" algn="l">
              <a:lnSpc>
                <a:spcPct val="150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Medium"/>
                <a:ea typeface="Archivo Medium"/>
                <a:cs typeface="Archivo Medium"/>
                <a:sym typeface="Archivo Medium"/>
              </a:rPr>
              <a:t>yuxtaposición, </a:t>
            </a:r>
            <a:endParaRPr b="0" i="0" sz="1400" u="none" cap="none" strike="noStrike">
              <a:solidFill>
                <a:schemeClr val="dk1"/>
              </a:solidFill>
              <a:latin typeface="Archivo Medium"/>
              <a:ea typeface="Archivo Medium"/>
              <a:cs typeface="Archivo Medium"/>
              <a:sym typeface="Archivo Medium"/>
            </a:endParaRPr>
          </a:p>
          <a:p>
            <a:pPr indent="-342900" lvl="0" marL="457200" marR="0" rtl="0" algn="l">
              <a:lnSpc>
                <a:spcPct val="150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Medium"/>
                <a:ea typeface="Archivo Medium"/>
                <a:cs typeface="Archivo Medium"/>
                <a:sym typeface="Archivo Medium"/>
              </a:rPr>
              <a:t>discurso directo e indirecto, </a:t>
            </a:r>
            <a:endParaRPr b="0" i="0" sz="1400" u="none" cap="none" strike="noStrike">
              <a:solidFill>
                <a:schemeClr val="dk1"/>
              </a:solidFill>
              <a:latin typeface="Archivo Medium"/>
              <a:ea typeface="Archivo Medium"/>
              <a:cs typeface="Archivo Medium"/>
              <a:sym typeface="Archivo Medium"/>
            </a:endParaRPr>
          </a:p>
          <a:p>
            <a:pPr indent="-342900" lvl="0" marL="457200" marR="0" rtl="0" algn="l">
              <a:lnSpc>
                <a:spcPct val="150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Medium"/>
                <a:ea typeface="Archivo Medium"/>
                <a:cs typeface="Archivo Medium"/>
                <a:sym typeface="Archivo Medium"/>
              </a:rPr>
              <a:t>construcción de las voces de los personajes, </a:t>
            </a:r>
            <a:endParaRPr b="0" i="0" sz="1400" u="none" cap="none" strike="noStrike">
              <a:solidFill>
                <a:schemeClr val="dk1"/>
              </a:solidFill>
              <a:latin typeface="Archivo Medium"/>
              <a:ea typeface="Archivo Medium"/>
              <a:cs typeface="Archivo Medium"/>
              <a:sym typeface="Archivo Medium"/>
            </a:endParaRPr>
          </a:p>
          <a:p>
            <a:pPr indent="-342900" lvl="0" marL="457200" marR="0" rtl="0" algn="l">
              <a:lnSpc>
                <a:spcPct val="150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Medium"/>
                <a:ea typeface="Archivo Medium"/>
                <a:cs typeface="Archivo Medium"/>
                <a:sym typeface="Archivo Medium"/>
              </a:rPr>
              <a:t>uso de las oraciones unimembres para describir,  </a:t>
            </a:r>
            <a:endParaRPr b="0" i="0" sz="1400" u="none" cap="none" strike="noStrike">
              <a:solidFill>
                <a:srgbClr val="3E3D2D"/>
              </a:solidFill>
              <a:latin typeface="Archivo"/>
              <a:ea typeface="Archivo"/>
              <a:cs typeface="Archivo"/>
              <a:sym typeface="Archivo"/>
            </a:endParaRPr>
          </a:p>
        </p:txBody>
      </p:sp>
      <p:pic>
        <p:nvPicPr>
          <p:cNvPr id="1059" name="Google Shape;1059;g34c4e4c9c87_0_1246"/>
          <p:cNvPicPr preferRelativeResize="0"/>
          <p:nvPr/>
        </p:nvPicPr>
        <p:blipFill rotWithShape="1">
          <a:blip r:embed="rId4">
            <a:alphaModFix/>
          </a:blip>
          <a:srcRect b="0" l="0" r="0" t="0"/>
          <a:stretch/>
        </p:blipFill>
        <p:spPr>
          <a:xfrm rot="9900001">
            <a:off x="6717777" y="3257113"/>
            <a:ext cx="3672048" cy="3087523"/>
          </a:xfrm>
          <a:prstGeom prst="rect">
            <a:avLst/>
          </a:prstGeom>
          <a:noFill/>
          <a:ln>
            <a:noFill/>
          </a:ln>
        </p:spPr>
      </p:pic>
      <p:sp>
        <p:nvSpPr>
          <p:cNvPr id="1060" name="Google Shape;1060;g34c4e4c9c87_0_1246"/>
          <p:cNvSpPr txBox="1"/>
          <p:nvPr/>
        </p:nvSpPr>
        <p:spPr>
          <a:xfrm>
            <a:off x="566050" y="107550"/>
            <a:ext cx="68346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2000" u="none" cap="none" strike="noStrike">
                <a:solidFill>
                  <a:srgbClr val="000000"/>
                </a:solidFill>
                <a:highlight>
                  <a:srgbClr val="B7DB20"/>
                </a:highlight>
                <a:latin typeface="Archivo ExtraBold"/>
                <a:ea typeface="Archivo ExtraBold"/>
                <a:cs typeface="Archivo ExtraBold"/>
                <a:sym typeface="Archivo ExtraBold"/>
              </a:rPr>
              <a:t>¿Qué podemos trabajar en estos fragmentos?</a:t>
            </a:r>
            <a:endParaRPr b="0" i="0" sz="2000" u="none" cap="none" strike="noStrike">
              <a:solidFill>
                <a:srgbClr val="000000"/>
              </a:solidFill>
              <a:highlight>
                <a:srgbClr val="B7DB20"/>
              </a:highlight>
              <a:latin typeface="Archivo ExtraBold"/>
              <a:ea typeface="Archivo ExtraBold"/>
              <a:cs typeface="Archivo ExtraBold"/>
              <a:sym typeface="Archivo ExtraBold"/>
            </a:endParaRPr>
          </a:p>
        </p:txBody>
      </p:sp>
      <p:pic>
        <p:nvPicPr>
          <p:cNvPr id="1061" name="Google Shape;1061;g34c4e4c9c87_0_1246"/>
          <p:cNvPicPr preferRelativeResize="0"/>
          <p:nvPr/>
        </p:nvPicPr>
        <p:blipFill rotWithShape="1">
          <a:blip r:embed="rId5">
            <a:alphaModFix/>
          </a:blip>
          <a:srcRect b="0" l="0" r="0" t="0"/>
          <a:stretch/>
        </p:blipFill>
        <p:spPr>
          <a:xfrm>
            <a:off x="7463250" y="107650"/>
            <a:ext cx="1460676" cy="206450"/>
          </a:xfrm>
          <a:prstGeom prst="rect">
            <a:avLst/>
          </a:prstGeom>
          <a:noFill/>
          <a:ln>
            <a:noFill/>
          </a:ln>
        </p:spPr>
      </p:pic>
      <p:sp>
        <p:nvSpPr>
          <p:cNvPr id="1062" name="Google Shape;1062;g34c4e4c9c87_0_1246"/>
          <p:cNvSpPr txBox="1"/>
          <p:nvPr/>
        </p:nvSpPr>
        <p:spPr>
          <a:xfrm>
            <a:off x="4514150" y="828525"/>
            <a:ext cx="3749400" cy="2878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50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Medium"/>
                <a:ea typeface="Archivo Medium"/>
                <a:cs typeface="Archivo Medium"/>
                <a:sym typeface="Archivo Medium"/>
              </a:rPr>
              <a:t>pronombres (reflexivos, de OD, OI, personales), </a:t>
            </a:r>
            <a:endParaRPr b="0" i="0" sz="1400" u="none" cap="none" strike="noStrike">
              <a:solidFill>
                <a:schemeClr val="dk1"/>
              </a:solidFill>
              <a:latin typeface="Archivo"/>
              <a:ea typeface="Archivo"/>
              <a:cs typeface="Archivo"/>
              <a:sym typeface="Archivo"/>
            </a:endParaRPr>
          </a:p>
          <a:p>
            <a:pPr indent="-342900" lvl="0" marL="457200" marR="0" rtl="0" algn="l">
              <a:lnSpc>
                <a:spcPct val="115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a:ea typeface="Archivo"/>
                <a:cs typeface="Archivo"/>
                <a:sym typeface="Archivo"/>
              </a:rPr>
              <a:t>uso del discurso referido, </a:t>
            </a:r>
            <a:endParaRPr b="0" i="0" sz="1400" u="none" cap="none" strike="noStrike">
              <a:solidFill>
                <a:schemeClr val="dk1"/>
              </a:solidFill>
              <a:latin typeface="Archivo"/>
              <a:ea typeface="Archivo"/>
              <a:cs typeface="Archivo"/>
              <a:sym typeface="Archivo"/>
            </a:endParaRPr>
          </a:p>
          <a:p>
            <a:pPr indent="-342900" lvl="0" marL="457200" marR="0" rtl="0" algn="l">
              <a:lnSpc>
                <a:spcPct val="115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a:ea typeface="Archivo"/>
                <a:cs typeface="Archivo"/>
                <a:sym typeface="Archivo"/>
              </a:rPr>
              <a:t>renarración,</a:t>
            </a:r>
            <a:endParaRPr b="0" i="0" sz="1400" u="none" cap="none" strike="noStrike">
              <a:solidFill>
                <a:schemeClr val="dk1"/>
              </a:solidFill>
              <a:latin typeface="Archivo"/>
              <a:ea typeface="Archivo"/>
              <a:cs typeface="Archivo"/>
              <a:sym typeface="Archivo"/>
            </a:endParaRPr>
          </a:p>
          <a:p>
            <a:pPr indent="-342900" lvl="0" marL="457200" marR="0" rtl="0" algn="l">
              <a:lnSpc>
                <a:spcPct val="115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a:ea typeface="Archivo"/>
                <a:cs typeface="Archivo"/>
                <a:sym typeface="Archivo"/>
              </a:rPr>
              <a:t>uso de adjetivos y sustantivos para describir, </a:t>
            </a:r>
            <a:endParaRPr b="0" i="0" sz="1400" u="none" cap="none" strike="noStrike">
              <a:solidFill>
                <a:schemeClr val="dk1"/>
              </a:solidFill>
              <a:latin typeface="Archivo"/>
              <a:ea typeface="Archivo"/>
              <a:cs typeface="Archivo"/>
              <a:sym typeface="Archivo"/>
            </a:endParaRPr>
          </a:p>
          <a:p>
            <a:pPr indent="-342900" lvl="0" marL="457200" marR="0" rtl="0" algn="l">
              <a:lnSpc>
                <a:spcPct val="115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a:ea typeface="Archivo"/>
                <a:cs typeface="Archivo"/>
                <a:sym typeface="Archivo"/>
              </a:rPr>
              <a:t>silencios o blancos en la prosa, </a:t>
            </a:r>
            <a:endParaRPr b="0" i="0" sz="1400" u="none" cap="none" strike="noStrike">
              <a:solidFill>
                <a:schemeClr val="dk1"/>
              </a:solidFill>
              <a:latin typeface="Archivo"/>
              <a:ea typeface="Archivo"/>
              <a:cs typeface="Archivo"/>
              <a:sym typeface="Archivo"/>
            </a:endParaRPr>
          </a:p>
          <a:p>
            <a:pPr indent="-342900" lvl="0" marL="457200" marR="0" rtl="0" algn="l">
              <a:lnSpc>
                <a:spcPct val="115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a:ea typeface="Archivo"/>
                <a:cs typeface="Archivo"/>
                <a:sym typeface="Archivo"/>
              </a:rPr>
              <a:t>puntos suspensivos, </a:t>
            </a:r>
            <a:endParaRPr b="0" i="0" sz="1400" u="none" cap="none" strike="noStrike">
              <a:solidFill>
                <a:schemeClr val="dk1"/>
              </a:solidFill>
              <a:latin typeface="Archivo"/>
              <a:ea typeface="Archivo"/>
              <a:cs typeface="Archivo"/>
              <a:sym typeface="Archivo"/>
            </a:endParaRPr>
          </a:p>
          <a:p>
            <a:pPr indent="-342900" lvl="0" marL="457200" marR="0" rtl="0" algn="l">
              <a:lnSpc>
                <a:spcPct val="115000"/>
              </a:lnSpc>
              <a:spcBef>
                <a:spcPts val="0"/>
              </a:spcBef>
              <a:spcAft>
                <a:spcPts val="0"/>
              </a:spcAft>
              <a:buClr>
                <a:srgbClr val="94C600"/>
              </a:buClr>
              <a:buSzPts val="1800"/>
              <a:buFont typeface="Archivo"/>
              <a:buChar char="➔"/>
            </a:pPr>
            <a:r>
              <a:rPr b="0" i="0" lang="es" sz="1400" u="none" cap="none" strike="noStrike">
                <a:solidFill>
                  <a:schemeClr val="dk1"/>
                </a:solidFill>
                <a:latin typeface="Archivo"/>
                <a:ea typeface="Archivo"/>
                <a:cs typeface="Archivo"/>
                <a:sym typeface="Archivo"/>
              </a:rPr>
              <a:t>marcas de diálogo. </a:t>
            </a:r>
            <a:endParaRPr b="0" i="0" sz="2100" u="none" cap="none" strike="noStrike">
              <a:solidFill>
                <a:schemeClr val="dk2"/>
              </a:solidFill>
              <a:latin typeface="Archivo"/>
              <a:ea typeface="Archivo"/>
              <a:cs typeface="Archivo"/>
              <a:sym typeface="Archivo"/>
            </a:endParaRPr>
          </a:p>
        </p:txBody>
      </p:sp>
      <p:sp>
        <p:nvSpPr>
          <p:cNvPr id="1063" name="Google Shape;1063;g34c4e4c9c87_0_1246"/>
          <p:cNvSpPr txBox="1"/>
          <p:nvPr/>
        </p:nvSpPr>
        <p:spPr>
          <a:xfrm>
            <a:off x="761200" y="3912675"/>
            <a:ext cx="5995800" cy="1087500"/>
          </a:xfrm>
          <a:prstGeom prst="rect">
            <a:avLst/>
          </a:prstGeom>
          <a:gradFill>
            <a:gsLst>
              <a:gs pos="0">
                <a:srgbClr val="DCECD5"/>
              </a:gs>
              <a:gs pos="100000">
                <a:srgbClr val="92BC81"/>
              </a:gs>
            </a:gsLst>
            <a:lin ang="5400012" scaled="0"/>
          </a:grad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chemeClr val="dk1"/>
              </a:buClr>
              <a:buSzPts val="1100"/>
              <a:buFont typeface="Arial"/>
              <a:buNone/>
            </a:pPr>
            <a:r>
              <a:rPr b="1" i="0" lang="es" sz="1400" u="none" cap="none" strike="noStrike">
                <a:solidFill>
                  <a:schemeClr val="dk1"/>
                </a:solidFill>
                <a:latin typeface="Archivo"/>
                <a:ea typeface="Archivo"/>
                <a:cs typeface="Archivo"/>
                <a:sym typeface="Archivo"/>
              </a:rPr>
              <a:t>Leer la lengua: aprender a leer los recursos que son clave de lectura supone trabajar en la objetivación de esos recursos hasta que la abstracción y la reflexión colaboren con la comprensión.</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7" name="Shape 1067"/>
        <p:cNvGrpSpPr/>
        <p:nvPr/>
      </p:nvGrpSpPr>
      <p:grpSpPr>
        <a:xfrm>
          <a:off x="0" y="0"/>
          <a:ext cx="0" cy="0"/>
          <a:chOff x="0" y="0"/>
          <a:chExt cx="0" cy="0"/>
        </a:xfrm>
      </p:grpSpPr>
      <p:pic>
        <p:nvPicPr>
          <p:cNvPr id="1068" name="Google Shape;1068;g36170182203_6_9"/>
          <p:cNvPicPr preferRelativeResize="0"/>
          <p:nvPr/>
        </p:nvPicPr>
        <p:blipFill rotWithShape="1">
          <a:blip r:embed="rId3">
            <a:alphaModFix/>
          </a:blip>
          <a:srcRect b="0" l="0" r="0" t="0"/>
          <a:stretch/>
        </p:blipFill>
        <p:spPr>
          <a:xfrm>
            <a:off x="60225" y="883850"/>
            <a:ext cx="1261814" cy="311763"/>
          </a:xfrm>
          <a:prstGeom prst="rect">
            <a:avLst/>
          </a:prstGeom>
          <a:noFill/>
          <a:ln>
            <a:noFill/>
          </a:ln>
        </p:spPr>
      </p:pic>
      <p:sp>
        <p:nvSpPr>
          <p:cNvPr id="1069" name="Google Shape;1069;g36170182203_6_9"/>
          <p:cNvSpPr txBox="1"/>
          <p:nvPr/>
        </p:nvSpPr>
        <p:spPr>
          <a:xfrm>
            <a:off x="0" y="107650"/>
            <a:ext cx="4782000" cy="67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2000" u="none" cap="none" strike="noStrike">
                <a:solidFill>
                  <a:srgbClr val="000000"/>
                </a:solidFill>
                <a:highlight>
                  <a:srgbClr val="B7DB20"/>
                </a:highlight>
                <a:latin typeface="Archivo ExtraBold"/>
                <a:ea typeface="Archivo ExtraBold"/>
                <a:cs typeface="Archivo ExtraBold"/>
                <a:sym typeface="Archivo ExtraBold"/>
              </a:rPr>
              <a:t>Circuito para potenciar la reflexión sobre el lenguaje</a:t>
            </a:r>
            <a:endParaRPr b="0" i="0" sz="2000" u="none" cap="none" strike="noStrike">
              <a:solidFill>
                <a:srgbClr val="000000"/>
              </a:solidFill>
              <a:highlight>
                <a:srgbClr val="B7DB20"/>
              </a:highlight>
              <a:latin typeface="Archivo ExtraBold"/>
              <a:ea typeface="Archivo ExtraBold"/>
              <a:cs typeface="Archivo ExtraBold"/>
              <a:sym typeface="Archivo ExtraBold"/>
            </a:endParaRPr>
          </a:p>
        </p:txBody>
      </p:sp>
      <p:pic>
        <p:nvPicPr>
          <p:cNvPr id="1070" name="Google Shape;1070;g36170182203_6_9"/>
          <p:cNvPicPr preferRelativeResize="0"/>
          <p:nvPr/>
        </p:nvPicPr>
        <p:blipFill rotWithShape="1">
          <a:blip r:embed="rId4">
            <a:alphaModFix/>
          </a:blip>
          <a:srcRect b="0" l="0" r="0" t="0"/>
          <a:stretch/>
        </p:blipFill>
        <p:spPr>
          <a:xfrm>
            <a:off x="7463250" y="107650"/>
            <a:ext cx="1460676" cy="206450"/>
          </a:xfrm>
          <a:prstGeom prst="rect">
            <a:avLst/>
          </a:prstGeom>
          <a:noFill/>
          <a:ln>
            <a:noFill/>
          </a:ln>
        </p:spPr>
      </p:pic>
      <p:pic>
        <p:nvPicPr>
          <p:cNvPr id="1071" name="Google Shape;1071;g36170182203_6_9"/>
          <p:cNvPicPr preferRelativeResize="0"/>
          <p:nvPr/>
        </p:nvPicPr>
        <p:blipFill rotWithShape="1">
          <a:blip r:embed="rId5">
            <a:alphaModFix/>
          </a:blip>
          <a:srcRect b="0" l="0" r="0" t="0"/>
          <a:stretch/>
        </p:blipFill>
        <p:spPr>
          <a:xfrm>
            <a:off x="148350" y="1548225"/>
            <a:ext cx="2597125" cy="2464600"/>
          </a:xfrm>
          <a:prstGeom prst="rect">
            <a:avLst/>
          </a:prstGeom>
          <a:noFill/>
          <a:ln>
            <a:noFill/>
          </a:ln>
        </p:spPr>
      </p:pic>
      <p:sp>
        <p:nvSpPr>
          <p:cNvPr id="1072" name="Google Shape;1072;g36170182203_6_9"/>
          <p:cNvSpPr txBox="1"/>
          <p:nvPr/>
        </p:nvSpPr>
        <p:spPr>
          <a:xfrm>
            <a:off x="2745475" y="781750"/>
            <a:ext cx="6198900" cy="4232700"/>
          </a:xfrm>
          <a:prstGeom prst="rect">
            <a:avLst/>
          </a:prstGeom>
          <a:solidFill>
            <a:srgbClr val="B7DB20"/>
          </a:solidFill>
          <a:ln>
            <a:noFill/>
          </a:ln>
        </p:spPr>
        <p:txBody>
          <a:bodyPr anchorCtr="0" anchor="t" bIns="91425" lIns="91425" spcFirstLastPara="1" rIns="91425" wrap="square" tIns="91425">
            <a:noAutofit/>
          </a:bodyPr>
          <a:lstStyle/>
          <a:p>
            <a:pPr indent="-179999" lvl="0" marL="179999" marR="0" rtl="0" algn="just">
              <a:lnSpc>
                <a:spcPct val="150000"/>
              </a:lnSpc>
              <a:spcBef>
                <a:spcPts val="0"/>
              </a:spcBef>
              <a:spcAft>
                <a:spcPts val="0"/>
              </a:spcAft>
              <a:buClr>
                <a:srgbClr val="6AA84F"/>
              </a:buClr>
              <a:buSzPts val="1400"/>
              <a:buFont typeface="Archivo"/>
              <a:buChar char="➔"/>
            </a:pPr>
            <a:r>
              <a:rPr b="1" i="0" lang="es" sz="1100" u="none" cap="none" strike="noStrike">
                <a:solidFill>
                  <a:schemeClr val="dk1"/>
                </a:solidFill>
                <a:latin typeface="Archivo"/>
                <a:ea typeface="Archivo"/>
                <a:cs typeface="Archivo"/>
                <a:sym typeface="Archivo"/>
              </a:rPr>
              <a:t>Construir una escena de lectura</a:t>
            </a:r>
            <a:r>
              <a:rPr b="0" i="0" lang="es" sz="1100" u="none" cap="none" strike="noStrike">
                <a:solidFill>
                  <a:schemeClr val="dk1"/>
                </a:solidFill>
                <a:latin typeface="Archivo"/>
                <a:ea typeface="Archivo"/>
                <a:cs typeface="Archivo"/>
                <a:sym typeface="Archivo"/>
              </a:rPr>
              <a:t> de la cual surjan interrogantes que los y las lectores deban hacerse para llenar lo no dicho en el texto. </a:t>
            </a:r>
            <a:endParaRPr b="0" i="0" sz="1100" u="none" cap="none" strike="noStrike">
              <a:solidFill>
                <a:schemeClr val="dk1"/>
              </a:solidFill>
              <a:latin typeface="Archivo"/>
              <a:ea typeface="Archivo"/>
              <a:cs typeface="Archivo"/>
              <a:sym typeface="Archivo"/>
            </a:endParaRPr>
          </a:p>
          <a:p>
            <a:pPr indent="-179999" lvl="0" marL="179999" marR="0" rtl="0" algn="just">
              <a:lnSpc>
                <a:spcPct val="150000"/>
              </a:lnSpc>
              <a:spcBef>
                <a:spcPts val="1000"/>
              </a:spcBef>
              <a:spcAft>
                <a:spcPts val="0"/>
              </a:spcAft>
              <a:buClr>
                <a:srgbClr val="6AA84F"/>
              </a:buClr>
              <a:buSzPts val="1400"/>
              <a:buFont typeface="Archivo"/>
              <a:buChar char="➔"/>
            </a:pPr>
            <a:r>
              <a:rPr b="1" i="0" lang="es" sz="1100" u="none" cap="none" strike="noStrike">
                <a:solidFill>
                  <a:schemeClr val="dk1"/>
                </a:solidFill>
                <a:latin typeface="Archivo"/>
                <a:ea typeface="Archivo"/>
                <a:cs typeface="Archivo"/>
                <a:sym typeface="Archivo"/>
              </a:rPr>
              <a:t>Focalizar en un aspecto de la lengua que potencie la lectura</a:t>
            </a:r>
            <a:r>
              <a:rPr b="0" i="0" lang="es" sz="1100" u="none" cap="none" strike="noStrike">
                <a:solidFill>
                  <a:schemeClr val="dk1"/>
                </a:solidFill>
                <a:latin typeface="Archivo"/>
                <a:ea typeface="Archivo"/>
                <a:cs typeface="Archivo"/>
                <a:sym typeface="Archivo"/>
              </a:rPr>
              <a:t>: ¿qué uso de los pronombres se hace en el texto de Bombara? ¿Cuando dice “me” siempre se refiere a la misma persona? ¿Qué efecto de lectura produce que ese “nos” no siempre tenga el mismo referente? ¿Qué nos indica como lectores ese “nos” en negrita? ¿La protagonista es parte de ese “nos”? ¿Siempre? </a:t>
            </a:r>
            <a:endParaRPr b="0" i="0" sz="1100" u="none" cap="none" strike="noStrike">
              <a:solidFill>
                <a:schemeClr val="dk1"/>
              </a:solidFill>
              <a:latin typeface="Archivo"/>
              <a:ea typeface="Archivo"/>
              <a:cs typeface="Archivo"/>
              <a:sym typeface="Archivo"/>
            </a:endParaRPr>
          </a:p>
          <a:p>
            <a:pPr indent="-179999" lvl="0" marL="179999" marR="0" rtl="0" algn="just">
              <a:lnSpc>
                <a:spcPct val="150000"/>
              </a:lnSpc>
              <a:spcBef>
                <a:spcPts val="1000"/>
              </a:spcBef>
              <a:spcAft>
                <a:spcPts val="0"/>
              </a:spcAft>
              <a:buClr>
                <a:srgbClr val="6AA84F"/>
              </a:buClr>
              <a:buSzPts val="1400"/>
              <a:buFont typeface="Archivo"/>
              <a:buChar char="➔"/>
            </a:pPr>
            <a:r>
              <a:rPr b="1" i="0" lang="es" sz="1100" u="none" cap="none" strike="noStrike">
                <a:solidFill>
                  <a:schemeClr val="dk1"/>
                </a:solidFill>
                <a:latin typeface="Archivo"/>
                <a:ea typeface="Archivo"/>
                <a:cs typeface="Archivo"/>
                <a:sym typeface="Archivo"/>
              </a:rPr>
              <a:t>Sistematizar</a:t>
            </a:r>
            <a:r>
              <a:rPr b="0" i="0" lang="es" sz="1100" u="none" cap="none" strike="noStrike">
                <a:solidFill>
                  <a:schemeClr val="dk1"/>
                </a:solidFill>
                <a:latin typeface="Archivo"/>
                <a:ea typeface="Archivo"/>
                <a:cs typeface="Archivo"/>
                <a:sym typeface="Archivo"/>
              </a:rPr>
              <a:t> y ponerle nombre del campo de la lengua a esos elementos señalados  (metalenguaje). Enlazar esta sistematización teórica con lo conversado/observado en el texto. </a:t>
            </a:r>
            <a:endParaRPr b="0" i="0" sz="1100" u="none" cap="none" strike="noStrike">
              <a:solidFill>
                <a:schemeClr val="dk1"/>
              </a:solidFill>
              <a:latin typeface="Archivo"/>
              <a:ea typeface="Archivo"/>
              <a:cs typeface="Archivo"/>
              <a:sym typeface="Archivo"/>
            </a:endParaRPr>
          </a:p>
          <a:p>
            <a:pPr indent="-179999" lvl="0" marL="179999" marR="0" rtl="0" algn="just">
              <a:lnSpc>
                <a:spcPct val="150000"/>
              </a:lnSpc>
              <a:spcBef>
                <a:spcPts val="1000"/>
              </a:spcBef>
              <a:spcAft>
                <a:spcPts val="0"/>
              </a:spcAft>
              <a:buClr>
                <a:srgbClr val="6AA84F"/>
              </a:buClr>
              <a:buSzPts val="1400"/>
              <a:buFont typeface="Arial"/>
              <a:buChar char="➔"/>
            </a:pPr>
            <a:r>
              <a:rPr b="1" i="0" lang="es" sz="1100" u="none" cap="none" strike="noStrike">
                <a:solidFill>
                  <a:schemeClr val="dk1"/>
                </a:solidFill>
                <a:latin typeface="Archivo"/>
                <a:ea typeface="Archivo"/>
                <a:cs typeface="Archivo"/>
                <a:sym typeface="Archivo"/>
              </a:rPr>
              <a:t>Proponer una relectura del texto para nuevas interpretaciones</a:t>
            </a:r>
            <a:r>
              <a:rPr b="0" i="0" lang="es" sz="1100" u="none" cap="none" strike="noStrike">
                <a:solidFill>
                  <a:schemeClr val="dk1"/>
                </a:solidFill>
                <a:latin typeface="Archivo"/>
                <a:ea typeface="Archivo"/>
                <a:cs typeface="Archivo"/>
                <a:sym typeface="Archivo"/>
              </a:rPr>
              <a:t> con los conocimientos de la lengua. </a:t>
            </a:r>
            <a:endParaRPr b="0" i="0" sz="1100" u="none" cap="none" strike="noStrike">
              <a:solidFill>
                <a:schemeClr val="dk1"/>
              </a:solidFill>
              <a:latin typeface="Archivo"/>
              <a:ea typeface="Archivo"/>
              <a:cs typeface="Archivo"/>
              <a:sym typeface="Archivo"/>
            </a:endParaRPr>
          </a:p>
          <a:p>
            <a:pPr indent="-179999" lvl="0" marL="179999" marR="0" rtl="0" algn="just">
              <a:lnSpc>
                <a:spcPct val="150000"/>
              </a:lnSpc>
              <a:spcBef>
                <a:spcPts val="1000"/>
              </a:spcBef>
              <a:spcAft>
                <a:spcPts val="1000"/>
              </a:spcAft>
              <a:buClr>
                <a:srgbClr val="6AA84F"/>
              </a:buClr>
              <a:buSzPts val="1400"/>
              <a:buFont typeface="Arial"/>
              <a:buChar char="➔"/>
            </a:pPr>
            <a:r>
              <a:rPr b="0" i="0" lang="es" sz="1100" u="none" cap="none" strike="noStrike">
                <a:solidFill>
                  <a:schemeClr val="dk1"/>
                </a:solidFill>
                <a:latin typeface="Archivo"/>
                <a:ea typeface="Archivo"/>
                <a:cs typeface="Archivo"/>
                <a:sym typeface="Archivo"/>
              </a:rPr>
              <a:t>Para poder ver si hay transferencia, </a:t>
            </a:r>
            <a:r>
              <a:rPr b="1" i="0" lang="es" sz="1100" u="none" cap="none" strike="noStrike">
                <a:solidFill>
                  <a:schemeClr val="dk1"/>
                </a:solidFill>
                <a:latin typeface="Archivo"/>
                <a:ea typeface="Archivo"/>
                <a:cs typeface="Archivo"/>
                <a:sym typeface="Archivo"/>
              </a:rPr>
              <a:t>proponer nuevas actividades</a:t>
            </a:r>
            <a:r>
              <a:rPr b="0" i="0" lang="es" sz="1100" u="none" cap="none" strike="noStrike">
                <a:solidFill>
                  <a:schemeClr val="dk1"/>
                </a:solidFill>
                <a:latin typeface="Archivo"/>
                <a:ea typeface="Archivo"/>
                <a:cs typeface="Archivo"/>
                <a:sym typeface="Archivo"/>
              </a:rPr>
              <a:t>, donde esos saberes se pongan en juego en otros contextos: por ejemplo, actividades de escritura,  oralidad o nuevas lecturas. </a:t>
            </a:r>
            <a:endParaRPr b="0" i="0" sz="1100" u="none" cap="none" strike="noStrike">
              <a:solidFill>
                <a:schemeClr val="dk2"/>
              </a:solidFill>
              <a:latin typeface="Archivo"/>
              <a:ea typeface="Archivo"/>
              <a:cs typeface="Archivo"/>
              <a:sym typeface="Archiv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6" name="Shape 1076"/>
        <p:cNvGrpSpPr/>
        <p:nvPr/>
      </p:nvGrpSpPr>
      <p:grpSpPr>
        <a:xfrm>
          <a:off x="0" y="0"/>
          <a:ext cx="0" cy="0"/>
          <a:chOff x="0" y="0"/>
          <a:chExt cx="0" cy="0"/>
        </a:xfrm>
      </p:grpSpPr>
      <p:pic>
        <p:nvPicPr>
          <p:cNvPr id="1077" name="Google Shape;1077;g34c4e4c9c87_0_1680"/>
          <p:cNvPicPr preferRelativeResize="0"/>
          <p:nvPr/>
        </p:nvPicPr>
        <p:blipFill rotWithShape="1">
          <a:blip r:embed="rId3">
            <a:alphaModFix/>
          </a:blip>
          <a:srcRect b="0" l="0" r="0" t="0"/>
          <a:stretch/>
        </p:blipFill>
        <p:spPr>
          <a:xfrm>
            <a:off x="116950" y="600225"/>
            <a:ext cx="1261814" cy="311763"/>
          </a:xfrm>
          <a:prstGeom prst="rect">
            <a:avLst/>
          </a:prstGeom>
          <a:noFill/>
          <a:ln>
            <a:noFill/>
          </a:ln>
        </p:spPr>
      </p:pic>
      <p:sp>
        <p:nvSpPr>
          <p:cNvPr id="1078" name="Google Shape;1078;g34c4e4c9c87_0_1680"/>
          <p:cNvSpPr txBox="1"/>
          <p:nvPr/>
        </p:nvSpPr>
        <p:spPr>
          <a:xfrm>
            <a:off x="116950" y="1025700"/>
            <a:ext cx="5385300" cy="4117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200"/>
              <a:buFont typeface="Arial"/>
              <a:buNone/>
            </a:pPr>
            <a:r>
              <a:rPr b="0" i="0" lang="es" sz="1200" u="none" cap="none" strike="noStrike">
                <a:solidFill>
                  <a:schemeClr val="dk1"/>
                </a:solidFill>
                <a:latin typeface="Archivo"/>
                <a:ea typeface="Archivo"/>
                <a:cs typeface="Archivo"/>
                <a:sym typeface="Archivo"/>
              </a:rPr>
              <a:t>La tarea consiste </a:t>
            </a:r>
            <a:r>
              <a:rPr b="1" i="0" lang="es" sz="1200" u="none" cap="none" strike="noStrike">
                <a:solidFill>
                  <a:schemeClr val="dk1"/>
                </a:solidFill>
                <a:latin typeface="Archivo"/>
                <a:ea typeface="Archivo"/>
                <a:cs typeface="Archivo"/>
                <a:sym typeface="Archivo"/>
              </a:rPr>
              <a:t>en continuar y profundizar la enseñanza de la gramática, la sintaxis y la ortografía en situaciones específicas</a:t>
            </a:r>
            <a:r>
              <a:rPr b="0" i="0" lang="es" sz="1200" u="none" cap="none" strike="noStrike">
                <a:solidFill>
                  <a:schemeClr val="dk1"/>
                </a:solidFill>
                <a:latin typeface="Archivo"/>
                <a:ea typeface="Archivo"/>
                <a:cs typeface="Archivo"/>
                <a:sym typeface="Archivo"/>
              </a:rPr>
              <a:t> como:</a:t>
            </a:r>
            <a:endParaRPr b="0" i="0" sz="1200" u="none" cap="none" strike="noStrike">
              <a:solidFill>
                <a:schemeClr val="dk1"/>
              </a:solidFill>
              <a:latin typeface="Archivo"/>
              <a:ea typeface="Archivo"/>
              <a:cs typeface="Archivo"/>
              <a:sym typeface="Archivo"/>
            </a:endParaRPr>
          </a:p>
          <a:p>
            <a:pPr indent="-304800" lvl="0" marL="914400" marR="0" rtl="0" algn="l">
              <a:lnSpc>
                <a:spcPct val="115000"/>
              </a:lnSpc>
              <a:spcBef>
                <a:spcPts val="1000"/>
              </a:spcBef>
              <a:spcAft>
                <a:spcPts val="0"/>
              </a:spcAft>
              <a:buClr>
                <a:srgbClr val="94C600"/>
              </a:buClr>
              <a:buSzPts val="1200"/>
              <a:buFont typeface="Archivo SemiBold"/>
              <a:buChar char="➔"/>
            </a:pPr>
            <a:r>
              <a:rPr b="0" i="0" lang="es" sz="1200" u="none" cap="none" strike="noStrike">
                <a:solidFill>
                  <a:schemeClr val="dk1"/>
                </a:solidFill>
                <a:latin typeface="Archivo SemiBold"/>
                <a:ea typeface="Archivo SemiBold"/>
                <a:cs typeface="Archivo SemiBold"/>
                <a:sym typeface="Archivo SemiBold"/>
              </a:rPr>
              <a:t>resolver problemas</a:t>
            </a:r>
            <a:endParaRPr b="0" i="0" sz="1200" u="none" cap="none" strike="noStrike">
              <a:solidFill>
                <a:schemeClr val="dk1"/>
              </a:solidFill>
              <a:latin typeface="Archivo SemiBold"/>
              <a:ea typeface="Archivo SemiBold"/>
              <a:cs typeface="Archivo SemiBold"/>
              <a:sym typeface="Archivo SemiBold"/>
            </a:endParaRPr>
          </a:p>
          <a:p>
            <a:pPr indent="-304800" lvl="0" marL="914400" marR="0" rtl="0" algn="l">
              <a:lnSpc>
                <a:spcPct val="115000"/>
              </a:lnSpc>
              <a:spcBef>
                <a:spcPts val="1000"/>
              </a:spcBef>
              <a:spcAft>
                <a:spcPts val="0"/>
              </a:spcAft>
              <a:buClr>
                <a:srgbClr val="94C600"/>
              </a:buClr>
              <a:buSzPts val="1200"/>
              <a:buFont typeface="Archivo SemiBold"/>
              <a:buChar char="➔"/>
            </a:pPr>
            <a:r>
              <a:rPr b="0" i="0" lang="es" sz="1200" u="none" cap="none" strike="noStrike">
                <a:solidFill>
                  <a:schemeClr val="dk1"/>
                </a:solidFill>
                <a:latin typeface="Archivo SemiBold"/>
                <a:ea typeface="Archivo SemiBold"/>
                <a:cs typeface="Archivo SemiBold"/>
                <a:sym typeface="Archivo SemiBold"/>
              </a:rPr>
              <a:t>explorar</a:t>
            </a:r>
            <a:endParaRPr b="0" i="0" sz="1200" u="none" cap="none" strike="noStrike">
              <a:solidFill>
                <a:schemeClr val="dk1"/>
              </a:solidFill>
              <a:latin typeface="Archivo SemiBold"/>
              <a:ea typeface="Archivo SemiBold"/>
              <a:cs typeface="Archivo SemiBold"/>
              <a:sym typeface="Archivo SemiBold"/>
            </a:endParaRPr>
          </a:p>
          <a:p>
            <a:pPr indent="-304800" lvl="0" marL="914400" marR="0" rtl="0" algn="l">
              <a:lnSpc>
                <a:spcPct val="115000"/>
              </a:lnSpc>
              <a:spcBef>
                <a:spcPts val="1000"/>
              </a:spcBef>
              <a:spcAft>
                <a:spcPts val="0"/>
              </a:spcAft>
              <a:buClr>
                <a:srgbClr val="94C600"/>
              </a:buClr>
              <a:buSzPts val="1200"/>
              <a:buFont typeface="Archivo SemiBold"/>
              <a:buChar char="➔"/>
            </a:pPr>
            <a:r>
              <a:rPr b="0" i="0" lang="es" sz="1200" u="none" cap="none" strike="noStrike">
                <a:solidFill>
                  <a:schemeClr val="dk1"/>
                </a:solidFill>
                <a:latin typeface="Archivo SemiBold"/>
                <a:ea typeface="Archivo SemiBold"/>
                <a:cs typeface="Archivo SemiBold"/>
                <a:sym typeface="Archivo SemiBold"/>
              </a:rPr>
              <a:t>formular hipótesis y discutirlas</a:t>
            </a:r>
            <a:endParaRPr b="0" i="0" sz="1200" u="none" cap="none" strike="noStrike">
              <a:solidFill>
                <a:schemeClr val="dk1"/>
              </a:solidFill>
              <a:latin typeface="Archivo SemiBold"/>
              <a:ea typeface="Archivo SemiBold"/>
              <a:cs typeface="Archivo SemiBold"/>
              <a:sym typeface="Archivo SemiBold"/>
            </a:endParaRPr>
          </a:p>
          <a:p>
            <a:pPr indent="-304800" lvl="0" marL="914400" marR="0" rtl="0" algn="l">
              <a:lnSpc>
                <a:spcPct val="115000"/>
              </a:lnSpc>
              <a:spcBef>
                <a:spcPts val="1000"/>
              </a:spcBef>
              <a:spcAft>
                <a:spcPts val="0"/>
              </a:spcAft>
              <a:buClr>
                <a:srgbClr val="94C600"/>
              </a:buClr>
              <a:buSzPts val="1200"/>
              <a:buFont typeface="Archivo SemiBold"/>
              <a:buChar char="➔"/>
            </a:pPr>
            <a:r>
              <a:rPr b="0" i="0" lang="es" sz="1200" u="none" cap="none" strike="noStrike">
                <a:solidFill>
                  <a:schemeClr val="dk1"/>
                </a:solidFill>
                <a:latin typeface="Archivo SemiBold"/>
                <a:ea typeface="Archivo SemiBold"/>
                <a:cs typeface="Archivo SemiBold"/>
                <a:sym typeface="Archivo SemiBold"/>
              </a:rPr>
              <a:t>analizar</a:t>
            </a:r>
            <a:endParaRPr b="0" i="0" sz="1200" u="none" cap="none" strike="noStrike">
              <a:solidFill>
                <a:schemeClr val="dk1"/>
              </a:solidFill>
              <a:latin typeface="Archivo SemiBold"/>
              <a:ea typeface="Archivo SemiBold"/>
              <a:cs typeface="Archivo SemiBold"/>
              <a:sym typeface="Archivo SemiBold"/>
            </a:endParaRPr>
          </a:p>
          <a:p>
            <a:pPr indent="-304800" lvl="0" marL="914400" marR="0" rtl="0" algn="l">
              <a:lnSpc>
                <a:spcPct val="115000"/>
              </a:lnSpc>
              <a:spcBef>
                <a:spcPts val="1000"/>
              </a:spcBef>
              <a:spcAft>
                <a:spcPts val="0"/>
              </a:spcAft>
              <a:buClr>
                <a:srgbClr val="94C600"/>
              </a:buClr>
              <a:buSzPts val="1200"/>
              <a:buFont typeface="Archivo SemiBold"/>
              <a:buChar char="➔"/>
            </a:pPr>
            <a:r>
              <a:rPr b="0" i="0" lang="es" sz="1200" u="none" cap="none" strike="noStrike">
                <a:solidFill>
                  <a:schemeClr val="dk1"/>
                </a:solidFill>
                <a:latin typeface="Archivo SemiBold"/>
                <a:ea typeface="Archivo SemiBold"/>
                <a:cs typeface="Archivo SemiBold"/>
                <a:sym typeface="Archivo SemiBold"/>
              </a:rPr>
              <a:t>generalizar</a:t>
            </a:r>
            <a:endParaRPr b="0" i="0" sz="1200" u="none" cap="none" strike="noStrike">
              <a:solidFill>
                <a:schemeClr val="dk1"/>
              </a:solidFill>
              <a:latin typeface="Archivo SemiBold"/>
              <a:ea typeface="Archivo SemiBold"/>
              <a:cs typeface="Archivo SemiBold"/>
              <a:sym typeface="Archivo SemiBold"/>
            </a:endParaRPr>
          </a:p>
          <a:p>
            <a:pPr indent="-304800" lvl="0" marL="914400" marR="0" rtl="0" algn="l">
              <a:lnSpc>
                <a:spcPct val="115000"/>
              </a:lnSpc>
              <a:spcBef>
                <a:spcPts val="1000"/>
              </a:spcBef>
              <a:spcAft>
                <a:spcPts val="0"/>
              </a:spcAft>
              <a:buClr>
                <a:srgbClr val="94C600"/>
              </a:buClr>
              <a:buSzPts val="1200"/>
              <a:buFont typeface="Archivo SemiBold"/>
              <a:buChar char="➔"/>
            </a:pPr>
            <a:r>
              <a:rPr b="0" i="0" lang="es" sz="1200" u="none" cap="none" strike="noStrike">
                <a:solidFill>
                  <a:schemeClr val="dk1"/>
                </a:solidFill>
                <a:latin typeface="Archivo SemiBold"/>
                <a:ea typeface="Archivo SemiBold"/>
                <a:cs typeface="Archivo SemiBold"/>
                <a:sym typeface="Archivo SemiBold"/>
              </a:rPr>
              <a:t>comparar</a:t>
            </a:r>
            <a:endParaRPr b="0" i="0" sz="1200" u="none" cap="none" strike="noStrike">
              <a:solidFill>
                <a:schemeClr val="dk1"/>
              </a:solidFill>
              <a:latin typeface="Archivo SemiBold"/>
              <a:ea typeface="Archivo SemiBold"/>
              <a:cs typeface="Archivo SemiBold"/>
              <a:sym typeface="Archivo SemiBold"/>
            </a:endParaRPr>
          </a:p>
          <a:p>
            <a:pPr indent="-304800" lvl="0" marL="914400" marR="0" rtl="0" algn="l">
              <a:lnSpc>
                <a:spcPct val="115000"/>
              </a:lnSpc>
              <a:spcBef>
                <a:spcPts val="1000"/>
              </a:spcBef>
              <a:spcAft>
                <a:spcPts val="0"/>
              </a:spcAft>
              <a:buClr>
                <a:srgbClr val="94C600"/>
              </a:buClr>
              <a:buSzPts val="1200"/>
              <a:buFont typeface="Archivo SemiBold"/>
              <a:buChar char="➔"/>
            </a:pPr>
            <a:r>
              <a:rPr b="0" i="0" lang="es" sz="1200" u="none" cap="none" strike="noStrike">
                <a:solidFill>
                  <a:schemeClr val="dk1"/>
                </a:solidFill>
                <a:latin typeface="Archivo SemiBold"/>
                <a:ea typeface="Archivo SemiBold"/>
                <a:cs typeface="Archivo SemiBold"/>
                <a:sym typeface="Archivo SemiBold"/>
              </a:rPr>
              <a:t>confrontar ideas</a:t>
            </a:r>
            <a:endParaRPr b="0" i="0" sz="1200" u="none" cap="none" strike="noStrike">
              <a:solidFill>
                <a:schemeClr val="dk1"/>
              </a:solidFill>
              <a:latin typeface="Archivo SemiBold"/>
              <a:ea typeface="Archivo SemiBold"/>
              <a:cs typeface="Archivo SemiBold"/>
              <a:sym typeface="Archivo SemiBold"/>
            </a:endParaRPr>
          </a:p>
          <a:p>
            <a:pPr indent="-304800" lvl="0" marL="914400" marR="0" rtl="0" algn="l">
              <a:lnSpc>
                <a:spcPct val="115000"/>
              </a:lnSpc>
              <a:spcBef>
                <a:spcPts val="1000"/>
              </a:spcBef>
              <a:spcAft>
                <a:spcPts val="0"/>
              </a:spcAft>
              <a:buClr>
                <a:srgbClr val="94C600"/>
              </a:buClr>
              <a:buSzPts val="1200"/>
              <a:buFont typeface="Archivo SemiBold"/>
              <a:buChar char="➔"/>
            </a:pPr>
            <a:r>
              <a:rPr b="0" i="0" lang="es" sz="1200" u="none" cap="none" strike="noStrike">
                <a:solidFill>
                  <a:schemeClr val="dk1"/>
                </a:solidFill>
                <a:latin typeface="Archivo SemiBold"/>
                <a:ea typeface="Archivo SemiBold"/>
                <a:cs typeface="Archivo SemiBold"/>
                <a:sym typeface="Archivo SemiBold"/>
              </a:rPr>
              <a:t>buscar ejemplos</a:t>
            </a:r>
            <a:endParaRPr b="0" i="0" sz="1200" u="none" cap="none" strike="noStrike">
              <a:solidFill>
                <a:schemeClr val="dk1"/>
              </a:solidFill>
              <a:latin typeface="Archivo SemiBold"/>
              <a:ea typeface="Archivo SemiBold"/>
              <a:cs typeface="Archivo SemiBold"/>
              <a:sym typeface="Archivo SemiBold"/>
            </a:endParaRPr>
          </a:p>
          <a:p>
            <a:pPr indent="-304800" lvl="0" marL="914400" marR="0" rtl="0" algn="l">
              <a:lnSpc>
                <a:spcPct val="115000"/>
              </a:lnSpc>
              <a:spcBef>
                <a:spcPts val="1000"/>
              </a:spcBef>
              <a:spcAft>
                <a:spcPts val="0"/>
              </a:spcAft>
              <a:buClr>
                <a:srgbClr val="94C600"/>
              </a:buClr>
              <a:buSzPts val="1200"/>
              <a:buFont typeface="Archivo SemiBold"/>
              <a:buChar char="➔"/>
            </a:pPr>
            <a:r>
              <a:rPr b="0" i="0" lang="es" sz="1200" u="none" cap="none" strike="noStrike">
                <a:solidFill>
                  <a:schemeClr val="dk1"/>
                </a:solidFill>
                <a:latin typeface="Archivo SemiBold"/>
                <a:ea typeface="Archivo SemiBold"/>
                <a:cs typeface="Archivo SemiBold"/>
                <a:sym typeface="Archivo SemiBold"/>
              </a:rPr>
              <a:t>intentar definiciones</a:t>
            </a:r>
            <a:endParaRPr b="0" i="0" sz="1200" u="none" cap="none" strike="noStrike">
              <a:solidFill>
                <a:schemeClr val="dk1"/>
              </a:solidFill>
              <a:latin typeface="Archivo SemiBold"/>
              <a:ea typeface="Archivo SemiBold"/>
              <a:cs typeface="Archivo SemiBold"/>
              <a:sym typeface="Archivo SemiBold"/>
            </a:endParaRPr>
          </a:p>
          <a:p>
            <a:pPr indent="-304800" lvl="0" marL="914400" marR="0" rtl="0" algn="l">
              <a:lnSpc>
                <a:spcPct val="115000"/>
              </a:lnSpc>
              <a:spcBef>
                <a:spcPts val="1000"/>
              </a:spcBef>
              <a:spcAft>
                <a:spcPts val="1000"/>
              </a:spcAft>
              <a:buClr>
                <a:srgbClr val="94C600"/>
              </a:buClr>
              <a:buSzPts val="1200"/>
              <a:buFont typeface="Archivo SemiBold"/>
              <a:buChar char="➔"/>
            </a:pPr>
            <a:r>
              <a:rPr b="0" i="0" lang="es" sz="1200" u="none" cap="none" strike="noStrike">
                <a:solidFill>
                  <a:schemeClr val="dk1"/>
                </a:solidFill>
                <a:latin typeface="Archivo SemiBold"/>
                <a:ea typeface="Archivo SemiBold"/>
                <a:cs typeface="Archivo SemiBold"/>
                <a:sym typeface="Archivo SemiBold"/>
              </a:rPr>
              <a:t>construir progresivamente un metalenguaje específico.</a:t>
            </a:r>
            <a:endParaRPr b="0" i="0" sz="1200" u="none" cap="none" strike="noStrike">
              <a:solidFill>
                <a:srgbClr val="3E3D2D"/>
              </a:solidFill>
              <a:latin typeface="Archivo SemiBold"/>
              <a:ea typeface="Archivo SemiBold"/>
              <a:cs typeface="Archivo SemiBold"/>
              <a:sym typeface="Archivo SemiBold"/>
            </a:endParaRPr>
          </a:p>
        </p:txBody>
      </p:sp>
      <p:pic>
        <p:nvPicPr>
          <p:cNvPr id="1079" name="Google Shape;1079;g34c4e4c9c87_0_1680"/>
          <p:cNvPicPr preferRelativeResize="0"/>
          <p:nvPr/>
        </p:nvPicPr>
        <p:blipFill rotWithShape="1">
          <a:blip r:embed="rId4">
            <a:alphaModFix/>
          </a:blip>
          <a:srcRect b="0" l="0" r="0" t="0"/>
          <a:stretch/>
        </p:blipFill>
        <p:spPr>
          <a:xfrm rot="9900001">
            <a:off x="7250128" y="3883413"/>
            <a:ext cx="3672048" cy="3087523"/>
          </a:xfrm>
          <a:prstGeom prst="rect">
            <a:avLst/>
          </a:prstGeom>
          <a:noFill/>
          <a:ln>
            <a:noFill/>
          </a:ln>
        </p:spPr>
      </p:pic>
      <p:sp>
        <p:nvSpPr>
          <p:cNvPr id="1080" name="Google Shape;1080;g34c4e4c9c87_0_1680"/>
          <p:cNvSpPr txBox="1"/>
          <p:nvPr/>
        </p:nvSpPr>
        <p:spPr>
          <a:xfrm>
            <a:off x="207850" y="107650"/>
            <a:ext cx="6617100" cy="50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2000" u="none" cap="none" strike="noStrike">
                <a:solidFill>
                  <a:srgbClr val="000000"/>
                </a:solidFill>
                <a:highlight>
                  <a:srgbClr val="B7DB20"/>
                </a:highlight>
                <a:latin typeface="Archivo ExtraBold"/>
                <a:ea typeface="Archivo ExtraBold"/>
                <a:cs typeface="Archivo ExtraBold"/>
                <a:sym typeface="Archivo ExtraBold"/>
              </a:rPr>
              <a:t>Reflexionar sobre el lenguaje </a:t>
            </a:r>
            <a:endParaRPr b="0" i="0" sz="2000" u="none" cap="none" strike="noStrike">
              <a:solidFill>
                <a:srgbClr val="000000"/>
              </a:solidFill>
              <a:highlight>
                <a:srgbClr val="B7DB20"/>
              </a:highlight>
              <a:latin typeface="Archivo ExtraBold"/>
              <a:ea typeface="Archivo ExtraBold"/>
              <a:cs typeface="Archivo ExtraBold"/>
              <a:sym typeface="Archivo ExtraBold"/>
            </a:endParaRPr>
          </a:p>
        </p:txBody>
      </p:sp>
      <p:pic>
        <p:nvPicPr>
          <p:cNvPr id="1081" name="Google Shape;1081;g34c4e4c9c87_0_1680"/>
          <p:cNvPicPr preferRelativeResize="0"/>
          <p:nvPr/>
        </p:nvPicPr>
        <p:blipFill rotWithShape="1">
          <a:blip r:embed="rId5">
            <a:alphaModFix/>
          </a:blip>
          <a:srcRect b="0" l="0" r="0" t="0"/>
          <a:stretch/>
        </p:blipFill>
        <p:spPr>
          <a:xfrm>
            <a:off x="7463250" y="107650"/>
            <a:ext cx="1460676" cy="206450"/>
          </a:xfrm>
          <a:prstGeom prst="rect">
            <a:avLst/>
          </a:prstGeom>
          <a:noFill/>
          <a:ln>
            <a:noFill/>
          </a:ln>
        </p:spPr>
      </p:pic>
      <p:sp>
        <p:nvSpPr>
          <p:cNvPr id="1082" name="Google Shape;1082;g34c4e4c9c87_0_1680"/>
          <p:cNvSpPr/>
          <p:nvPr/>
        </p:nvSpPr>
        <p:spPr>
          <a:xfrm>
            <a:off x="5252700" y="737075"/>
            <a:ext cx="3834300" cy="3108900"/>
          </a:xfrm>
          <a:prstGeom prst="roundRect">
            <a:avLst>
              <a:gd fmla="val 4744" name="adj"/>
            </a:avLst>
          </a:prstGeom>
          <a:gradFill>
            <a:gsLst>
              <a:gs pos="0">
                <a:srgbClr val="DCECD5"/>
              </a:gs>
              <a:gs pos="100000">
                <a:srgbClr val="92BC81"/>
              </a:gs>
            </a:gsLst>
            <a:lin ang="5400012" scaled="0"/>
          </a:gradFill>
          <a:ln>
            <a:noFill/>
          </a:ln>
        </p:spPr>
        <p:txBody>
          <a:bodyPr anchorCtr="0" anchor="ctr" bIns="91425" lIns="91425" spcFirstLastPara="1" rIns="91425" wrap="square" tIns="91425">
            <a:noAutofit/>
          </a:bodyPr>
          <a:lstStyle/>
          <a:p>
            <a:pPr indent="0" lvl="0" marL="0" marR="0" rtl="0" algn="just">
              <a:lnSpc>
                <a:spcPct val="150000"/>
              </a:lnSpc>
              <a:spcBef>
                <a:spcPts val="0"/>
              </a:spcBef>
              <a:spcAft>
                <a:spcPts val="0"/>
              </a:spcAft>
              <a:buClr>
                <a:schemeClr val="dk1"/>
              </a:buClr>
              <a:buSzPts val="1100"/>
              <a:buFont typeface="Arial"/>
              <a:buNone/>
            </a:pPr>
            <a:r>
              <a:rPr b="0" i="1" lang="es" sz="1500" u="none" cap="none" strike="noStrike">
                <a:solidFill>
                  <a:schemeClr val="dk1"/>
                </a:solidFill>
                <a:latin typeface="Archivo"/>
                <a:ea typeface="Archivo"/>
                <a:cs typeface="Archivo"/>
                <a:sym typeface="Archivo"/>
              </a:rPr>
              <a:t>El desarrollo de prácticas de la lectura y la escritura (y la oralidad), puede abordarse de modo de incluir el conocimiento y el aprendizaje de la gramática, sin que pierda su especificidad, pero haciendo un movimiento didáctico (...) que valorice su importante aporte para la reflexión sobre la lengua.</a:t>
            </a:r>
            <a:endParaRPr b="0" i="1" sz="1600" u="none" cap="none" strike="noStrike">
              <a:solidFill>
                <a:schemeClr val="dk1"/>
              </a:solidFill>
              <a:latin typeface="Archivo"/>
              <a:ea typeface="Archivo"/>
              <a:cs typeface="Archivo"/>
              <a:sym typeface="Archivo"/>
            </a:endParaRPr>
          </a:p>
          <a:p>
            <a:pPr indent="0" lvl="0" marL="0" marR="0" rtl="0" algn="r">
              <a:lnSpc>
                <a:spcPct val="150000"/>
              </a:lnSpc>
              <a:spcBef>
                <a:spcPts val="0"/>
              </a:spcBef>
              <a:spcAft>
                <a:spcPts val="0"/>
              </a:spcAft>
              <a:buClr>
                <a:schemeClr val="dk1"/>
              </a:buClr>
              <a:buSzPts val="1100"/>
              <a:buFont typeface="Arial"/>
              <a:buNone/>
            </a:pPr>
            <a:r>
              <a:rPr b="0" i="0" lang="es" sz="1100" u="none" cap="none" strike="noStrike">
                <a:solidFill>
                  <a:schemeClr val="dk1"/>
                </a:solidFill>
                <a:latin typeface="Archivo"/>
                <a:ea typeface="Archivo"/>
                <a:cs typeface="Archivo"/>
                <a:sym typeface="Archivo"/>
              </a:rPr>
              <a:t> (Bravo, 2012 p. 76).</a:t>
            </a:r>
            <a:endParaRPr b="0" i="0" sz="1100" u="none" cap="none" strike="noStrike">
              <a:solidFill>
                <a:schemeClr val="dk1"/>
              </a:solidFill>
              <a:latin typeface="Archivo"/>
              <a:ea typeface="Archivo"/>
              <a:cs typeface="Archivo"/>
              <a:sym typeface="Archiv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6" name="Shape 1086"/>
        <p:cNvGrpSpPr/>
        <p:nvPr/>
      </p:nvGrpSpPr>
      <p:grpSpPr>
        <a:xfrm>
          <a:off x="0" y="0"/>
          <a:ext cx="0" cy="0"/>
          <a:chOff x="0" y="0"/>
          <a:chExt cx="0" cy="0"/>
        </a:xfrm>
      </p:grpSpPr>
      <p:pic>
        <p:nvPicPr>
          <p:cNvPr id="1087" name="Google Shape;1087;g34c4e4c9c87_0_1672"/>
          <p:cNvPicPr preferRelativeResize="0"/>
          <p:nvPr/>
        </p:nvPicPr>
        <p:blipFill rotWithShape="1">
          <a:blip r:embed="rId3">
            <a:alphaModFix/>
          </a:blip>
          <a:srcRect b="0" l="0" r="0" t="0"/>
          <a:stretch/>
        </p:blipFill>
        <p:spPr>
          <a:xfrm>
            <a:off x="60225" y="772613"/>
            <a:ext cx="1261814" cy="311763"/>
          </a:xfrm>
          <a:prstGeom prst="rect">
            <a:avLst/>
          </a:prstGeom>
          <a:noFill/>
          <a:ln>
            <a:noFill/>
          </a:ln>
        </p:spPr>
      </p:pic>
      <p:sp>
        <p:nvSpPr>
          <p:cNvPr id="1088" name="Google Shape;1088;g34c4e4c9c87_0_1672"/>
          <p:cNvSpPr txBox="1"/>
          <p:nvPr/>
        </p:nvSpPr>
        <p:spPr>
          <a:xfrm>
            <a:off x="715175" y="2972600"/>
            <a:ext cx="7198200" cy="523200"/>
          </a:xfrm>
          <a:prstGeom prst="rect">
            <a:avLst/>
          </a:prstGeom>
          <a:noFill/>
          <a:ln>
            <a:noFill/>
          </a:ln>
        </p:spPr>
        <p:txBody>
          <a:bodyPr anchorCtr="0" anchor="t" bIns="91425" lIns="91425" spcFirstLastPara="1" rIns="91425" wrap="square" tIns="91425">
            <a:spAutoFit/>
          </a:bodyPr>
          <a:lstStyle/>
          <a:p>
            <a:pPr indent="0" lvl="0" marL="457200" marR="0" rtl="0" algn="just">
              <a:lnSpc>
                <a:spcPct val="150000"/>
              </a:lnSpc>
              <a:spcBef>
                <a:spcPts val="1000"/>
              </a:spcBef>
              <a:spcAft>
                <a:spcPts val="1000"/>
              </a:spcAft>
              <a:buClr>
                <a:srgbClr val="000000"/>
              </a:buClr>
              <a:buSzPts val="2200"/>
              <a:buFont typeface="Arial"/>
              <a:buNone/>
            </a:pPr>
            <a:r>
              <a:t/>
            </a:r>
            <a:endParaRPr b="0" i="0" sz="2200" u="none" cap="none" strike="noStrike">
              <a:solidFill>
                <a:srgbClr val="3E3D2D"/>
              </a:solidFill>
              <a:latin typeface="Archivo"/>
              <a:ea typeface="Archivo"/>
              <a:cs typeface="Archivo"/>
              <a:sym typeface="Archivo"/>
            </a:endParaRPr>
          </a:p>
        </p:txBody>
      </p:sp>
      <p:pic>
        <p:nvPicPr>
          <p:cNvPr id="1089" name="Google Shape;1089;g34c4e4c9c87_0_1672"/>
          <p:cNvPicPr preferRelativeResize="0"/>
          <p:nvPr/>
        </p:nvPicPr>
        <p:blipFill rotWithShape="1">
          <a:blip r:embed="rId4">
            <a:alphaModFix/>
          </a:blip>
          <a:srcRect b="0" l="0" r="0" t="0"/>
          <a:stretch/>
        </p:blipFill>
        <p:spPr>
          <a:xfrm rot="9900001">
            <a:off x="6717777" y="3257113"/>
            <a:ext cx="3672048" cy="3087523"/>
          </a:xfrm>
          <a:prstGeom prst="rect">
            <a:avLst/>
          </a:prstGeom>
          <a:noFill/>
          <a:ln>
            <a:noFill/>
          </a:ln>
        </p:spPr>
      </p:pic>
      <p:sp>
        <p:nvSpPr>
          <p:cNvPr id="1090" name="Google Shape;1090;g34c4e4c9c87_0_1672"/>
          <p:cNvSpPr txBox="1"/>
          <p:nvPr/>
        </p:nvSpPr>
        <p:spPr>
          <a:xfrm>
            <a:off x="1609575" y="2234700"/>
            <a:ext cx="4822200" cy="67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2000" u="none" cap="none" strike="noStrike">
              <a:solidFill>
                <a:srgbClr val="000000"/>
              </a:solidFill>
              <a:highlight>
                <a:srgbClr val="B7DB20"/>
              </a:highlight>
              <a:latin typeface="Archivo ExtraBold"/>
              <a:ea typeface="Archivo ExtraBold"/>
              <a:cs typeface="Archivo ExtraBold"/>
              <a:sym typeface="Archivo ExtraBold"/>
            </a:endParaRPr>
          </a:p>
        </p:txBody>
      </p:sp>
      <p:pic>
        <p:nvPicPr>
          <p:cNvPr id="1091" name="Google Shape;1091;g34c4e4c9c87_0_1672"/>
          <p:cNvPicPr preferRelativeResize="0"/>
          <p:nvPr/>
        </p:nvPicPr>
        <p:blipFill rotWithShape="1">
          <a:blip r:embed="rId5">
            <a:alphaModFix/>
          </a:blip>
          <a:srcRect b="0" l="0" r="0" t="0"/>
          <a:stretch/>
        </p:blipFill>
        <p:spPr>
          <a:xfrm>
            <a:off x="7463250" y="164375"/>
            <a:ext cx="1460676" cy="206450"/>
          </a:xfrm>
          <a:prstGeom prst="rect">
            <a:avLst/>
          </a:prstGeom>
          <a:noFill/>
          <a:ln>
            <a:noFill/>
          </a:ln>
        </p:spPr>
      </p:pic>
      <p:sp>
        <p:nvSpPr>
          <p:cNvPr id="1092" name="Google Shape;1092;g34c4e4c9c87_0_1672"/>
          <p:cNvSpPr txBox="1"/>
          <p:nvPr/>
        </p:nvSpPr>
        <p:spPr>
          <a:xfrm>
            <a:off x="60225" y="107650"/>
            <a:ext cx="5147100" cy="58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1700" u="none" cap="none" strike="noStrike">
                <a:solidFill>
                  <a:srgbClr val="000000"/>
                </a:solidFill>
                <a:highlight>
                  <a:srgbClr val="B7DB20"/>
                </a:highlight>
                <a:latin typeface="Archivo ExtraBold"/>
                <a:ea typeface="Archivo ExtraBold"/>
                <a:cs typeface="Archivo ExtraBold"/>
                <a:sym typeface="Archivo ExtraBold"/>
              </a:rPr>
              <a:t>Reflexionar sobre el lenguaje </a:t>
            </a:r>
            <a:endParaRPr b="0" i="0" sz="1700" u="none" cap="none" strike="noStrike">
              <a:solidFill>
                <a:srgbClr val="000000"/>
              </a:solidFill>
              <a:highlight>
                <a:srgbClr val="B7DB20"/>
              </a:highlight>
              <a:latin typeface="Archivo ExtraBold"/>
              <a:ea typeface="Archivo ExtraBold"/>
              <a:cs typeface="Archivo ExtraBold"/>
              <a:sym typeface="Archivo ExtraBold"/>
            </a:endParaRPr>
          </a:p>
          <a:p>
            <a:pPr indent="0" lvl="0" marL="0" marR="0" rtl="0" algn="l">
              <a:lnSpc>
                <a:spcPct val="100000"/>
              </a:lnSpc>
              <a:spcBef>
                <a:spcPts val="0"/>
              </a:spcBef>
              <a:spcAft>
                <a:spcPts val="0"/>
              </a:spcAft>
              <a:buClr>
                <a:srgbClr val="000000"/>
              </a:buClr>
              <a:buSzPts val="1800"/>
              <a:buFont typeface="Arial"/>
              <a:buNone/>
            </a:pPr>
            <a:r>
              <a:rPr b="0" i="0" lang="es" sz="1700" u="none" cap="none" strike="noStrike">
                <a:solidFill>
                  <a:srgbClr val="000000"/>
                </a:solidFill>
                <a:highlight>
                  <a:srgbClr val="B7DB20"/>
                </a:highlight>
                <a:latin typeface="Archivo ExtraBold"/>
                <a:ea typeface="Archivo ExtraBold"/>
                <a:cs typeface="Archivo ExtraBold"/>
                <a:sym typeface="Archivo ExtraBold"/>
              </a:rPr>
              <a:t>en la </a:t>
            </a:r>
            <a:r>
              <a:rPr b="0" i="1" lang="es" sz="1700" u="none" cap="none" strike="noStrike">
                <a:solidFill>
                  <a:srgbClr val="000000"/>
                </a:solidFill>
                <a:highlight>
                  <a:srgbClr val="B7DB20"/>
                </a:highlight>
                <a:latin typeface="Archivo ExtraBold"/>
                <a:ea typeface="Archivo ExtraBold"/>
                <a:cs typeface="Archivo ExtraBold"/>
                <a:sym typeface="Archivo ExtraBold"/>
              </a:rPr>
              <a:t>escritura</a:t>
            </a:r>
            <a:r>
              <a:rPr b="0" i="0" lang="es" sz="1700" u="none" cap="none" strike="noStrike">
                <a:solidFill>
                  <a:srgbClr val="000000"/>
                </a:solidFill>
                <a:highlight>
                  <a:srgbClr val="B7DB20"/>
                </a:highlight>
                <a:latin typeface="Archivo ExtraBold"/>
                <a:ea typeface="Archivo ExtraBold"/>
                <a:cs typeface="Archivo ExtraBold"/>
                <a:sym typeface="Archivo ExtraBold"/>
              </a:rPr>
              <a:t>, en la </a:t>
            </a:r>
            <a:r>
              <a:rPr b="0" i="1" lang="es" sz="1700" u="none" cap="none" strike="noStrike">
                <a:solidFill>
                  <a:srgbClr val="000000"/>
                </a:solidFill>
                <a:highlight>
                  <a:srgbClr val="B7DB20"/>
                </a:highlight>
                <a:latin typeface="Archivo ExtraBold"/>
                <a:ea typeface="Archivo ExtraBold"/>
                <a:cs typeface="Archivo ExtraBold"/>
                <a:sym typeface="Archivo ExtraBold"/>
              </a:rPr>
              <a:t>lectura</a:t>
            </a:r>
            <a:r>
              <a:rPr b="0" i="0" lang="es" sz="1700" u="none" cap="none" strike="noStrike">
                <a:solidFill>
                  <a:srgbClr val="000000"/>
                </a:solidFill>
                <a:highlight>
                  <a:srgbClr val="B7DB20"/>
                </a:highlight>
                <a:latin typeface="Archivo ExtraBold"/>
                <a:ea typeface="Archivo ExtraBold"/>
                <a:cs typeface="Archivo ExtraBold"/>
                <a:sym typeface="Archivo ExtraBold"/>
              </a:rPr>
              <a:t> y en la </a:t>
            </a:r>
            <a:r>
              <a:rPr b="0" i="1" lang="es" sz="1700" u="none" cap="none" strike="noStrike">
                <a:solidFill>
                  <a:srgbClr val="000000"/>
                </a:solidFill>
                <a:highlight>
                  <a:srgbClr val="B7DB20"/>
                </a:highlight>
                <a:latin typeface="Archivo ExtraBold"/>
                <a:ea typeface="Archivo ExtraBold"/>
                <a:cs typeface="Archivo ExtraBold"/>
                <a:sym typeface="Archivo ExtraBold"/>
              </a:rPr>
              <a:t>oralidad </a:t>
            </a:r>
            <a:r>
              <a:rPr b="0" i="0" lang="es" sz="1700" u="none" cap="none" strike="noStrike">
                <a:solidFill>
                  <a:srgbClr val="000000"/>
                </a:solidFill>
                <a:highlight>
                  <a:srgbClr val="B7DB20"/>
                </a:highlight>
                <a:latin typeface="Archivo ExtraBold"/>
                <a:ea typeface="Archivo ExtraBold"/>
                <a:cs typeface="Archivo ExtraBold"/>
                <a:sym typeface="Archivo ExtraBold"/>
              </a:rPr>
              <a:t> </a:t>
            </a:r>
            <a:endParaRPr b="0" i="0" sz="1700" u="none" cap="none" strike="noStrike">
              <a:solidFill>
                <a:srgbClr val="000000"/>
              </a:solidFill>
              <a:highlight>
                <a:srgbClr val="B7DB20"/>
              </a:highlight>
              <a:latin typeface="Archivo ExtraBold"/>
              <a:ea typeface="Archivo ExtraBold"/>
              <a:cs typeface="Archivo ExtraBold"/>
              <a:sym typeface="Archivo ExtraBold"/>
            </a:endParaRPr>
          </a:p>
        </p:txBody>
      </p:sp>
      <p:graphicFrame>
        <p:nvGraphicFramePr>
          <p:cNvPr id="1093" name="Google Shape;1093;g34c4e4c9c87_0_1672"/>
          <p:cNvGraphicFramePr/>
          <p:nvPr/>
        </p:nvGraphicFramePr>
        <p:xfrm>
          <a:off x="224250" y="1255700"/>
          <a:ext cx="3000000" cy="3000000"/>
        </p:xfrm>
        <a:graphic>
          <a:graphicData uri="http://schemas.openxmlformats.org/drawingml/2006/table">
            <a:tbl>
              <a:tblPr>
                <a:noFill/>
                <a:tableStyleId>{0D202526-B01B-4A97-BA22-5102265F6B47}</a:tableStyleId>
              </a:tblPr>
              <a:tblGrid>
                <a:gridCol w="2413000"/>
                <a:gridCol w="2413000"/>
                <a:gridCol w="24130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s" sz="1400" u="none" cap="none" strike="noStrike">
                          <a:solidFill>
                            <a:srgbClr val="38761D"/>
                          </a:solidFill>
                        </a:rPr>
                        <a:t>Escritura</a:t>
                      </a:r>
                      <a:endParaRPr b="1" sz="1400" u="none" cap="none" strike="noStrike">
                        <a:solidFill>
                          <a:srgbClr val="38761D"/>
                        </a:solidFill>
                      </a:endParaRPr>
                    </a:p>
                  </a:txBody>
                  <a:tcPr marT="91425" marB="91425" marR="91425" marL="91425">
                    <a:lnL cap="flat" cmpd="sng" w="9525">
                      <a:solidFill>
                        <a:srgbClr val="94C600"/>
                      </a:solidFill>
                      <a:prstDash val="solid"/>
                      <a:round/>
                      <a:headEnd len="sm" w="sm" type="none"/>
                      <a:tailEnd len="sm" w="sm" type="none"/>
                    </a:lnL>
                    <a:lnR cap="flat" cmpd="sng" w="9525">
                      <a:solidFill>
                        <a:srgbClr val="94C600"/>
                      </a:solidFill>
                      <a:prstDash val="solid"/>
                      <a:round/>
                      <a:headEnd len="sm" w="sm" type="none"/>
                      <a:tailEnd len="sm" w="sm" type="none"/>
                    </a:lnR>
                    <a:lnT cap="flat" cmpd="sng" w="9525">
                      <a:solidFill>
                        <a:srgbClr val="94C600"/>
                      </a:solidFill>
                      <a:prstDash val="solid"/>
                      <a:round/>
                      <a:headEnd len="sm" w="sm" type="none"/>
                      <a:tailEnd len="sm" w="sm" type="none"/>
                    </a:lnT>
                    <a:lnB cap="flat" cmpd="sng" w="9525">
                      <a:solidFill>
                        <a:srgbClr val="94C6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s" sz="1400" u="none" cap="none" strike="noStrike">
                          <a:solidFill>
                            <a:srgbClr val="38761D"/>
                          </a:solidFill>
                        </a:rPr>
                        <a:t>Lectura</a:t>
                      </a:r>
                      <a:endParaRPr b="1" sz="1400" u="none" cap="none" strike="noStrike">
                        <a:solidFill>
                          <a:srgbClr val="38761D"/>
                        </a:solidFill>
                      </a:endParaRPr>
                    </a:p>
                  </a:txBody>
                  <a:tcPr marT="91425" marB="91425" marR="91425" marL="91425">
                    <a:lnL cap="flat" cmpd="sng" w="9525">
                      <a:solidFill>
                        <a:srgbClr val="94C600"/>
                      </a:solidFill>
                      <a:prstDash val="solid"/>
                      <a:round/>
                      <a:headEnd len="sm" w="sm" type="none"/>
                      <a:tailEnd len="sm" w="sm" type="none"/>
                    </a:lnL>
                    <a:lnR cap="flat" cmpd="sng" w="9525">
                      <a:solidFill>
                        <a:srgbClr val="94C600"/>
                      </a:solidFill>
                      <a:prstDash val="solid"/>
                      <a:round/>
                      <a:headEnd len="sm" w="sm" type="none"/>
                      <a:tailEnd len="sm" w="sm" type="none"/>
                    </a:lnR>
                    <a:lnT cap="flat" cmpd="sng" w="9525">
                      <a:solidFill>
                        <a:srgbClr val="94C600"/>
                      </a:solidFill>
                      <a:prstDash val="solid"/>
                      <a:round/>
                      <a:headEnd len="sm" w="sm" type="none"/>
                      <a:tailEnd len="sm" w="sm" type="none"/>
                    </a:lnT>
                    <a:lnB cap="flat" cmpd="sng" w="9525">
                      <a:solidFill>
                        <a:srgbClr val="94C6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s" sz="1400" u="none" cap="none" strike="noStrike">
                          <a:solidFill>
                            <a:srgbClr val="38761D"/>
                          </a:solidFill>
                        </a:rPr>
                        <a:t>Oralidad</a:t>
                      </a:r>
                      <a:endParaRPr b="1" sz="1400" u="none" cap="none" strike="noStrike">
                        <a:solidFill>
                          <a:srgbClr val="38761D"/>
                        </a:solidFill>
                      </a:endParaRPr>
                    </a:p>
                  </a:txBody>
                  <a:tcPr marT="91425" marB="91425" marR="91425" marL="91425">
                    <a:lnL cap="flat" cmpd="sng" w="9525">
                      <a:solidFill>
                        <a:srgbClr val="94C600"/>
                      </a:solidFill>
                      <a:prstDash val="solid"/>
                      <a:round/>
                      <a:headEnd len="sm" w="sm" type="none"/>
                      <a:tailEnd len="sm" w="sm" type="none"/>
                    </a:lnL>
                    <a:lnR cap="flat" cmpd="sng" w="9525">
                      <a:solidFill>
                        <a:srgbClr val="94C600"/>
                      </a:solidFill>
                      <a:prstDash val="solid"/>
                      <a:round/>
                      <a:headEnd len="sm" w="sm" type="none"/>
                      <a:tailEnd len="sm" w="sm" type="none"/>
                    </a:lnR>
                    <a:lnT cap="flat" cmpd="sng" w="9525">
                      <a:solidFill>
                        <a:srgbClr val="94C600"/>
                      </a:solidFill>
                      <a:prstDash val="solid"/>
                      <a:round/>
                      <a:headEnd len="sm" w="sm" type="none"/>
                      <a:tailEnd len="sm" w="sm" type="none"/>
                    </a:lnT>
                    <a:lnB cap="flat" cmpd="sng" w="9525">
                      <a:solidFill>
                        <a:srgbClr val="94C6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s" sz="1100" u="none" cap="none" strike="noStrike"/>
                        <a:t>-Trabajo con </a:t>
                      </a:r>
                      <a:r>
                        <a:rPr b="1" lang="es" sz="1100" u="none" cap="none" strike="noStrike"/>
                        <a:t>géneros discursivos de circulación social </a:t>
                      </a:r>
                      <a:r>
                        <a:rPr lang="es" sz="1100" u="none" cap="none" strike="noStrike"/>
                        <a:t>que presenten desafíos propios del género en la redacción.</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s" sz="1100" u="none" cap="none" strike="noStrike"/>
                        <a:t>-Uso de </a:t>
                      </a:r>
                      <a:r>
                        <a:rPr b="1" lang="es" sz="1100" u="none" cap="none" strike="noStrike"/>
                        <a:t>escrituras intermedias</a:t>
                      </a:r>
                      <a:r>
                        <a:rPr lang="es" sz="1100" u="none" cap="none" strike="noStrike"/>
                        <a:t> para focalizar en un aspecto a trabajar en particular.</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s" sz="1100" u="none" cap="none" strike="noStrike"/>
                        <a:t>-</a:t>
                      </a:r>
                      <a:r>
                        <a:rPr b="1" lang="es" sz="1100" u="none" cap="none" strike="noStrike"/>
                        <a:t>Planificación</a:t>
                      </a:r>
                      <a:r>
                        <a:rPr lang="es" sz="1100" u="none" cap="none" strike="noStrike"/>
                        <a:t> de los momentos de escritura para intervenir en algún aspecto del uso de la lengua, sistematizar y volver a la escritura.</a:t>
                      </a:r>
                      <a:endParaRPr sz="1100" u="none" cap="none" strike="noStrike"/>
                    </a:p>
                  </a:txBody>
                  <a:tcPr marT="91425" marB="91425" marR="91425" marL="91425">
                    <a:lnL cap="flat" cmpd="sng" w="9525">
                      <a:solidFill>
                        <a:srgbClr val="94C600"/>
                      </a:solidFill>
                      <a:prstDash val="solid"/>
                      <a:round/>
                      <a:headEnd len="sm" w="sm" type="none"/>
                      <a:tailEnd len="sm" w="sm" type="none"/>
                    </a:lnL>
                    <a:lnR cap="flat" cmpd="sng" w="9525">
                      <a:solidFill>
                        <a:srgbClr val="94C600"/>
                      </a:solidFill>
                      <a:prstDash val="solid"/>
                      <a:round/>
                      <a:headEnd len="sm" w="sm" type="none"/>
                      <a:tailEnd len="sm" w="sm" type="none"/>
                    </a:lnR>
                    <a:lnT cap="flat" cmpd="sng" w="9525">
                      <a:solidFill>
                        <a:srgbClr val="94C600"/>
                      </a:solidFill>
                      <a:prstDash val="solid"/>
                      <a:round/>
                      <a:headEnd len="sm" w="sm" type="none"/>
                      <a:tailEnd len="sm" w="sm" type="none"/>
                    </a:lnT>
                    <a:lnB cap="flat" cmpd="sng" w="9525">
                      <a:solidFill>
                        <a:srgbClr val="94C600"/>
                      </a:solidFill>
                      <a:prstDash val="solid"/>
                      <a:round/>
                      <a:headEnd len="sm" w="sm" type="none"/>
                      <a:tailEnd len="sm" w="sm" type="none"/>
                    </a:lnB>
                  </a:tcPr>
                </a:tc>
                <a:tc>
                  <a:txBody>
                    <a:bodyPr/>
                    <a:lstStyle/>
                    <a:p>
                      <a:pPr indent="-89999" lvl="0" marL="89999" marR="0" rtl="0" algn="l">
                        <a:lnSpc>
                          <a:spcPct val="100000"/>
                        </a:lnSpc>
                        <a:spcBef>
                          <a:spcPts val="0"/>
                        </a:spcBef>
                        <a:spcAft>
                          <a:spcPts val="0"/>
                        </a:spcAft>
                        <a:buClr>
                          <a:srgbClr val="000000"/>
                        </a:buClr>
                        <a:buSzPts val="1100"/>
                        <a:buFont typeface="Arial"/>
                        <a:buChar char="-"/>
                      </a:pPr>
                      <a:r>
                        <a:rPr b="1" lang="es" sz="1100" u="none" cap="none" strike="noStrike"/>
                        <a:t>Armado de escena de lectura</a:t>
                      </a:r>
                      <a:r>
                        <a:rPr lang="es" sz="1100" u="none" cap="none" strike="noStrike"/>
                        <a:t> y reflexión sobre aspectos de  la lengua que potencien la lectura.</a:t>
                      </a:r>
                      <a:endParaRPr sz="1100" u="none" cap="none" strike="noStrike"/>
                    </a:p>
                    <a:p>
                      <a:pPr indent="-89999" lvl="0" marL="89999" marR="0" rtl="0" algn="l">
                        <a:lnSpc>
                          <a:spcPct val="100000"/>
                        </a:lnSpc>
                        <a:spcBef>
                          <a:spcPts val="0"/>
                        </a:spcBef>
                        <a:spcAft>
                          <a:spcPts val="0"/>
                        </a:spcAft>
                        <a:buClr>
                          <a:srgbClr val="000000"/>
                        </a:buClr>
                        <a:buSzPts val="1100"/>
                        <a:buFont typeface="Arial"/>
                        <a:buChar char="-"/>
                      </a:pPr>
                      <a:r>
                        <a:rPr b="1" lang="es" sz="1100" u="none" cap="none" strike="noStrike"/>
                        <a:t>Partir de las interpretaciones de los/as chicos/as</a:t>
                      </a:r>
                      <a:r>
                        <a:rPr lang="es" sz="1100" u="none" cap="none" strike="noStrike"/>
                        <a:t> </a:t>
                      </a:r>
                      <a:endParaRPr sz="1100" u="none" cap="none" strike="noStrike"/>
                    </a:p>
                    <a:p>
                      <a:pPr indent="-89999" lvl="0" marL="89999" marR="0" rtl="0" algn="l">
                        <a:lnSpc>
                          <a:spcPct val="100000"/>
                        </a:lnSpc>
                        <a:spcBef>
                          <a:spcPts val="0"/>
                        </a:spcBef>
                        <a:spcAft>
                          <a:spcPts val="0"/>
                        </a:spcAft>
                        <a:buClr>
                          <a:srgbClr val="000000"/>
                        </a:buClr>
                        <a:buSzPts val="1100"/>
                        <a:buFont typeface="Arial"/>
                        <a:buChar char="-"/>
                      </a:pPr>
                      <a:r>
                        <a:rPr lang="es" sz="1100" u="none" cap="none" strike="noStrike"/>
                        <a:t>Realización de </a:t>
                      </a:r>
                      <a:r>
                        <a:rPr b="1" lang="es" sz="1100" u="none" cap="none" strike="noStrike"/>
                        <a:t>preguntas que pongan la lupa en elementos de la lengua </a:t>
                      </a:r>
                      <a:r>
                        <a:rPr lang="es" sz="1100" u="none" cap="none" strike="noStrike"/>
                        <a:t>y que generen desconcierto lingüístico o problematicen. </a:t>
                      </a:r>
                      <a:endParaRPr sz="1100" u="none" cap="none" strike="noStrike"/>
                    </a:p>
                    <a:p>
                      <a:pPr indent="-89999" lvl="0" marL="89999" marR="0" rtl="0" algn="l">
                        <a:lnSpc>
                          <a:spcPct val="100000"/>
                        </a:lnSpc>
                        <a:spcBef>
                          <a:spcPts val="0"/>
                        </a:spcBef>
                        <a:spcAft>
                          <a:spcPts val="0"/>
                        </a:spcAft>
                        <a:buClr>
                          <a:srgbClr val="000000"/>
                        </a:buClr>
                        <a:buSzPts val="1100"/>
                        <a:buFont typeface="Arial"/>
                        <a:buChar char="-"/>
                      </a:pPr>
                      <a:r>
                        <a:rPr lang="es" sz="1100" u="none" cap="none" strike="noStrike"/>
                        <a:t>Indagación para </a:t>
                      </a:r>
                      <a:r>
                        <a:rPr b="1" lang="es" sz="1100" u="none" cap="none" strike="noStrike"/>
                        <a:t>volver observable un aspecto</a:t>
                      </a:r>
                      <a:r>
                        <a:rPr lang="es" sz="1100" u="none" cap="none" strike="noStrike"/>
                        <a:t> de la lengua para hacerla objeto de reflexión. </a:t>
                      </a:r>
                      <a:endParaRPr sz="1100" u="none" cap="none" strike="noStrike"/>
                    </a:p>
                    <a:p>
                      <a:pPr indent="-89999" lvl="0" marL="89999" marR="0" rtl="0" algn="l">
                        <a:lnSpc>
                          <a:spcPct val="100000"/>
                        </a:lnSpc>
                        <a:spcBef>
                          <a:spcPts val="0"/>
                        </a:spcBef>
                        <a:spcAft>
                          <a:spcPts val="0"/>
                        </a:spcAft>
                        <a:buClr>
                          <a:srgbClr val="000000"/>
                        </a:buClr>
                        <a:buSzPts val="1100"/>
                        <a:buFont typeface="Arial"/>
                        <a:buChar char="-"/>
                      </a:pPr>
                      <a:r>
                        <a:rPr lang="es" sz="1100" u="none" cap="none" strike="noStrike"/>
                        <a:t>Recurrencias o diferencias de ese recurso de la lengua</a:t>
                      </a:r>
                      <a:r>
                        <a:rPr b="1" lang="es" sz="1100" u="none" cap="none" strike="noStrike"/>
                        <a:t> dentro del itinerario de lectura propuesto. </a:t>
                      </a:r>
                      <a:endParaRPr b="1" sz="1100" u="none" cap="none" strike="noStrike"/>
                    </a:p>
                  </a:txBody>
                  <a:tcPr marT="91425" marB="91425" marR="91425" marL="91425">
                    <a:lnL cap="flat" cmpd="sng" w="9525">
                      <a:solidFill>
                        <a:srgbClr val="94C600"/>
                      </a:solidFill>
                      <a:prstDash val="solid"/>
                      <a:round/>
                      <a:headEnd len="sm" w="sm" type="none"/>
                      <a:tailEnd len="sm" w="sm" type="none"/>
                    </a:lnL>
                    <a:lnR cap="flat" cmpd="sng" w="9525">
                      <a:solidFill>
                        <a:srgbClr val="94C600"/>
                      </a:solidFill>
                      <a:prstDash val="solid"/>
                      <a:round/>
                      <a:headEnd len="sm" w="sm" type="none"/>
                      <a:tailEnd len="sm" w="sm" type="none"/>
                    </a:lnR>
                    <a:lnT cap="flat" cmpd="sng" w="9525">
                      <a:solidFill>
                        <a:srgbClr val="94C600"/>
                      </a:solidFill>
                      <a:prstDash val="solid"/>
                      <a:round/>
                      <a:headEnd len="sm" w="sm" type="none"/>
                      <a:tailEnd len="sm" w="sm" type="none"/>
                    </a:lnT>
                    <a:lnB cap="flat" cmpd="sng" w="9525">
                      <a:solidFill>
                        <a:srgbClr val="94C6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s" sz="1100" u="none" cap="none" strike="noStrike"/>
                        <a:t>-Exploración de la </a:t>
                      </a:r>
                      <a:r>
                        <a:rPr b="1" lang="es" sz="1100" u="none" cap="none" strike="noStrike"/>
                        <a:t>construcción de la voz</a:t>
                      </a:r>
                      <a:r>
                        <a:rPr lang="es" sz="1100" u="none" cap="none" strike="noStrike"/>
                        <a:t> de un personaje y de las </a:t>
                      </a:r>
                      <a:r>
                        <a:rPr b="1" lang="es" sz="1100" u="none" cap="none" strike="noStrike"/>
                        <a:t>marcas propias de la oralidad</a:t>
                      </a:r>
                      <a:r>
                        <a:rPr lang="es" sz="1100" u="none" cap="none" strike="noStrike"/>
                        <a:t>.</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s" sz="1100" u="none" cap="none" strike="noStrike"/>
                        <a:t>-Indagación del sentido del texto en la lectura a través de los </a:t>
                      </a:r>
                      <a:r>
                        <a:rPr b="1" lang="es" sz="1100" u="none" cap="none" strike="noStrike"/>
                        <a:t>signos de puntuación como marcaciones del ritmo</a:t>
                      </a:r>
                      <a:r>
                        <a:rPr lang="es" sz="1100" u="none" cap="none" strike="noStrike"/>
                        <a:t>. </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s" sz="1100" u="none" cap="none" strike="noStrike"/>
                        <a:t>-Interpretación y realización de inferencias en </a:t>
                      </a:r>
                      <a:r>
                        <a:rPr b="1" lang="es" sz="1100" u="none" cap="none" strike="noStrike"/>
                        <a:t>los vacíos</a:t>
                      </a:r>
                      <a:r>
                        <a:rPr lang="es" sz="1100" u="none" cap="none" strike="noStrike"/>
                        <a:t> que propone el texto. </a:t>
                      </a:r>
                      <a:endParaRPr sz="1100" u="none" cap="none" strike="noStrike"/>
                    </a:p>
                  </a:txBody>
                  <a:tcPr marT="91425" marB="91425" marR="91425" marL="91425">
                    <a:lnL cap="flat" cmpd="sng" w="9525">
                      <a:solidFill>
                        <a:srgbClr val="94C600"/>
                      </a:solidFill>
                      <a:prstDash val="solid"/>
                      <a:round/>
                      <a:headEnd len="sm" w="sm" type="none"/>
                      <a:tailEnd len="sm" w="sm" type="none"/>
                    </a:lnL>
                    <a:lnR cap="flat" cmpd="sng" w="9525">
                      <a:solidFill>
                        <a:srgbClr val="94C600"/>
                      </a:solidFill>
                      <a:prstDash val="solid"/>
                      <a:round/>
                      <a:headEnd len="sm" w="sm" type="none"/>
                      <a:tailEnd len="sm" w="sm" type="none"/>
                    </a:lnR>
                    <a:lnT cap="flat" cmpd="sng" w="9525">
                      <a:solidFill>
                        <a:srgbClr val="94C600"/>
                      </a:solidFill>
                      <a:prstDash val="solid"/>
                      <a:round/>
                      <a:headEnd len="sm" w="sm" type="none"/>
                      <a:tailEnd len="sm" w="sm" type="none"/>
                    </a:lnT>
                    <a:lnB cap="flat" cmpd="sng" w="9525">
                      <a:solidFill>
                        <a:srgbClr val="94C6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7" name="Shape 1097"/>
        <p:cNvGrpSpPr/>
        <p:nvPr/>
      </p:nvGrpSpPr>
      <p:grpSpPr>
        <a:xfrm>
          <a:off x="0" y="0"/>
          <a:ext cx="0" cy="0"/>
          <a:chOff x="0" y="0"/>
          <a:chExt cx="0" cy="0"/>
        </a:xfrm>
      </p:grpSpPr>
      <p:sp>
        <p:nvSpPr>
          <p:cNvPr id="1098" name="Google Shape;1098;g34c4e4c9c87_0_3705"/>
          <p:cNvSpPr txBox="1"/>
          <p:nvPr/>
        </p:nvSpPr>
        <p:spPr>
          <a:xfrm>
            <a:off x="170700" y="119575"/>
            <a:ext cx="2808300" cy="44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B7DB20"/>
              </a:highlight>
              <a:latin typeface="Nunito ExtraBold"/>
              <a:ea typeface="Nunito ExtraBold"/>
              <a:cs typeface="Nunito ExtraBold"/>
              <a:sym typeface="Nunito ExtraBold"/>
            </a:endParaRPr>
          </a:p>
        </p:txBody>
      </p:sp>
      <p:pic>
        <p:nvPicPr>
          <p:cNvPr id="1099" name="Google Shape;1099;g34c4e4c9c87_0_3705"/>
          <p:cNvPicPr preferRelativeResize="0"/>
          <p:nvPr/>
        </p:nvPicPr>
        <p:blipFill rotWithShape="1">
          <a:blip r:embed="rId3">
            <a:alphaModFix/>
          </a:blip>
          <a:srcRect b="0" l="0" r="0" t="0"/>
          <a:stretch/>
        </p:blipFill>
        <p:spPr>
          <a:xfrm>
            <a:off x="7583750" y="119575"/>
            <a:ext cx="1460676" cy="206450"/>
          </a:xfrm>
          <a:prstGeom prst="rect">
            <a:avLst/>
          </a:prstGeom>
          <a:noFill/>
          <a:ln>
            <a:noFill/>
          </a:ln>
        </p:spPr>
      </p:pic>
      <p:sp>
        <p:nvSpPr>
          <p:cNvPr id="1100" name="Google Shape;1100;g34c4e4c9c87_0_3705"/>
          <p:cNvSpPr txBox="1"/>
          <p:nvPr/>
        </p:nvSpPr>
        <p:spPr>
          <a:xfrm>
            <a:off x="7802050" y="1573350"/>
            <a:ext cx="1242300" cy="99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300">
                <a:solidFill>
                  <a:schemeClr val="dk2"/>
                </a:solidFill>
                <a:latin typeface="Archivo"/>
                <a:ea typeface="Archivo"/>
                <a:cs typeface="Archivo"/>
                <a:sym typeface="Archivo"/>
              </a:rPr>
              <a:t>Acceder al cuadro completo: </a:t>
            </a:r>
            <a:r>
              <a:rPr b="1" lang="es" sz="1300" u="sng">
                <a:solidFill>
                  <a:schemeClr val="hlink"/>
                </a:solidFill>
                <a:latin typeface="Archivo"/>
                <a:ea typeface="Archivo"/>
                <a:cs typeface="Archivo"/>
                <a:sym typeface="Archivo"/>
                <a:hlinkClick r:id="rId4"/>
              </a:rPr>
              <a:t>ACÁ</a:t>
            </a:r>
            <a:endParaRPr b="1" sz="1300">
              <a:solidFill>
                <a:schemeClr val="dk2"/>
              </a:solidFill>
              <a:latin typeface="Archivo"/>
              <a:ea typeface="Archivo"/>
              <a:cs typeface="Archivo"/>
              <a:sym typeface="Archivo"/>
            </a:endParaRPr>
          </a:p>
        </p:txBody>
      </p:sp>
      <p:pic>
        <p:nvPicPr>
          <p:cNvPr id="1101" name="Google Shape;1101;g34c4e4c9c87_0_3705" title="Cuadro de contenidos del eje Herramientas de la lengua de 1ro a 5to año - Diseño curricular CABA-1_page-0001.jpg"/>
          <p:cNvPicPr preferRelativeResize="0"/>
          <p:nvPr/>
        </p:nvPicPr>
        <p:blipFill rotWithShape="1">
          <a:blip r:embed="rId5">
            <a:alphaModFix/>
          </a:blip>
          <a:srcRect b="9871" l="2347" r="3755" t="2378"/>
          <a:stretch/>
        </p:blipFill>
        <p:spPr>
          <a:xfrm>
            <a:off x="217050" y="119575"/>
            <a:ext cx="7366700" cy="4850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5" name="Shape 1105"/>
        <p:cNvGrpSpPr/>
        <p:nvPr/>
      </p:nvGrpSpPr>
      <p:grpSpPr>
        <a:xfrm>
          <a:off x="0" y="0"/>
          <a:ext cx="0" cy="0"/>
          <a:chOff x="0" y="0"/>
          <a:chExt cx="0" cy="0"/>
        </a:xfrm>
      </p:grpSpPr>
      <p:sp>
        <p:nvSpPr>
          <p:cNvPr id="1106" name="Google Shape;1106;g360fa4e583f_2_0"/>
          <p:cNvSpPr txBox="1"/>
          <p:nvPr/>
        </p:nvSpPr>
        <p:spPr>
          <a:xfrm>
            <a:off x="170700" y="119575"/>
            <a:ext cx="2808300" cy="44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rgbClr val="000000"/>
                </a:solidFill>
                <a:highlight>
                  <a:srgbClr val="B7DB20"/>
                </a:highlight>
                <a:latin typeface="Nunito ExtraBold"/>
                <a:ea typeface="Nunito ExtraBold"/>
                <a:cs typeface="Nunito ExtraBold"/>
                <a:sym typeface="Nunito ExtraBold"/>
              </a:rPr>
              <a:t>Bibliografía</a:t>
            </a:r>
            <a:endParaRPr b="0" i="0" sz="1800" u="none" cap="none" strike="noStrike">
              <a:solidFill>
                <a:srgbClr val="000000"/>
              </a:solidFill>
              <a:highlight>
                <a:srgbClr val="B7DB20"/>
              </a:highlight>
              <a:latin typeface="Nunito ExtraBold"/>
              <a:ea typeface="Nunito ExtraBold"/>
              <a:cs typeface="Nunito ExtraBold"/>
              <a:sym typeface="Nunito ExtraBold"/>
            </a:endParaRPr>
          </a:p>
        </p:txBody>
      </p:sp>
      <p:pic>
        <p:nvPicPr>
          <p:cNvPr id="1107" name="Google Shape;1107;g360fa4e583f_2_0"/>
          <p:cNvPicPr preferRelativeResize="0"/>
          <p:nvPr/>
        </p:nvPicPr>
        <p:blipFill rotWithShape="1">
          <a:blip r:embed="rId3">
            <a:alphaModFix/>
          </a:blip>
          <a:srcRect b="0" l="0" r="0" t="0"/>
          <a:stretch/>
        </p:blipFill>
        <p:spPr>
          <a:xfrm>
            <a:off x="7583750" y="119575"/>
            <a:ext cx="1460676" cy="206450"/>
          </a:xfrm>
          <a:prstGeom prst="rect">
            <a:avLst/>
          </a:prstGeom>
          <a:noFill/>
          <a:ln>
            <a:noFill/>
          </a:ln>
        </p:spPr>
      </p:pic>
      <p:sp>
        <p:nvSpPr>
          <p:cNvPr id="1108" name="Google Shape;1108;g360fa4e583f_2_0"/>
          <p:cNvSpPr txBox="1"/>
          <p:nvPr/>
        </p:nvSpPr>
        <p:spPr>
          <a:xfrm>
            <a:off x="238225" y="1089525"/>
            <a:ext cx="8531400" cy="3584700"/>
          </a:xfrm>
          <a:prstGeom prst="rect">
            <a:avLst/>
          </a:prstGeom>
          <a:noFill/>
          <a:ln>
            <a:noFill/>
          </a:ln>
        </p:spPr>
        <p:txBody>
          <a:bodyPr anchorCtr="0" anchor="t" bIns="91425" lIns="91425" spcFirstLastPara="1" rIns="91425" wrap="square" tIns="91425">
            <a:noAutofit/>
          </a:bodyPr>
          <a:lstStyle/>
          <a:p>
            <a:pPr indent="-317500" lvl="0" marL="457200" marR="0" rtl="0" algn="just">
              <a:lnSpc>
                <a:spcPct val="115000"/>
              </a:lnSpc>
              <a:spcBef>
                <a:spcPts val="0"/>
              </a:spcBef>
              <a:spcAft>
                <a:spcPts val="0"/>
              </a:spcAft>
              <a:buClr>
                <a:srgbClr val="6AA84F"/>
              </a:buClr>
              <a:buSzPts val="1400"/>
              <a:buFont typeface="Archivo"/>
              <a:buChar char="●"/>
            </a:pPr>
            <a:r>
              <a:rPr b="1" i="0" lang="es" sz="1400" u="none" cap="none" strike="noStrike">
                <a:solidFill>
                  <a:schemeClr val="dk1"/>
                </a:solidFill>
                <a:latin typeface="Archivo"/>
                <a:ea typeface="Archivo"/>
                <a:cs typeface="Archivo"/>
                <a:sym typeface="Archivo"/>
              </a:rPr>
              <a:t>Bravo, Ma. J. </a:t>
            </a:r>
            <a:r>
              <a:rPr b="0" i="0" lang="es" sz="1400" u="none" cap="none" strike="noStrike">
                <a:solidFill>
                  <a:schemeClr val="dk1"/>
                </a:solidFill>
                <a:latin typeface="Archivo"/>
                <a:ea typeface="Archivo"/>
                <a:cs typeface="Archivo"/>
                <a:sym typeface="Archivo"/>
              </a:rPr>
              <a:t>(2012). “La gramática y sus conexiones en: Bombini, G. (Comp). Lengua y literatura. Teorías, formación docente y enseñanza.Buenos Aires, Biblos.</a:t>
            </a:r>
            <a:endParaRPr b="0" i="0" sz="1400" u="none" cap="none" strike="noStrike">
              <a:solidFill>
                <a:schemeClr val="dk1"/>
              </a:solidFill>
              <a:latin typeface="Archivo"/>
              <a:ea typeface="Archivo"/>
              <a:cs typeface="Archivo"/>
              <a:sym typeface="Archivo"/>
            </a:endParaRPr>
          </a:p>
          <a:p>
            <a:pPr indent="-317500" lvl="0" marL="457200" marR="0" rtl="0" algn="just">
              <a:lnSpc>
                <a:spcPct val="115000"/>
              </a:lnSpc>
              <a:spcBef>
                <a:spcPts val="1000"/>
              </a:spcBef>
              <a:spcAft>
                <a:spcPts val="0"/>
              </a:spcAft>
              <a:buClr>
                <a:srgbClr val="6AA84F"/>
              </a:buClr>
              <a:buSzPts val="1400"/>
              <a:buFont typeface="Archivo"/>
              <a:buChar char="●"/>
            </a:pPr>
            <a:r>
              <a:rPr b="1" i="0" lang="es" sz="1400" u="none" cap="none" strike="noStrike">
                <a:solidFill>
                  <a:schemeClr val="dk1"/>
                </a:solidFill>
                <a:latin typeface="Archivo"/>
                <a:ea typeface="Archivo"/>
                <a:cs typeface="Archivo"/>
                <a:sym typeface="Archivo"/>
              </a:rPr>
              <a:t>Dib, J.</a:t>
            </a:r>
            <a:r>
              <a:rPr b="0" i="0" lang="es" sz="1400" u="none" cap="none" strike="noStrike">
                <a:solidFill>
                  <a:schemeClr val="dk1"/>
                </a:solidFill>
                <a:latin typeface="Archivo"/>
                <a:ea typeface="Archivo"/>
                <a:cs typeface="Archivo"/>
                <a:sym typeface="Archivo"/>
              </a:rPr>
              <a:t> (2010) “Criterios didácticos para planificar la reflexión gramatical en el segundo ciclo de la escuela primaria.” En AA.VV. Prácticas del Lenguaje en el segundo ciclo. Buenos Aires: 12(ntes).</a:t>
            </a:r>
            <a:endParaRPr b="0" i="0" sz="1400" u="none" cap="none" strike="noStrike">
              <a:solidFill>
                <a:schemeClr val="dk1"/>
              </a:solidFill>
              <a:latin typeface="Archivo"/>
              <a:ea typeface="Archivo"/>
              <a:cs typeface="Archivo"/>
              <a:sym typeface="Archivo"/>
            </a:endParaRPr>
          </a:p>
          <a:p>
            <a:pPr indent="-317500" lvl="0" marL="457200" marR="0" rtl="0" algn="just">
              <a:lnSpc>
                <a:spcPct val="115000"/>
              </a:lnSpc>
              <a:spcBef>
                <a:spcPts val="1000"/>
              </a:spcBef>
              <a:spcAft>
                <a:spcPts val="0"/>
              </a:spcAft>
              <a:buClr>
                <a:srgbClr val="6AA84F"/>
              </a:buClr>
              <a:buSzPts val="1400"/>
              <a:buFont typeface="Archivo"/>
              <a:buChar char="●"/>
            </a:pPr>
            <a:r>
              <a:rPr b="1" i="0" lang="es" sz="1400" u="none" cap="none" strike="noStrike">
                <a:solidFill>
                  <a:schemeClr val="dk1"/>
                </a:solidFill>
                <a:latin typeface="Archivo"/>
                <a:ea typeface="Archivo"/>
                <a:cs typeface="Archivo"/>
                <a:sym typeface="Archivo"/>
              </a:rPr>
              <a:t>Otañi, L. y Gaspar, M.P.</a:t>
            </a:r>
            <a:r>
              <a:rPr b="0" i="0" lang="es" sz="1400" u="none" cap="none" strike="noStrike">
                <a:solidFill>
                  <a:schemeClr val="dk1"/>
                </a:solidFill>
                <a:latin typeface="Archivo"/>
                <a:ea typeface="Archivo"/>
                <a:cs typeface="Archivo"/>
                <a:sym typeface="Archivo"/>
              </a:rPr>
              <a:t> (2006) “Sobre la gramática”. En Alvarado, M. (Comp.) Entre líneas. 6 Buenos Aires: Manantial</a:t>
            </a:r>
            <a:endParaRPr b="0" i="0" sz="1400" u="none" cap="none" strike="noStrike">
              <a:solidFill>
                <a:schemeClr val="dk1"/>
              </a:solidFill>
              <a:latin typeface="Archivo"/>
              <a:ea typeface="Archivo"/>
              <a:cs typeface="Archivo"/>
              <a:sym typeface="Archivo"/>
            </a:endParaRPr>
          </a:p>
          <a:p>
            <a:pPr indent="-317500" lvl="0" marL="457200" marR="0" rtl="0" algn="just">
              <a:lnSpc>
                <a:spcPct val="115000"/>
              </a:lnSpc>
              <a:spcBef>
                <a:spcPts val="1000"/>
              </a:spcBef>
              <a:spcAft>
                <a:spcPts val="0"/>
              </a:spcAft>
              <a:buClr>
                <a:srgbClr val="6AA84F"/>
              </a:buClr>
              <a:buSzPts val="1400"/>
              <a:buFont typeface="Archivo"/>
              <a:buChar char="●"/>
            </a:pPr>
            <a:r>
              <a:rPr b="1" i="0" lang="es" sz="1400" u="none" cap="none" strike="noStrike">
                <a:solidFill>
                  <a:schemeClr val="dk1"/>
                </a:solidFill>
                <a:latin typeface="Archivo"/>
                <a:ea typeface="Archivo"/>
                <a:cs typeface="Archivo"/>
                <a:sym typeface="Archivo"/>
              </a:rPr>
              <a:t>Zayas, F.</a:t>
            </a:r>
            <a:r>
              <a:rPr b="0" i="0" lang="es" sz="1400" u="none" cap="none" strike="noStrike">
                <a:solidFill>
                  <a:schemeClr val="dk1"/>
                </a:solidFill>
                <a:latin typeface="Archivo"/>
                <a:ea typeface="Archivo"/>
                <a:cs typeface="Archivo"/>
                <a:sym typeface="Archivo"/>
              </a:rPr>
              <a:t> (2014). «¿Cómo dar sentido a la sintaxis?» En Revista Textos. Didáctica de la Lengua y de la Literatura, nro 67, pp. 16-25.</a:t>
            </a:r>
            <a:endParaRPr b="0" i="0" sz="1400" u="none" cap="none" strike="noStrike">
              <a:solidFill>
                <a:schemeClr val="dk1"/>
              </a:solidFill>
              <a:latin typeface="Archivo"/>
              <a:ea typeface="Archivo"/>
              <a:cs typeface="Archivo"/>
              <a:sym typeface="Archivo"/>
            </a:endParaRPr>
          </a:p>
          <a:p>
            <a:pPr indent="-317500" lvl="0" marL="457200" marR="0" rtl="0" algn="just">
              <a:lnSpc>
                <a:spcPct val="115000"/>
              </a:lnSpc>
              <a:spcBef>
                <a:spcPts val="1000"/>
              </a:spcBef>
              <a:spcAft>
                <a:spcPts val="1000"/>
              </a:spcAft>
              <a:buClr>
                <a:srgbClr val="6AA84F"/>
              </a:buClr>
              <a:buSzPts val="1400"/>
              <a:buFont typeface="Archivo"/>
              <a:buChar char="●"/>
            </a:pPr>
            <a:r>
              <a:rPr b="1" i="0" lang="es" sz="1400" u="none" cap="none" strike="noStrike">
                <a:solidFill>
                  <a:schemeClr val="dk1"/>
                </a:solidFill>
                <a:latin typeface="Archivo"/>
                <a:ea typeface="Archivo"/>
                <a:cs typeface="Archivo"/>
                <a:sym typeface="Archivo"/>
              </a:rPr>
              <a:t>Zayas, F.</a:t>
            </a:r>
            <a:r>
              <a:rPr b="0" i="0" lang="es" sz="1400" u="none" cap="none" strike="noStrike">
                <a:solidFill>
                  <a:schemeClr val="dk1"/>
                </a:solidFill>
                <a:latin typeface="Archivo"/>
                <a:ea typeface="Archivo"/>
                <a:cs typeface="Archivo"/>
                <a:sym typeface="Archivo"/>
              </a:rPr>
              <a:t> (11 de febrero de 2006). “Acerca del lugar de la gramática en la clase de lengua”. Darle a la lengua, Blog de Felipe Zayas. Disponible en https://drive.google.com/file/d/1Rz2s_0Psh3EYa-WzNfz8YRwJqG4wlDCL/view?usp=share_link.</a:t>
            </a:r>
            <a:endParaRPr b="0" i="0" sz="1800" u="none" cap="none" strike="noStrike">
              <a:solidFill>
                <a:schemeClr val="dk2"/>
              </a:solidFill>
              <a:latin typeface="Arial"/>
              <a:ea typeface="Arial"/>
              <a:cs typeface="Arial"/>
              <a:sym typeface="Arial"/>
            </a:endParaRPr>
          </a:p>
        </p:txBody>
      </p:sp>
      <p:pic>
        <p:nvPicPr>
          <p:cNvPr id="1109" name="Google Shape;1109;g360fa4e583f_2_0"/>
          <p:cNvPicPr preferRelativeResize="0"/>
          <p:nvPr/>
        </p:nvPicPr>
        <p:blipFill rotWithShape="1">
          <a:blip r:embed="rId4">
            <a:alphaModFix/>
          </a:blip>
          <a:srcRect b="0" l="0" r="0" t="0"/>
          <a:stretch/>
        </p:blipFill>
        <p:spPr>
          <a:xfrm>
            <a:off x="82925" y="565663"/>
            <a:ext cx="1261814" cy="3117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DB20"/>
        </a:solidFill>
      </p:bgPr>
    </p:bg>
    <p:spTree>
      <p:nvGrpSpPr>
        <p:cNvPr id="1113" name="Shape 1113"/>
        <p:cNvGrpSpPr/>
        <p:nvPr/>
      </p:nvGrpSpPr>
      <p:grpSpPr>
        <a:xfrm>
          <a:off x="0" y="0"/>
          <a:ext cx="0" cy="0"/>
          <a:chOff x="0" y="0"/>
          <a:chExt cx="0" cy="0"/>
        </a:xfrm>
      </p:grpSpPr>
      <p:pic>
        <p:nvPicPr>
          <p:cNvPr id="1114" name="Google Shape;1114;g34c4e4c9c87_0_3480"/>
          <p:cNvPicPr preferRelativeResize="0"/>
          <p:nvPr/>
        </p:nvPicPr>
        <p:blipFill rotWithShape="1">
          <a:blip r:embed="rId3">
            <a:alphaModFix/>
          </a:blip>
          <a:srcRect b="0" l="0" r="0" t="0"/>
          <a:stretch/>
        </p:blipFill>
        <p:spPr>
          <a:xfrm>
            <a:off x="-883225" y="-864575"/>
            <a:ext cx="2541327" cy="2100801"/>
          </a:xfrm>
          <a:prstGeom prst="rect">
            <a:avLst/>
          </a:prstGeom>
          <a:noFill/>
          <a:ln>
            <a:noFill/>
          </a:ln>
        </p:spPr>
      </p:pic>
      <p:cxnSp>
        <p:nvCxnSpPr>
          <p:cNvPr id="1115" name="Google Shape;1115;g34c4e4c9c87_0_3480"/>
          <p:cNvCxnSpPr/>
          <p:nvPr/>
        </p:nvCxnSpPr>
        <p:spPr>
          <a:xfrm>
            <a:off x="6153550" y="4801625"/>
            <a:ext cx="3216600" cy="0"/>
          </a:xfrm>
          <a:prstGeom prst="straightConnector1">
            <a:avLst/>
          </a:prstGeom>
          <a:noFill/>
          <a:ln cap="flat" cmpd="sng" w="38100">
            <a:solidFill>
              <a:schemeClr val="lt1"/>
            </a:solidFill>
            <a:prstDash val="dash"/>
            <a:round/>
            <a:headEnd len="sm" w="sm" type="none"/>
            <a:tailEnd len="sm" w="sm" type="none"/>
          </a:ln>
        </p:spPr>
      </p:cxnSp>
      <p:pic>
        <p:nvPicPr>
          <p:cNvPr id="1116" name="Google Shape;1116;g34c4e4c9c87_0_3480"/>
          <p:cNvPicPr preferRelativeResize="0"/>
          <p:nvPr/>
        </p:nvPicPr>
        <p:blipFill rotWithShape="1">
          <a:blip r:embed="rId4">
            <a:alphaModFix/>
          </a:blip>
          <a:srcRect b="0" l="0" r="0" t="0"/>
          <a:stretch/>
        </p:blipFill>
        <p:spPr>
          <a:xfrm rot="-811295">
            <a:off x="1372910" y="847383"/>
            <a:ext cx="782030" cy="643707"/>
          </a:xfrm>
          <a:prstGeom prst="rect">
            <a:avLst/>
          </a:prstGeom>
          <a:noFill/>
          <a:ln>
            <a:noFill/>
          </a:ln>
        </p:spPr>
      </p:pic>
      <p:grpSp>
        <p:nvGrpSpPr>
          <p:cNvPr id="1117" name="Google Shape;1117;g34c4e4c9c87_0_3480"/>
          <p:cNvGrpSpPr/>
          <p:nvPr/>
        </p:nvGrpSpPr>
        <p:grpSpPr>
          <a:xfrm>
            <a:off x="5593901" y="630950"/>
            <a:ext cx="3189350" cy="1336365"/>
            <a:chOff x="5974609" y="421178"/>
            <a:chExt cx="3189350" cy="1336365"/>
          </a:xfrm>
        </p:grpSpPr>
        <p:grpSp>
          <p:nvGrpSpPr>
            <p:cNvPr id="1118" name="Google Shape;1118;g34c4e4c9c87_0_3480"/>
            <p:cNvGrpSpPr/>
            <p:nvPr/>
          </p:nvGrpSpPr>
          <p:grpSpPr>
            <a:xfrm rot="5400000">
              <a:off x="7873552" y="-202766"/>
              <a:ext cx="666463" cy="1914351"/>
              <a:chOff x="2405075" y="2171775"/>
              <a:chExt cx="633400" cy="1900100"/>
            </a:xfrm>
          </p:grpSpPr>
          <p:cxnSp>
            <p:nvCxnSpPr>
              <p:cNvPr id="1119" name="Google Shape;1119;g34c4e4c9c87_0_3480"/>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20" name="Google Shape;1120;g34c4e4c9c87_0_3480"/>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21" name="Google Shape;1121;g34c4e4c9c87_0_3480"/>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22" name="Google Shape;1122;g34c4e4c9c87_0_3480"/>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23" name="Google Shape;1123;g34c4e4c9c87_0_3480"/>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24" name="Google Shape;1124;g34c4e4c9c87_0_3480"/>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1125" name="Google Shape;1125;g34c4e4c9c87_0_3480"/>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1126" name="Google Shape;1126;g34c4e4c9c87_0_3480"/>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1127" name="Google Shape;1127;g34c4e4c9c87_0_3480"/>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1128" name="Google Shape;1128;g34c4e4c9c87_0_348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129" name="Google Shape;1129;g34c4e4c9c87_0_348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130" name="Google Shape;1130;g34c4e4c9c87_0_3480"/>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1131" name="Google Shape;1131;g34c4e4c9c87_0_3480"/>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1132" name="Google Shape;1132;g34c4e4c9c87_0_3480"/>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1133" name="Google Shape;1133;g34c4e4c9c87_0_3480"/>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1134" name="Google Shape;1134;g34c4e4c9c87_0_3480"/>
            <p:cNvGrpSpPr/>
            <p:nvPr/>
          </p:nvGrpSpPr>
          <p:grpSpPr>
            <a:xfrm rot="5400000">
              <a:off x="7873552" y="467136"/>
              <a:ext cx="666463" cy="1914351"/>
              <a:chOff x="2405075" y="2171775"/>
              <a:chExt cx="633400" cy="1900100"/>
            </a:xfrm>
          </p:grpSpPr>
          <p:cxnSp>
            <p:nvCxnSpPr>
              <p:cNvPr id="1135" name="Google Shape;1135;g34c4e4c9c87_0_3480"/>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36" name="Google Shape;1136;g34c4e4c9c87_0_3480"/>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37" name="Google Shape;1137;g34c4e4c9c87_0_3480"/>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38" name="Google Shape;1138;g34c4e4c9c87_0_3480"/>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39" name="Google Shape;1139;g34c4e4c9c87_0_3480"/>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40" name="Google Shape;1140;g34c4e4c9c87_0_3480"/>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1141" name="Google Shape;1141;g34c4e4c9c87_0_3480"/>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1142" name="Google Shape;1142;g34c4e4c9c87_0_3480"/>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1143" name="Google Shape;1143;g34c4e4c9c87_0_3480"/>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1144" name="Google Shape;1144;g34c4e4c9c87_0_348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145" name="Google Shape;1145;g34c4e4c9c87_0_348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146" name="Google Shape;1146;g34c4e4c9c87_0_3480"/>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1147" name="Google Shape;1147;g34c4e4c9c87_0_3480"/>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1148" name="Google Shape;1148;g34c4e4c9c87_0_3480"/>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1149" name="Google Shape;1149;g34c4e4c9c87_0_3480"/>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1150" name="Google Shape;1150;g34c4e4c9c87_0_3480"/>
            <p:cNvGrpSpPr/>
            <p:nvPr/>
          </p:nvGrpSpPr>
          <p:grpSpPr>
            <a:xfrm rot="5400000">
              <a:off x="6598553" y="-202766"/>
              <a:ext cx="666463" cy="1914351"/>
              <a:chOff x="2405075" y="2171775"/>
              <a:chExt cx="633400" cy="1900100"/>
            </a:xfrm>
          </p:grpSpPr>
          <p:cxnSp>
            <p:nvCxnSpPr>
              <p:cNvPr id="1151" name="Google Shape;1151;g34c4e4c9c87_0_3480"/>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52" name="Google Shape;1152;g34c4e4c9c87_0_3480"/>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53" name="Google Shape;1153;g34c4e4c9c87_0_3480"/>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54" name="Google Shape;1154;g34c4e4c9c87_0_3480"/>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55" name="Google Shape;1155;g34c4e4c9c87_0_3480"/>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56" name="Google Shape;1156;g34c4e4c9c87_0_3480"/>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1157" name="Google Shape;1157;g34c4e4c9c87_0_3480"/>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1158" name="Google Shape;1158;g34c4e4c9c87_0_3480"/>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1159" name="Google Shape;1159;g34c4e4c9c87_0_3480"/>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1160" name="Google Shape;1160;g34c4e4c9c87_0_348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161" name="Google Shape;1161;g34c4e4c9c87_0_348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162" name="Google Shape;1162;g34c4e4c9c87_0_3480"/>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1163" name="Google Shape;1163;g34c4e4c9c87_0_3480"/>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1164" name="Google Shape;1164;g34c4e4c9c87_0_3480"/>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1165" name="Google Shape;1165;g34c4e4c9c87_0_3480"/>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1166" name="Google Shape;1166;g34c4e4c9c87_0_3480"/>
            <p:cNvGrpSpPr/>
            <p:nvPr/>
          </p:nvGrpSpPr>
          <p:grpSpPr>
            <a:xfrm rot="5400000">
              <a:off x="6598553" y="467136"/>
              <a:ext cx="666463" cy="1914351"/>
              <a:chOff x="2405075" y="2171775"/>
              <a:chExt cx="633400" cy="1900100"/>
            </a:xfrm>
          </p:grpSpPr>
          <p:cxnSp>
            <p:nvCxnSpPr>
              <p:cNvPr id="1167" name="Google Shape;1167;g34c4e4c9c87_0_3480"/>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68" name="Google Shape;1168;g34c4e4c9c87_0_3480"/>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69" name="Google Shape;1169;g34c4e4c9c87_0_3480"/>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70" name="Google Shape;1170;g34c4e4c9c87_0_3480"/>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71" name="Google Shape;1171;g34c4e4c9c87_0_3480"/>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1172" name="Google Shape;1172;g34c4e4c9c87_0_3480"/>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1173" name="Google Shape;1173;g34c4e4c9c87_0_3480"/>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1174" name="Google Shape;1174;g34c4e4c9c87_0_3480"/>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1175" name="Google Shape;1175;g34c4e4c9c87_0_3480"/>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1176" name="Google Shape;1176;g34c4e4c9c87_0_348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177" name="Google Shape;1177;g34c4e4c9c87_0_348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1178" name="Google Shape;1178;g34c4e4c9c87_0_3480"/>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1179" name="Google Shape;1179;g34c4e4c9c87_0_3480"/>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1180" name="Google Shape;1180;g34c4e4c9c87_0_3480"/>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1181" name="Google Shape;1181;g34c4e4c9c87_0_3480"/>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sp>
        <p:nvSpPr>
          <p:cNvPr id="1182" name="Google Shape;1182;g34c4e4c9c87_0_3480"/>
          <p:cNvSpPr/>
          <p:nvPr/>
        </p:nvSpPr>
        <p:spPr>
          <a:xfrm rot="10662514">
            <a:off x="1752795" y="1397487"/>
            <a:ext cx="5792532" cy="2909329"/>
          </a:xfrm>
          <a:prstGeom prst="roundRect">
            <a:avLst>
              <a:gd fmla="val 10205" name="adj"/>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g34c4e4c9c87_0_3480"/>
          <p:cNvSpPr/>
          <p:nvPr/>
        </p:nvSpPr>
        <p:spPr>
          <a:xfrm rot="10662514">
            <a:off x="1887778" y="1241210"/>
            <a:ext cx="5792532" cy="2947759"/>
          </a:xfrm>
          <a:prstGeom prst="roundRect">
            <a:avLst>
              <a:gd fmla="val 10205"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g34c4e4c9c87_0_3480"/>
          <p:cNvSpPr txBox="1"/>
          <p:nvPr/>
        </p:nvSpPr>
        <p:spPr>
          <a:xfrm rot="-152977">
            <a:off x="2394628" y="1879509"/>
            <a:ext cx="4997247" cy="578675"/>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4000"/>
              <a:buFont typeface="Arial"/>
              <a:buNone/>
            </a:pPr>
            <a:r>
              <a:rPr b="0" i="0" lang="es" sz="3200" u="none" cap="none" strike="noStrike">
                <a:solidFill>
                  <a:schemeClr val="dk1"/>
                </a:solidFill>
                <a:latin typeface="Archivo SemiBold"/>
                <a:ea typeface="Archivo SemiBold"/>
                <a:cs typeface="Archivo SemiBold"/>
                <a:sym typeface="Archivo SemiBold"/>
              </a:rPr>
              <a:t>¡</a:t>
            </a:r>
            <a:r>
              <a:rPr b="0" i="0" lang="es" sz="3200" u="none" cap="none" strike="noStrike">
                <a:solidFill>
                  <a:srgbClr val="333333"/>
                </a:solidFill>
                <a:latin typeface="Archivo SemiBold"/>
                <a:ea typeface="Archivo SemiBold"/>
                <a:cs typeface="Archivo SemiBold"/>
                <a:sym typeface="Archivo SemiBold"/>
              </a:rPr>
              <a:t>Muchas gracias</a:t>
            </a:r>
            <a:r>
              <a:rPr b="0" i="0" lang="es" sz="3200" u="none" cap="none" strike="noStrike">
                <a:solidFill>
                  <a:schemeClr val="dk1"/>
                </a:solidFill>
                <a:latin typeface="Archivo SemiBold"/>
                <a:ea typeface="Archivo SemiBold"/>
                <a:cs typeface="Archivo SemiBold"/>
                <a:sym typeface="Archivo SemiBold"/>
              </a:rPr>
              <a:t>!</a:t>
            </a:r>
            <a:endParaRPr b="0" i="0" sz="3200" u="none" cap="none" strike="noStrike">
              <a:solidFill>
                <a:srgbClr val="000000"/>
              </a:solidFill>
              <a:latin typeface="Archivo SemiBold"/>
              <a:ea typeface="Archivo SemiBold"/>
              <a:cs typeface="Archivo SemiBold"/>
              <a:sym typeface="Archivo SemiBold"/>
            </a:endParaRPr>
          </a:p>
        </p:txBody>
      </p:sp>
      <p:cxnSp>
        <p:nvCxnSpPr>
          <p:cNvPr id="1185" name="Google Shape;1185;g34c4e4c9c87_0_3480"/>
          <p:cNvCxnSpPr/>
          <p:nvPr/>
        </p:nvCxnSpPr>
        <p:spPr>
          <a:xfrm flipH="1" rot="10800000">
            <a:off x="2579516" y="2836546"/>
            <a:ext cx="784800" cy="31200"/>
          </a:xfrm>
          <a:prstGeom prst="straightConnector1">
            <a:avLst/>
          </a:prstGeom>
          <a:noFill/>
          <a:ln cap="flat" cmpd="sng" w="9525">
            <a:solidFill>
              <a:schemeClr val="dk2"/>
            </a:solidFill>
            <a:prstDash val="solid"/>
            <a:round/>
            <a:headEnd len="sm" w="sm" type="none"/>
            <a:tailEnd len="sm" w="sm" type="none"/>
          </a:ln>
        </p:spPr>
      </p:cxnSp>
      <p:sp>
        <p:nvSpPr>
          <p:cNvPr id="1186" name="Google Shape;1186;g34c4e4c9c87_0_3480"/>
          <p:cNvSpPr txBox="1"/>
          <p:nvPr/>
        </p:nvSpPr>
        <p:spPr>
          <a:xfrm rot="-129245">
            <a:off x="2451448" y="2947481"/>
            <a:ext cx="4262112" cy="101592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s" sz="1800" u="none" cap="none" strike="noStrike">
                <a:solidFill>
                  <a:srgbClr val="000000"/>
                </a:solidFill>
                <a:latin typeface="Archivo"/>
                <a:ea typeface="Archivo"/>
                <a:cs typeface="Archivo"/>
                <a:sym typeface="Archivo"/>
              </a:rPr>
              <a:t>Equipo de Lecturas y Escrituras </a:t>
            </a:r>
            <a:endParaRPr b="1" i="0" sz="1800" u="none" cap="none" strike="noStrike">
              <a:solidFill>
                <a:srgbClr val="000000"/>
              </a:solidFill>
              <a:latin typeface="Archivo"/>
              <a:ea typeface="Archivo"/>
              <a:cs typeface="Archivo"/>
              <a:sym typeface="Archivo"/>
            </a:endParaRPr>
          </a:p>
          <a:p>
            <a:pPr indent="0" lvl="0" marL="0" marR="0" rtl="0" algn="l">
              <a:lnSpc>
                <a:spcPct val="100000"/>
              </a:lnSpc>
              <a:spcBef>
                <a:spcPts val="0"/>
              </a:spcBef>
              <a:spcAft>
                <a:spcPts val="0"/>
              </a:spcAft>
              <a:buClr>
                <a:srgbClr val="000000"/>
              </a:buClr>
              <a:buSzPts val="1500"/>
              <a:buFont typeface="Arial"/>
              <a:buNone/>
            </a:pPr>
            <a:r>
              <a:rPr b="1" i="0" lang="es" sz="1800" u="none" cap="none" strike="noStrike">
                <a:solidFill>
                  <a:srgbClr val="000000"/>
                </a:solidFill>
                <a:latin typeface="Archivo"/>
                <a:ea typeface="Archivo"/>
                <a:cs typeface="Archivo"/>
                <a:sym typeface="Archivo"/>
              </a:rPr>
              <a:t>Nivel Secundario</a:t>
            </a:r>
            <a:endParaRPr b="1" i="0" sz="1800" u="none" cap="none" strike="noStrike">
              <a:solidFill>
                <a:srgbClr val="000000"/>
              </a:solidFill>
              <a:latin typeface="Archivo"/>
              <a:ea typeface="Archivo"/>
              <a:cs typeface="Archivo"/>
              <a:sym typeface="Archivo"/>
            </a:endParaRPr>
          </a:p>
          <a:p>
            <a:pPr indent="0" lvl="0" marL="0" marR="0" rtl="0" algn="l">
              <a:lnSpc>
                <a:spcPct val="100000"/>
              </a:lnSpc>
              <a:spcBef>
                <a:spcPts val="0"/>
              </a:spcBef>
              <a:spcAft>
                <a:spcPts val="0"/>
              </a:spcAft>
              <a:buClr>
                <a:srgbClr val="000000"/>
              </a:buClr>
              <a:buSzPts val="1500"/>
              <a:buFont typeface="Arial"/>
              <a:buNone/>
            </a:pPr>
            <a:r>
              <a:t/>
            </a:r>
            <a:endParaRPr b="1" i="0" sz="1800" u="none" cap="none" strike="noStrike">
              <a:solidFill>
                <a:srgbClr val="000000"/>
              </a:solidFill>
              <a:latin typeface="Archivo"/>
              <a:ea typeface="Archivo"/>
              <a:cs typeface="Archivo"/>
              <a:sym typeface="Archivo"/>
            </a:endParaRPr>
          </a:p>
        </p:txBody>
      </p:sp>
      <p:pic>
        <p:nvPicPr>
          <p:cNvPr id="1187" name="Google Shape;1187;g34c4e4c9c87_0_3480"/>
          <p:cNvPicPr preferRelativeResize="0"/>
          <p:nvPr/>
        </p:nvPicPr>
        <p:blipFill rotWithShape="1">
          <a:blip r:embed="rId5">
            <a:alphaModFix/>
          </a:blip>
          <a:srcRect b="0" l="0" r="0" t="0"/>
          <a:stretch/>
        </p:blipFill>
        <p:spPr>
          <a:xfrm>
            <a:off x="6090402" y="4125701"/>
            <a:ext cx="2949425" cy="593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grpSp>
        <p:nvGrpSpPr>
          <p:cNvPr id="202" name="Google Shape;202;p4"/>
          <p:cNvGrpSpPr/>
          <p:nvPr/>
        </p:nvGrpSpPr>
        <p:grpSpPr>
          <a:xfrm rot="5400000">
            <a:off x="5614925" y="1149898"/>
            <a:ext cx="3189350" cy="1336365"/>
            <a:chOff x="5974608" y="421175"/>
            <a:chExt cx="3189350" cy="1336365"/>
          </a:xfrm>
        </p:grpSpPr>
        <p:grpSp>
          <p:nvGrpSpPr>
            <p:cNvPr id="203" name="Google Shape;203;p4"/>
            <p:cNvGrpSpPr/>
            <p:nvPr/>
          </p:nvGrpSpPr>
          <p:grpSpPr>
            <a:xfrm rot="5400000">
              <a:off x="7873551" y="-202769"/>
              <a:ext cx="666463" cy="1914351"/>
              <a:chOff x="2405075" y="2171775"/>
              <a:chExt cx="633400" cy="1900100"/>
            </a:xfrm>
          </p:grpSpPr>
          <p:cxnSp>
            <p:nvCxnSpPr>
              <p:cNvPr id="204" name="Google Shape;204;p4"/>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05" name="Google Shape;205;p4"/>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06" name="Google Shape;206;p4"/>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07" name="Google Shape;207;p4"/>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08" name="Google Shape;208;p4"/>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09" name="Google Shape;209;p4"/>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210" name="Google Shape;210;p4"/>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211" name="Google Shape;211;p4"/>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212" name="Google Shape;212;p4"/>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213" name="Google Shape;213;p4"/>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214" name="Google Shape;214;p4"/>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215" name="Google Shape;215;p4"/>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216" name="Google Shape;216;p4"/>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217" name="Google Shape;217;p4"/>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218" name="Google Shape;218;p4"/>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219" name="Google Shape;219;p4"/>
            <p:cNvGrpSpPr/>
            <p:nvPr/>
          </p:nvGrpSpPr>
          <p:grpSpPr>
            <a:xfrm rot="5400000">
              <a:off x="7873551" y="467133"/>
              <a:ext cx="666463" cy="1914351"/>
              <a:chOff x="2405075" y="2171775"/>
              <a:chExt cx="633400" cy="1900100"/>
            </a:xfrm>
          </p:grpSpPr>
          <p:cxnSp>
            <p:nvCxnSpPr>
              <p:cNvPr id="220" name="Google Shape;220;p4"/>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21" name="Google Shape;221;p4"/>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22" name="Google Shape;222;p4"/>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23" name="Google Shape;223;p4"/>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24" name="Google Shape;224;p4"/>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25" name="Google Shape;225;p4"/>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226" name="Google Shape;226;p4"/>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227" name="Google Shape;227;p4"/>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228" name="Google Shape;228;p4"/>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229" name="Google Shape;229;p4"/>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230" name="Google Shape;230;p4"/>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231" name="Google Shape;231;p4"/>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232" name="Google Shape;232;p4"/>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233" name="Google Shape;233;p4"/>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234" name="Google Shape;234;p4"/>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235" name="Google Shape;235;p4"/>
            <p:cNvGrpSpPr/>
            <p:nvPr/>
          </p:nvGrpSpPr>
          <p:grpSpPr>
            <a:xfrm rot="5400000">
              <a:off x="6598552" y="-202769"/>
              <a:ext cx="666463" cy="1914351"/>
              <a:chOff x="2405075" y="2171775"/>
              <a:chExt cx="633400" cy="1900100"/>
            </a:xfrm>
          </p:grpSpPr>
          <p:cxnSp>
            <p:nvCxnSpPr>
              <p:cNvPr id="236" name="Google Shape;236;p4"/>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37" name="Google Shape;237;p4"/>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38" name="Google Shape;238;p4"/>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39" name="Google Shape;239;p4"/>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40" name="Google Shape;240;p4"/>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41" name="Google Shape;241;p4"/>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242" name="Google Shape;242;p4"/>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243" name="Google Shape;243;p4"/>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244" name="Google Shape;244;p4"/>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245" name="Google Shape;245;p4"/>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246" name="Google Shape;246;p4"/>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247" name="Google Shape;247;p4"/>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248" name="Google Shape;248;p4"/>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249" name="Google Shape;249;p4"/>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250" name="Google Shape;250;p4"/>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nvGrpSpPr>
            <p:cNvPr id="251" name="Google Shape;251;p4"/>
            <p:cNvGrpSpPr/>
            <p:nvPr/>
          </p:nvGrpSpPr>
          <p:grpSpPr>
            <a:xfrm rot="5400000">
              <a:off x="6598552" y="467133"/>
              <a:ext cx="666463" cy="1914351"/>
              <a:chOff x="2405075" y="2171775"/>
              <a:chExt cx="633400" cy="1900100"/>
            </a:xfrm>
          </p:grpSpPr>
          <p:cxnSp>
            <p:nvCxnSpPr>
              <p:cNvPr id="252" name="Google Shape;252;p4"/>
              <p:cNvCxnSpPr/>
              <p:nvPr/>
            </p:nvCxnSpPr>
            <p:spPr>
              <a:xfrm>
                <a:off x="24050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53" name="Google Shape;253;p4"/>
              <p:cNvCxnSpPr/>
              <p:nvPr/>
            </p:nvCxnSpPr>
            <p:spPr>
              <a:xfrm>
                <a:off x="25479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54" name="Google Shape;254;p4"/>
              <p:cNvCxnSpPr/>
              <p:nvPr/>
            </p:nvCxnSpPr>
            <p:spPr>
              <a:xfrm>
                <a:off x="2700350"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55" name="Google Shape;255;p4"/>
              <p:cNvCxnSpPr/>
              <p:nvPr/>
            </p:nvCxnSpPr>
            <p:spPr>
              <a:xfrm>
                <a:off x="28622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56" name="Google Shape;256;p4"/>
              <p:cNvCxnSpPr/>
              <p:nvPr/>
            </p:nvCxnSpPr>
            <p:spPr>
              <a:xfrm>
                <a:off x="3038475" y="2488425"/>
                <a:ext cx="0" cy="1266900"/>
              </a:xfrm>
              <a:prstGeom prst="straightConnector1">
                <a:avLst/>
              </a:prstGeom>
              <a:noFill/>
              <a:ln cap="flat" cmpd="sng" w="9525">
                <a:solidFill>
                  <a:srgbClr val="D9D9D9"/>
                </a:solidFill>
                <a:prstDash val="solid"/>
                <a:round/>
                <a:headEnd len="sm" w="sm" type="none"/>
                <a:tailEnd len="sm" w="sm" type="none"/>
              </a:ln>
            </p:spPr>
          </p:cxnSp>
          <p:cxnSp>
            <p:nvCxnSpPr>
              <p:cNvPr id="257" name="Google Shape;257;p4"/>
              <p:cNvCxnSpPr/>
              <p:nvPr/>
            </p:nvCxnSpPr>
            <p:spPr>
              <a:xfrm>
                <a:off x="2721825" y="2171775"/>
                <a:ext cx="0" cy="633300"/>
              </a:xfrm>
              <a:prstGeom prst="straightConnector1">
                <a:avLst/>
              </a:prstGeom>
              <a:noFill/>
              <a:ln cap="flat" cmpd="sng" w="9525">
                <a:solidFill>
                  <a:srgbClr val="D9D9D9"/>
                </a:solidFill>
                <a:prstDash val="solid"/>
                <a:round/>
                <a:headEnd len="sm" w="sm" type="none"/>
                <a:tailEnd len="sm" w="sm" type="none"/>
              </a:ln>
            </p:spPr>
          </p:cxnSp>
          <p:cxnSp>
            <p:nvCxnSpPr>
              <p:cNvPr id="258" name="Google Shape;258;p4"/>
              <p:cNvCxnSpPr/>
              <p:nvPr/>
            </p:nvCxnSpPr>
            <p:spPr>
              <a:xfrm>
                <a:off x="2721825" y="2314650"/>
                <a:ext cx="0" cy="633300"/>
              </a:xfrm>
              <a:prstGeom prst="straightConnector1">
                <a:avLst/>
              </a:prstGeom>
              <a:noFill/>
              <a:ln cap="flat" cmpd="sng" w="9525">
                <a:solidFill>
                  <a:srgbClr val="D9D9D9"/>
                </a:solidFill>
                <a:prstDash val="solid"/>
                <a:round/>
                <a:headEnd len="sm" w="sm" type="none"/>
                <a:tailEnd len="sm" w="sm" type="none"/>
              </a:ln>
            </p:spPr>
          </p:cxnSp>
          <p:cxnSp>
            <p:nvCxnSpPr>
              <p:cNvPr id="259" name="Google Shape;259;p4"/>
              <p:cNvCxnSpPr/>
              <p:nvPr/>
            </p:nvCxnSpPr>
            <p:spPr>
              <a:xfrm>
                <a:off x="2721825" y="2467050"/>
                <a:ext cx="0" cy="633300"/>
              </a:xfrm>
              <a:prstGeom prst="straightConnector1">
                <a:avLst/>
              </a:prstGeom>
              <a:noFill/>
              <a:ln cap="flat" cmpd="sng" w="9525">
                <a:solidFill>
                  <a:srgbClr val="D9D9D9"/>
                </a:solidFill>
                <a:prstDash val="solid"/>
                <a:round/>
                <a:headEnd len="sm" w="sm" type="none"/>
                <a:tailEnd len="sm" w="sm" type="none"/>
              </a:ln>
            </p:spPr>
          </p:cxnSp>
          <p:cxnSp>
            <p:nvCxnSpPr>
              <p:cNvPr id="260" name="Google Shape;260;p4"/>
              <p:cNvCxnSpPr/>
              <p:nvPr/>
            </p:nvCxnSpPr>
            <p:spPr>
              <a:xfrm>
                <a:off x="2721825" y="2628975"/>
                <a:ext cx="0" cy="633300"/>
              </a:xfrm>
              <a:prstGeom prst="straightConnector1">
                <a:avLst/>
              </a:prstGeom>
              <a:noFill/>
              <a:ln cap="flat" cmpd="sng" w="9525">
                <a:solidFill>
                  <a:srgbClr val="D9D9D9"/>
                </a:solidFill>
                <a:prstDash val="solid"/>
                <a:round/>
                <a:headEnd len="sm" w="sm" type="none"/>
                <a:tailEnd len="sm" w="sm" type="none"/>
              </a:ln>
            </p:spPr>
          </p:cxnSp>
          <p:cxnSp>
            <p:nvCxnSpPr>
              <p:cNvPr id="261" name="Google Shape;261;p4"/>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262" name="Google Shape;262;p4"/>
              <p:cNvCxnSpPr/>
              <p:nvPr/>
            </p:nvCxnSpPr>
            <p:spPr>
              <a:xfrm>
                <a:off x="2721825" y="2805175"/>
                <a:ext cx="0" cy="633300"/>
              </a:xfrm>
              <a:prstGeom prst="straightConnector1">
                <a:avLst/>
              </a:prstGeom>
              <a:noFill/>
              <a:ln cap="flat" cmpd="sng" w="9525">
                <a:solidFill>
                  <a:srgbClr val="D9D9D9"/>
                </a:solidFill>
                <a:prstDash val="solid"/>
                <a:round/>
                <a:headEnd len="sm" w="sm" type="none"/>
                <a:tailEnd len="sm" w="sm" type="none"/>
              </a:ln>
            </p:spPr>
          </p:cxnSp>
          <p:cxnSp>
            <p:nvCxnSpPr>
              <p:cNvPr id="263" name="Google Shape;263;p4"/>
              <p:cNvCxnSpPr/>
              <p:nvPr/>
            </p:nvCxnSpPr>
            <p:spPr>
              <a:xfrm>
                <a:off x="2721825" y="2948050"/>
                <a:ext cx="0" cy="633300"/>
              </a:xfrm>
              <a:prstGeom prst="straightConnector1">
                <a:avLst/>
              </a:prstGeom>
              <a:noFill/>
              <a:ln cap="flat" cmpd="sng" w="9525">
                <a:solidFill>
                  <a:srgbClr val="D9D9D9"/>
                </a:solidFill>
                <a:prstDash val="solid"/>
                <a:round/>
                <a:headEnd len="sm" w="sm" type="none"/>
                <a:tailEnd len="sm" w="sm" type="none"/>
              </a:ln>
            </p:spPr>
          </p:cxnSp>
          <p:cxnSp>
            <p:nvCxnSpPr>
              <p:cNvPr id="264" name="Google Shape;264;p4"/>
              <p:cNvCxnSpPr/>
              <p:nvPr/>
            </p:nvCxnSpPr>
            <p:spPr>
              <a:xfrm>
                <a:off x="2721825" y="3100450"/>
                <a:ext cx="0" cy="633300"/>
              </a:xfrm>
              <a:prstGeom prst="straightConnector1">
                <a:avLst/>
              </a:prstGeom>
              <a:noFill/>
              <a:ln cap="flat" cmpd="sng" w="9525">
                <a:solidFill>
                  <a:srgbClr val="D9D9D9"/>
                </a:solidFill>
                <a:prstDash val="solid"/>
                <a:round/>
                <a:headEnd len="sm" w="sm" type="none"/>
                <a:tailEnd len="sm" w="sm" type="none"/>
              </a:ln>
            </p:spPr>
          </p:cxnSp>
          <p:cxnSp>
            <p:nvCxnSpPr>
              <p:cNvPr id="265" name="Google Shape;265;p4"/>
              <p:cNvCxnSpPr/>
              <p:nvPr/>
            </p:nvCxnSpPr>
            <p:spPr>
              <a:xfrm>
                <a:off x="2721825" y="3262375"/>
                <a:ext cx="0" cy="633300"/>
              </a:xfrm>
              <a:prstGeom prst="straightConnector1">
                <a:avLst/>
              </a:prstGeom>
              <a:noFill/>
              <a:ln cap="flat" cmpd="sng" w="9525">
                <a:solidFill>
                  <a:srgbClr val="D9D9D9"/>
                </a:solidFill>
                <a:prstDash val="solid"/>
                <a:round/>
                <a:headEnd len="sm" w="sm" type="none"/>
                <a:tailEnd len="sm" w="sm" type="none"/>
              </a:ln>
            </p:spPr>
          </p:cxnSp>
          <p:cxnSp>
            <p:nvCxnSpPr>
              <p:cNvPr id="266" name="Google Shape;266;p4"/>
              <p:cNvCxnSpPr/>
              <p:nvPr/>
            </p:nvCxnSpPr>
            <p:spPr>
              <a:xfrm>
                <a:off x="2721825" y="3438575"/>
                <a:ext cx="0" cy="633300"/>
              </a:xfrm>
              <a:prstGeom prst="straightConnector1">
                <a:avLst/>
              </a:prstGeom>
              <a:noFill/>
              <a:ln cap="flat" cmpd="sng" w="9525">
                <a:solidFill>
                  <a:srgbClr val="D9D9D9"/>
                </a:solidFill>
                <a:prstDash val="solid"/>
                <a:round/>
                <a:headEnd len="sm" w="sm" type="none"/>
                <a:tailEnd len="sm" w="sm" type="none"/>
              </a:ln>
            </p:spPr>
          </p:cxnSp>
        </p:grpSp>
      </p:grpSp>
      <p:pic>
        <p:nvPicPr>
          <p:cNvPr id="267" name="Google Shape;267;p4"/>
          <p:cNvPicPr preferRelativeResize="0"/>
          <p:nvPr/>
        </p:nvPicPr>
        <p:blipFill rotWithShape="1">
          <a:blip r:embed="rId3">
            <a:alphaModFix/>
          </a:blip>
          <a:srcRect b="0" l="0" r="0" t="0"/>
          <a:stretch/>
        </p:blipFill>
        <p:spPr>
          <a:xfrm>
            <a:off x="124775" y="708775"/>
            <a:ext cx="1261814" cy="311763"/>
          </a:xfrm>
          <a:prstGeom prst="rect">
            <a:avLst/>
          </a:prstGeom>
          <a:noFill/>
          <a:ln>
            <a:noFill/>
          </a:ln>
        </p:spPr>
      </p:pic>
      <p:sp>
        <p:nvSpPr>
          <p:cNvPr id="268" name="Google Shape;268;p4"/>
          <p:cNvSpPr txBox="1"/>
          <p:nvPr/>
        </p:nvSpPr>
        <p:spPr>
          <a:xfrm>
            <a:off x="974700" y="1345925"/>
            <a:ext cx="5484300" cy="33864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b="0" i="0" lang="es" sz="1300" u="none" cap="none" strike="noStrike">
                <a:solidFill>
                  <a:schemeClr val="dk1"/>
                </a:solidFill>
                <a:latin typeface="Archivo"/>
                <a:ea typeface="Archivo"/>
                <a:cs typeface="Archivo"/>
                <a:sym typeface="Archivo"/>
              </a:rPr>
              <a:t>Reflexionar acerca de </a:t>
            </a:r>
            <a:r>
              <a:rPr b="1" i="0" lang="es" sz="1300" u="none" cap="none" strike="noStrike">
                <a:solidFill>
                  <a:schemeClr val="dk1"/>
                </a:solidFill>
                <a:latin typeface="Archivo"/>
                <a:ea typeface="Archivo"/>
                <a:cs typeface="Archivo"/>
                <a:sym typeface="Archivo"/>
              </a:rPr>
              <a:t>cuándo, cómo</a:t>
            </a:r>
            <a:r>
              <a:rPr b="0" i="0" lang="es" sz="1300" u="none" cap="none" strike="noStrike">
                <a:solidFill>
                  <a:schemeClr val="dk1"/>
                </a:solidFill>
                <a:latin typeface="Archivo"/>
                <a:ea typeface="Archivo"/>
                <a:cs typeface="Archivo"/>
                <a:sym typeface="Archivo"/>
              </a:rPr>
              <a:t> y </a:t>
            </a:r>
            <a:r>
              <a:rPr b="1" i="0" lang="es" sz="1300" u="none" cap="none" strike="noStrike">
                <a:solidFill>
                  <a:schemeClr val="dk1"/>
                </a:solidFill>
                <a:latin typeface="Archivo"/>
                <a:ea typeface="Archivo"/>
                <a:cs typeface="Archivo"/>
                <a:sym typeface="Archivo"/>
              </a:rPr>
              <a:t>para qué</a:t>
            </a:r>
            <a:r>
              <a:rPr b="0" i="0" lang="es" sz="1300" u="none" cap="none" strike="noStrike">
                <a:solidFill>
                  <a:schemeClr val="dk1"/>
                </a:solidFill>
                <a:latin typeface="Archivo"/>
                <a:ea typeface="Archivo"/>
                <a:cs typeface="Archivo"/>
                <a:sym typeface="Archivo"/>
              </a:rPr>
              <a:t> enseñamos herramientas de la lengua.</a:t>
            </a:r>
            <a:endParaRPr b="0" i="0" sz="1300" u="none" cap="none" strike="noStrike">
              <a:solidFill>
                <a:schemeClr val="dk1"/>
              </a:solidFill>
              <a:latin typeface="Archivo"/>
              <a:ea typeface="Archivo"/>
              <a:cs typeface="Archivo"/>
              <a:sym typeface="Archivo"/>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chemeClr val="dk1"/>
              </a:solidFill>
              <a:latin typeface="Archivo"/>
              <a:ea typeface="Archivo"/>
              <a:cs typeface="Archivo"/>
              <a:sym typeface="Archivo"/>
            </a:endParaRPr>
          </a:p>
          <a:p>
            <a:pPr indent="0" lvl="0" marL="0" marR="0" rtl="0" algn="just">
              <a:lnSpc>
                <a:spcPct val="150000"/>
              </a:lnSpc>
              <a:spcBef>
                <a:spcPts val="0"/>
              </a:spcBef>
              <a:spcAft>
                <a:spcPts val="0"/>
              </a:spcAft>
              <a:buClr>
                <a:schemeClr val="dk1"/>
              </a:buClr>
              <a:buSzPts val="1100"/>
              <a:buFont typeface="Arial"/>
              <a:buNone/>
            </a:pPr>
            <a:r>
              <a:rPr b="0" i="0" lang="es" sz="1300" u="none" cap="none" strike="noStrike">
                <a:solidFill>
                  <a:schemeClr val="dk1"/>
                </a:solidFill>
                <a:latin typeface="Archivo"/>
                <a:ea typeface="Archivo"/>
                <a:cs typeface="Archivo"/>
                <a:sym typeface="Archivo"/>
              </a:rPr>
              <a:t>Reflexionar sobre </a:t>
            </a:r>
            <a:r>
              <a:rPr b="1" i="0" lang="es" sz="1300" u="none" cap="none" strike="noStrike">
                <a:solidFill>
                  <a:schemeClr val="dk1"/>
                </a:solidFill>
                <a:latin typeface="Archivo"/>
                <a:ea typeface="Archivo"/>
                <a:cs typeface="Archivo"/>
                <a:sym typeface="Archivo"/>
              </a:rPr>
              <a:t>los modos de abordar la reflexión sobre el lenguaje</a:t>
            </a:r>
            <a:r>
              <a:rPr b="0" i="0" lang="es" sz="1300" u="none" cap="none" strike="noStrike">
                <a:solidFill>
                  <a:schemeClr val="dk1"/>
                </a:solidFill>
                <a:latin typeface="Archivo"/>
                <a:ea typeface="Archivo"/>
                <a:cs typeface="Archivo"/>
                <a:sym typeface="Archivo"/>
              </a:rPr>
              <a:t> en la lectura, la escritura y la oralidad, que permitan ir del uso a la reflexión y sistematización y, luego, a la reutilización.</a:t>
            </a:r>
            <a:endParaRPr b="0" i="0" sz="1300" u="none" cap="none" strike="noStrike">
              <a:solidFill>
                <a:schemeClr val="dk1"/>
              </a:solidFill>
              <a:latin typeface="Archivo"/>
              <a:ea typeface="Archivo"/>
              <a:cs typeface="Archivo"/>
              <a:sym typeface="Archivo"/>
            </a:endParaRPr>
          </a:p>
          <a:p>
            <a:pPr indent="0" lvl="0" marL="0" marR="0" rtl="0" algn="just">
              <a:lnSpc>
                <a:spcPct val="150000"/>
              </a:lnSpc>
              <a:spcBef>
                <a:spcPts val="0"/>
              </a:spcBef>
              <a:spcAft>
                <a:spcPts val="0"/>
              </a:spcAft>
              <a:buClr>
                <a:schemeClr val="dk1"/>
              </a:buClr>
              <a:buSzPts val="1100"/>
              <a:buFont typeface="Arial"/>
              <a:buNone/>
            </a:pPr>
            <a:r>
              <a:t/>
            </a:r>
            <a:endParaRPr b="0" i="0" sz="1300" u="none" cap="none" strike="noStrike">
              <a:solidFill>
                <a:schemeClr val="dk1"/>
              </a:solidFill>
              <a:latin typeface="Archivo"/>
              <a:ea typeface="Archivo"/>
              <a:cs typeface="Archivo"/>
              <a:sym typeface="Archivo"/>
            </a:endParaRPr>
          </a:p>
          <a:p>
            <a:pPr indent="0" lvl="0" marL="0" marR="0" rtl="0" algn="just">
              <a:lnSpc>
                <a:spcPct val="150000"/>
              </a:lnSpc>
              <a:spcBef>
                <a:spcPts val="0"/>
              </a:spcBef>
              <a:spcAft>
                <a:spcPts val="0"/>
              </a:spcAft>
              <a:buClr>
                <a:schemeClr val="dk1"/>
              </a:buClr>
              <a:buSzPts val="1100"/>
              <a:buFont typeface="Arial"/>
              <a:buNone/>
            </a:pPr>
            <a:r>
              <a:rPr b="0" i="0" lang="es" sz="1300" u="none" cap="none" strike="noStrike">
                <a:solidFill>
                  <a:schemeClr val="dk1"/>
                </a:solidFill>
                <a:latin typeface="Archivo"/>
                <a:ea typeface="Archivo"/>
                <a:cs typeface="Archivo"/>
                <a:sym typeface="Archivo"/>
              </a:rPr>
              <a:t>Pensar</a:t>
            </a:r>
            <a:r>
              <a:rPr b="1" i="0" lang="es" sz="1300" u="none" cap="none" strike="noStrike">
                <a:solidFill>
                  <a:schemeClr val="dk1"/>
                </a:solidFill>
                <a:latin typeface="Archivo"/>
                <a:ea typeface="Archivo"/>
                <a:cs typeface="Archivo"/>
                <a:sym typeface="Archivo"/>
              </a:rPr>
              <a:t> cómo integrar instancias de reflexión sobre el lenguaje que contribuyan a que los/as estudiantes progresen como lectores/as, escritores/as y hablantes</a:t>
            </a:r>
            <a:r>
              <a:rPr b="0" i="0" lang="es" sz="1300" u="none" cap="none" strike="noStrike">
                <a:solidFill>
                  <a:schemeClr val="dk1"/>
                </a:solidFill>
                <a:latin typeface="Archivo"/>
                <a:ea typeface="Archivo"/>
                <a:cs typeface="Archivo"/>
                <a:sym typeface="Archivo"/>
              </a:rPr>
              <a:t> en tanto van construyendo nuevos y mejores conocimientos sobre el uso de la lengua.</a:t>
            </a:r>
            <a:endParaRPr b="0" i="0" sz="1300" u="none" cap="none" strike="noStrike">
              <a:solidFill>
                <a:schemeClr val="dk1"/>
              </a:solidFill>
              <a:latin typeface="Archivo"/>
              <a:ea typeface="Archivo"/>
              <a:cs typeface="Archivo"/>
              <a:sym typeface="Archivo"/>
            </a:endParaRPr>
          </a:p>
        </p:txBody>
      </p:sp>
      <p:pic>
        <p:nvPicPr>
          <p:cNvPr id="269" name="Google Shape;269;p4"/>
          <p:cNvPicPr preferRelativeResize="0"/>
          <p:nvPr/>
        </p:nvPicPr>
        <p:blipFill rotWithShape="1">
          <a:blip r:embed="rId4">
            <a:alphaModFix/>
          </a:blip>
          <a:srcRect b="0" l="0" r="0" t="0"/>
          <a:stretch/>
        </p:blipFill>
        <p:spPr>
          <a:xfrm rot="9900001">
            <a:off x="6717776" y="3257112"/>
            <a:ext cx="3672048" cy="3087524"/>
          </a:xfrm>
          <a:prstGeom prst="rect">
            <a:avLst/>
          </a:prstGeom>
          <a:noFill/>
          <a:ln>
            <a:noFill/>
          </a:ln>
        </p:spPr>
      </p:pic>
      <p:grpSp>
        <p:nvGrpSpPr>
          <p:cNvPr id="270" name="Google Shape;270;p4"/>
          <p:cNvGrpSpPr/>
          <p:nvPr/>
        </p:nvGrpSpPr>
        <p:grpSpPr>
          <a:xfrm>
            <a:off x="772598" y="2368782"/>
            <a:ext cx="119674" cy="125925"/>
            <a:chOff x="853100" y="2420550"/>
            <a:chExt cx="69000" cy="72600"/>
          </a:xfrm>
        </p:grpSpPr>
        <p:cxnSp>
          <p:nvCxnSpPr>
            <p:cNvPr id="271" name="Google Shape;271;p4"/>
            <p:cNvCxnSpPr/>
            <p:nvPr/>
          </p:nvCxnSpPr>
          <p:spPr>
            <a:xfrm>
              <a:off x="887600" y="2420550"/>
              <a:ext cx="0" cy="72600"/>
            </a:xfrm>
            <a:prstGeom prst="straightConnector1">
              <a:avLst/>
            </a:prstGeom>
            <a:noFill/>
            <a:ln cap="flat" cmpd="sng" w="28575">
              <a:solidFill>
                <a:srgbClr val="B7DB20"/>
              </a:solidFill>
              <a:prstDash val="solid"/>
              <a:round/>
              <a:headEnd len="sm" w="sm" type="none"/>
              <a:tailEnd len="sm" w="sm" type="none"/>
            </a:ln>
          </p:spPr>
        </p:cxnSp>
        <p:cxnSp>
          <p:nvCxnSpPr>
            <p:cNvPr id="272" name="Google Shape;272;p4"/>
            <p:cNvCxnSpPr/>
            <p:nvPr/>
          </p:nvCxnSpPr>
          <p:spPr>
            <a:xfrm rot="10800000">
              <a:off x="853100" y="2456850"/>
              <a:ext cx="69000" cy="0"/>
            </a:xfrm>
            <a:prstGeom prst="straightConnector1">
              <a:avLst/>
            </a:prstGeom>
            <a:noFill/>
            <a:ln cap="flat" cmpd="sng" w="28575">
              <a:solidFill>
                <a:srgbClr val="B7DB20"/>
              </a:solidFill>
              <a:prstDash val="solid"/>
              <a:round/>
              <a:headEnd len="sm" w="sm" type="none"/>
              <a:tailEnd len="sm" w="sm" type="none"/>
            </a:ln>
          </p:spPr>
        </p:cxnSp>
      </p:grpSp>
      <p:grpSp>
        <p:nvGrpSpPr>
          <p:cNvPr id="273" name="Google Shape;273;p4"/>
          <p:cNvGrpSpPr/>
          <p:nvPr/>
        </p:nvGrpSpPr>
        <p:grpSpPr>
          <a:xfrm>
            <a:off x="753898" y="1468470"/>
            <a:ext cx="119674" cy="125925"/>
            <a:chOff x="853100" y="2420550"/>
            <a:chExt cx="69000" cy="72600"/>
          </a:xfrm>
        </p:grpSpPr>
        <p:cxnSp>
          <p:nvCxnSpPr>
            <p:cNvPr id="274" name="Google Shape;274;p4"/>
            <p:cNvCxnSpPr/>
            <p:nvPr/>
          </p:nvCxnSpPr>
          <p:spPr>
            <a:xfrm>
              <a:off x="887600" y="2420550"/>
              <a:ext cx="0" cy="72600"/>
            </a:xfrm>
            <a:prstGeom prst="straightConnector1">
              <a:avLst/>
            </a:prstGeom>
            <a:noFill/>
            <a:ln cap="flat" cmpd="sng" w="28575">
              <a:solidFill>
                <a:srgbClr val="B7DB20"/>
              </a:solidFill>
              <a:prstDash val="solid"/>
              <a:round/>
              <a:headEnd len="sm" w="sm" type="none"/>
              <a:tailEnd len="sm" w="sm" type="none"/>
            </a:ln>
          </p:spPr>
        </p:cxnSp>
        <p:cxnSp>
          <p:nvCxnSpPr>
            <p:cNvPr id="275" name="Google Shape;275;p4"/>
            <p:cNvCxnSpPr/>
            <p:nvPr/>
          </p:nvCxnSpPr>
          <p:spPr>
            <a:xfrm rot="10800000">
              <a:off x="853100" y="2456850"/>
              <a:ext cx="69000" cy="0"/>
            </a:xfrm>
            <a:prstGeom prst="straightConnector1">
              <a:avLst/>
            </a:prstGeom>
            <a:noFill/>
            <a:ln cap="flat" cmpd="sng" w="28575">
              <a:solidFill>
                <a:srgbClr val="B7DB20"/>
              </a:solidFill>
              <a:prstDash val="solid"/>
              <a:round/>
              <a:headEnd len="sm" w="sm" type="none"/>
              <a:tailEnd len="sm" w="sm" type="none"/>
            </a:ln>
          </p:spPr>
        </p:cxnSp>
      </p:grpSp>
      <p:grpSp>
        <p:nvGrpSpPr>
          <p:cNvPr id="276" name="Google Shape;276;p4"/>
          <p:cNvGrpSpPr/>
          <p:nvPr/>
        </p:nvGrpSpPr>
        <p:grpSpPr>
          <a:xfrm>
            <a:off x="753908" y="3581255"/>
            <a:ext cx="119674" cy="125925"/>
            <a:chOff x="853100" y="2420550"/>
            <a:chExt cx="69000" cy="72600"/>
          </a:xfrm>
        </p:grpSpPr>
        <p:cxnSp>
          <p:nvCxnSpPr>
            <p:cNvPr id="277" name="Google Shape;277;p4"/>
            <p:cNvCxnSpPr/>
            <p:nvPr/>
          </p:nvCxnSpPr>
          <p:spPr>
            <a:xfrm>
              <a:off x="887600" y="2420550"/>
              <a:ext cx="0" cy="72600"/>
            </a:xfrm>
            <a:prstGeom prst="straightConnector1">
              <a:avLst/>
            </a:prstGeom>
            <a:noFill/>
            <a:ln cap="flat" cmpd="sng" w="28575">
              <a:solidFill>
                <a:srgbClr val="B7DB20"/>
              </a:solidFill>
              <a:prstDash val="solid"/>
              <a:round/>
              <a:headEnd len="sm" w="sm" type="none"/>
              <a:tailEnd len="sm" w="sm" type="none"/>
            </a:ln>
          </p:spPr>
        </p:cxnSp>
        <p:cxnSp>
          <p:nvCxnSpPr>
            <p:cNvPr id="278" name="Google Shape;278;p4"/>
            <p:cNvCxnSpPr/>
            <p:nvPr/>
          </p:nvCxnSpPr>
          <p:spPr>
            <a:xfrm rot="10800000">
              <a:off x="853100" y="2456850"/>
              <a:ext cx="69000" cy="0"/>
            </a:xfrm>
            <a:prstGeom prst="straightConnector1">
              <a:avLst/>
            </a:prstGeom>
            <a:noFill/>
            <a:ln cap="flat" cmpd="sng" w="28575">
              <a:solidFill>
                <a:srgbClr val="B7DB20"/>
              </a:solidFill>
              <a:prstDash val="solid"/>
              <a:round/>
              <a:headEnd len="sm" w="sm" type="none"/>
              <a:tailEnd len="sm" w="sm" type="none"/>
            </a:ln>
          </p:spPr>
        </p:cxnSp>
      </p:grpSp>
      <p:sp>
        <p:nvSpPr>
          <p:cNvPr id="279" name="Google Shape;279;p4"/>
          <p:cNvSpPr txBox="1"/>
          <p:nvPr/>
        </p:nvSpPr>
        <p:spPr>
          <a:xfrm>
            <a:off x="623750" y="142000"/>
            <a:ext cx="2808300" cy="67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rgbClr val="000000"/>
                </a:solidFill>
                <a:highlight>
                  <a:srgbClr val="B7DB20"/>
                </a:highlight>
                <a:latin typeface="Archivo ExtraBold"/>
                <a:ea typeface="Archivo ExtraBold"/>
                <a:cs typeface="Archivo ExtraBold"/>
                <a:sym typeface="Archivo ExtraBold"/>
              </a:rPr>
              <a:t>Objetivos</a:t>
            </a:r>
            <a:endParaRPr b="0" i="0" sz="1800" u="none" cap="none" strike="noStrike">
              <a:solidFill>
                <a:srgbClr val="000000"/>
              </a:solidFill>
              <a:highlight>
                <a:srgbClr val="B7DB20"/>
              </a:highlight>
              <a:latin typeface="Archivo ExtraBold"/>
              <a:ea typeface="Archivo ExtraBold"/>
              <a:cs typeface="Archivo ExtraBold"/>
              <a:sym typeface="Archivo ExtraBold"/>
            </a:endParaRPr>
          </a:p>
        </p:txBody>
      </p:sp>
      <p:pic>
        <p:nvPicPr>
          <p:cNvPr id="280" name="Google Shape;280;p4"/>
          <p:cNvPicPr preferRelativeResize="0"/>
          <p:nvPr/>
        </p:nvPicPr>
        <p:blipFill rotWithShape="1">
          <a:blip r:embed="rId5">
            <a:alphaModFix/>
          </a:blip>
          <a:srcRect b="0" l="0" r="0" t="0"/>
          <a:stretch/>
        </p:blipFill>
        <p:spPr>
          <a:xfrm rot="2181472">
            <a:off x="8195353" y="444160"/>
            <a:ext cx="554526" cy="4564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pic>
        <p:nvPicPr>
          <p:cNvPr id="285" name="Google Shape;285;g34c4e4c9c87_0_3350"/>
          <p:cNvPicPr preferRelativeResize="0"/>
          <p:nvPr/>
        </p:nvPicPr>
        <p:blipFill rotWithShape="1">
          <a:blip r:embed="rId3">
            <a:alphaModFix/>
          </a:blip>
          <a:srcRect b="0" l="0" r="0" t="0"/>
          <a:stretch/>
        </p:blipFill>
        <p:spPr>
          <a:xfrm>
            <a:off x="187725" y="616250"/>
            <a:ext cx="1261814" cy="311763"/>
          </a:xfrm>
          <a:prstGeom prst="rect">
            <a:avLst/>
          </a:prstGeom>
          <a:noFill/>
          <a:ln>
            <a:noFill/>
          </a:ln>
        </p:spPr>
      </p:pic>
      <p:pic>
        <p:nvPicPr>
          <p:cNvPr id="286" name="Google Shape;286;g34c4e4c9c87_0_3350"/>
          <p:cNvPicPr preferRelativeResize="0"/>
          <p:nvPr/>
        </p:nvPicPr>
        <p:blipFill rotWithShape="1">
          <a:blip r:embed="rId4">
            <a:alphaModFix/>
          </a:blip>
          <a:srcRect b="0" l="0" r="0" t="0"/>
          <a:stretch/>
        </p:blipFill>
        <p:spPr>
          <a:xfrm rot="9900001">
            <a:off x="6717777" y="3257113"/>
            <a:ext cx="3672048" cy="3087523"/>
          </a:xfrm>
          <a:prstGeom prst="rect">
            <a:avLst/>
          </a:prstGeom>
          <a:noFill/>
          <a:ln>
            <a:noFill/>
          </a:ln>
        </p:spPr>
      </p:pic>
      <p:sp>
        <p:nvSpPr>
          <p:cNvPr id="287" name="Google Shape;287;g34c4e4c9c87_0_3350"/>
          <p:cNvSpPr/>
          <p:nvPr/>
        </p:nvSpPr>
        <p:spPr>
          <a:xfrm>
            <a:off x="718650" y="1120300"/>
            <a:ext cx="7719000" cy="320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3100"/>
              <a:buFont typeface="Arial"/>
              <a:buNone/>
            </a:pPr>
            <a:r>
              <a:t/>
            </a:r>
            <a:endParaRPr b="0" i="0" sz="3100" u="none" cap="none" strike="noStrike">
              <a:solidFill>
                <a:schemeClr val="dk1"/>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3200"/>
              <a:buFont typeface="Arial"/>
              <a:buNone/>
            </a:pPr>
            <a:r>
              <a:rPr b="0" i="0" lang="es" sz="3200" u="none" cap="none" strike="noStrike">
                <a:solidFill>
                  <a:schemeClr val="dk1"/>
                </a:solidFill>
                <a:latin typeface="Archivo SemiBold"/>
                <a:ea typeface="Archivo SemiBold"/>
                <a:cs typeface="Archivo SemiBold"/>
                <a:sym typeface="Archivo SemiBold"/>
              </a:rPr>
              <a:t>¿En qué momento de la enseñanza de la Lectura, la Escritura y la Oralidad trabajamos las</a:t>
            </a:r>
            <a:endParaRPr b="0" i="0" sz="3200" u="none" cap="none" strike="noStrike">
              <a:solidFill>
                <a:schemeClr val="dk1"/>
              </a:solidFill>
              <a:latin typeface="Archivo SemiBold"/>
              <a:ea typeface="Archivo SemiBold"/>
              <a:cs typeface="Archivo SemiBold"/>
              <a:sym typeface="Archivo SemiBold"/>
            </a:endParaRPr>
          </a:p>
          <a:p>
            <a:pPr indent="0" lvl="0" marL="0" marR="0" rtl="0" algn="ctr">
              <a:lnSpc>
                <a:spcPct val="115000"/>
              </a:lnSpc>
              <a:spcBef>
                <a:spcPts val="0"/>
              </a:spcBef>
              <a:spcAft>
                <a:spcPts val="0"/>
              </a:spcAft>
              <a:buClr>
                <a:srgbClr val="000000"/>
              </a:buClr>
              <a:buSzPts val="3200"/>
              <a:buFont typeface="Arial"/>
              <a:buNone/>
            </a:pPr>
            <a:r>
              <a:rPr b="0" i="0" lang="es" sz="3200" u="none" cap="none" strike="noStrike">
                <a:solidFill>
                  <a:schemeClr val="dk1"/>
                </a:solidFill>
                <a:latin typeface="Archivo SemiBold"/>
                <a:ea typeface="Archivo SemiBold"/>
                <a:cs typeface="Archivo SemiBold"/>
                <a:sym typeface="Archivo SemiBold"/>
              </a:rPr>
              <a:t>Herramientas de la Lengua?</a:t>
            </a:r>
            <a:endParaRPr b="0" i="0" sz="3200" u="none" cap="none" strike="noStrike">
              <a:solidFill>
                <a:schemeClr val="dk1"/>
              </a:solidFill>
              <a:latin typeface="Archivo SemiBold"/>
              <a:ea typeface="Archivo SemiBold"/>
              <a:cs typeface="Archivo SemiBold"/>
              <a:sym typeface="Archivo SemiBold"/>
            </a:endParaRPr>
          </a:p>
          <a:p>
            <a:pPr indent="0" lvl="0" marL="0" marR="0" rtl="0" algn="just">
              <a:lnSpc>
                <a:spcPct val="150000"/>
              </a:lnSpc>
              <a:spcBef>
                <a:spcPts val="0"/>
              </a:spcBef>
              <a:spcAft>
                <a:spcPts val="1000"/>
              </a:spcAft>
              <a:buClr>
                <a:srgbClr val="000000"/>
              </a:buClr>
              <a:buSzPts val="1500"/>
              <a:buFont typeface="Arial"/>
              <a:buNone/>
            </a:pPr>
            <a:r>
              <a:t/>
            </a:r>
            <a:endParaRPr b="0" i="0" sz="1500" u="none" cap="none" strike="noStrike">
              <a:solidFill>
                <a:srgbClr val="000000"/>
              </a:solidFill>
              <a:latin typeface="Archivo"/>
              <a:ea typeface="Archivo"/>
              <a:cs typeface="Archivo"/>
              <a:sym typeface="Archivo"/>
            </a:endParaRPr>
          </a:p>
        </p:txBody>
      </p:sp>
      <p:sp>
        <p:nvSpPr>
          <p:cNvPr id="288" name="Google Shape;288;g34c4e4c9c87_0_3350"/>
          <p:cNvSpPr txBox="1"/>
          <p:nvPr/>
        </p:nvSpPr>
        <p:spPr>
          <a:xfrm>
            <a:off x="736025" y="0"/>
            <a:ext cx="4159800" cy="67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B7DB20"/>
              </a:highlight>
              <a:latin typeface="Archivo ExtraBold"/>
              <a:ea typeface="Archivo ExtraBold"/>
              <a:cs typeface="Archivo ExtraBold"/>
              <a:sym typeface="Archivo ExtraBold"/>
            </a:endParaRPr>
          </a:p>
        </p:txBody>
      </p:sp>
      <p:pic>
        <p:nvPicPr>
          <p:cNvPr id="289" name="Google Shape;289;g34c4e4c9c87_0_3350"/>
          <p:cNvPicPr preferRelativeResize="0"/>
          <p:nvPr/>
        </p:nvPicPr>
        <p:blipFill rotWithShape="1">
          <a:blip r:embed="rId5">
            <a:alphaModFix/>
          </a:blip>
          <a:srcRect b="0" l="0" r="0" t="0"/>
          <a:stretch/>
        </p:blipFill>
        <p:spPr>
          <a:xfrm rot="2181472">
            <a:off x="8065328" y="736185"/>
            <a:ext cx="554526" cy="456436"/>
          </a:xfrm>
          <a:prstGeom prst="rect">
            <a:avLst/>
          </a:prstGeom>
          <a:noFill/>
          <a:ln>
            <a:noFill/>
          </a:ln>
        </p:spPr>
      </p:pic>
      <p:pic>
        <p:nvPicPr>
          <p:cNvPr id="290" name="Google Shape;290;g34c4e4c9c87_0_3350"/>
          <p:cNvPicPr preferRelativeResize="0"/>
          <p:nvPr/>
        </p:nvPicPr>
        <p:blipFill rotWithShape="1">
          <a:blip r:embed="rId6">
            <a:alphaModFix/>
          </a:blip>
          <a:srcRect b="0" l="0" r="0" t="0"/>
          <a:stretch/>
        </p:blipFill>
        <p:spPr>
          <a:xfrm>
            <a:off x="7354850" y="159775"/>
            <a:ext cx="1460676" cy="206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DB20"/>
        </a:solidFill>
      </p:bgPr>
    </p:bg>
    <p:spTree>
      <p:nvGrpSpPr>
        <p:cNvPr id="294" name="Shape 294"/>
        <p:cNvGrpSpPr/>
        <p:nvPr/>
      </p:nvGrpSpPr>
      <p:grpSpPr>
        <a:xfrm>
          <a:off x="0" y="0"/>
          <a:ext cx="0" cy="0"/>
          <a:chOff x="0" y="0"/>
          <a:chExt cx="0" cy="0"/>
        </a:xfrm>
      </p:grpSpPr>
      <p:pic>
        <p:nvPicPr>
          <p:cNvPr id="295" name="Google Shape;295;g34c4e4c9c87_0_420"/>
          <p:cNvPicPr preferRelativeResize="0"/>
          <p:nvPr/>
        </p:nvPicPr>
        <p:blipFill rotWithShape="1">
          <a:blip r:embed="rId3">
            <a:alphaModFix/>
          </a:blip>
          <a:srcRect b="0" l="0" r="0" t="0"/>
          <a:stretch/>
        </p:blipFill>
        <p:spPr>
          <a:xfrm>
            <a:off x="-883225" y="-864575"/>
            <a:ext cx="2541327" cy="2100801"/>
          </a:xfrm>
          <a:prstGeom prst="rect">
            <a:avLst/>
          </a:prstGeom>
          <a:noFill/>
          <a:ln>
            <a:noFill/>
          </a:ln>
        </p:spPr>
      </p:pic>
      <p:cxnSp>
        <p:nvCxnSpPr>
          <p:cNvPr id="296" name="Google Shape;296;g34c4e4c9c87_0_420"/>
          <p:cNvCxnSpPr/>
          <p:nvPr/>
        </p:nvCxnSpPr>
        <p:spPr>
          <a:xfrm>
            <a:off x="6153550" y="4801625"/>
            <a:ext cx="3216600" cy="0"/>
          </a:xfrm>
          <a:prstGeom prst="straightConnector1">
            <a:avLst/>
          </a:prstGeom>
          <a:noFill/>
          <a:ln cap="flat" cmpd="sng" w="38100">
            <a:solidFill>
              <a:schemeClr val="lt1"/>
            </a:solidFill>
            <a:prstDash val="dash"/>
            <a:round/>
            <a:headEnd len="sm" w="sm" type="none"/>
            <a:tailEnd len="sm" w="sm" type="none"/>
          </a:ln>
        </p:spPr>
      </p:cxnSp>
      <p:pic>
        <p:nvPicPr>
          <p:cNvPr id="297" name="Google Shape;297;g34c4e4c9c87_0_420"/>
          <p:cNvPicPr preferRelativeResize="0"/>
          <p:nvPr/>
        </p:nvPicPr>
        <p:blipFill rotWithShape="1">
          <a:blip r:embed="rId4">
            <a:alphaModFix/>
          </a:blip>
          <a:srcRect b="0" l="0" r="0" t="0"/>
          <a:stretch/>
        </p:blipFill>
        <p:spPr>
          <a:xfrm rot="-811295">
            <a:off x="1372910" y="847383"/>
            <a:ext cx="782030" cy="643707"/>
          </a:xfrm>
          <a:prstGeom prst="rect">
            <a:avLst/>
          </a:prstGeom>
          <a:noFill/>
          <a:ln>
            <a:noFill/>
          </a:ln>
        </p:spPr>
      </p:pic>
      <p:grpSp>
        <p:nvGrpSpPr>
          <p:cNvPr id="298" name="Google Shape;298;g34c4e4c9c87_0_420"/>
          <p:cNvGrpSpPr/>
          <p:nvPr/>
        </p:nvGrpSpPr>
        <p:grpSpPr>
          <a:xfrm>
            <a:off x="5593901" y="630950"/>
            <a:ext cx="3189350" cy="1336365"/>
            <a:chOff x="5974609" y="421178"/>
            <a:chExt cx="3189350" cy="1336365"/>
          </a:xfrm>
        </p:grpSpPr>
        <p:grpSp>
          <p:nvGrpSpPr>
            <p:cNvPr id="299" name="Google Shape;299;g34c4e4c9c87_0_420"/>
            <p:cNvGrpSpPr/>
            <p:nvPr/>
          </p:nvGrpSpPr>
          <p:grpSpPr>
            <a:xfrm rot="5400000">
              <a:off x="7873552" y="-202766"/>
              <a:ext cx="666463" cy="1914351"/>
              <a:chOff x="2405075" y="2171775"/>
              <a:chExt cx="633400" cy="1900100"/>
            </a:xfrm>
          </p:grpSpPr>
          <p:cxnSp>
            <p:nvCxnSpPr>
              <p:cNvPr id="300" name="Google Shape;300;g34c4e4c9c87_0_420"/>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01" name="Google Shape;301;g34c4e4c9c87_0_420"/>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02" name="Google Shape;302;g34c4e4c9c87_0_420"/>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03" name="Google Shape;303;g34c4e4c9c87_0_420"/>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04" name="Google Shape;304;g34c4e4c9c87_0_420"/>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05" name="Google Shape;305;g34c4e4c9c87_0_420"/>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306" name="Google Shape;306;g34c4e4c9c87_0_420"/>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307" name="Google Shape;307;g34c4e4c9c87_0_420"/>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308" name="Google Shape;308;g34c4e4c9c87_0_420"/>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309" name="Google Shape;309;g34c4e4c9c87_0_42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310" name="Google Shape;310;g34c4e4c9c87_0_42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311" name="Google Shape;311;g34c4e4c9c87_0_420"/>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312" name="Google Shape;312;g34c4e4c9c87_0_420"/>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313" name="Google Shape;313;g34c4e4c9c87_0_420"/>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314" name="Google Shape;314;g34c4e4c9c87_0_420"/>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315" name="Google Shape;315;g34c4e4c9c87_0_420"/>
            <p:cNvGrpSpPr/>
            <p:nvPr/>
          </p:nvGrpSpPr>
          <p:grpSpPr>
            <a:xfrm rot="5400000">
              <a:off x="7873552" y="467136"/>
              <a:ext cx="666463" cy="1914351"/>
              <a:chOff x="2405075" y="2171775"/>
              <a:chExt cx="633400" cy="1900100"/>
            </a:xfrm>
          </p:grpSpPr>
          <p:cxnSp>
            <p:nvCxnSpPr>
              <p:cNvPr id="316" name="Google Shape;316;g34c4e4c9c87_0_420"/>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17" name="Google Shape;317;g34c4e4c9c87_0_420"/>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18" name="Google Shape;318;g34c4e4c9c87_0_420"/>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19" name="Google Shape;319;g34c4e4c9c87_0_420"/>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20" name="Google Shape;320;g34c4e4c9c87_0_420"/>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21" name="Google Shape;321;g34c4e4c9c87_0_420"/>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322" name="Google Shape;322;g34c4e4c9c87_0_420"/>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323" name="Google Shape;323;g34c4e4c9c87_0_420"/>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324" name="Google Shape;324;g34c4e4c9c87_0_420"/>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325" name="Google Shape;325;g34c4e4c9c87_0_42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326" name="Google Shape;326;g34c4e4c9c87_0_42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327" name="Google Shape;327;g34c4e4c9c87_0_420"/>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328" name="Google Shape;328;g34c4e4c9c87_0_420"/>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329" name="Google Shape;329;g34c4e4c9c87_0_420"/>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330" name="Google Shape;330;g34c4e4c9c87_0_420"/>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331" name="Google Shape;331;g34c4e4c9c87_0_420"/>
            <p:cNvGrpSpPr/>
            <p:nvPr/>
          </p:nvGrpSpPr>
          <p:grpSpPr>
            <a:xfrm rot="5400000">
              <a:off x="6598553" y="-202766"/>
              <a:ext cx="666463" cy="1914351"/>
              <a:chOff x="2405075" y="2171775"/>
              <a:chExt cx="633400" cy="1900100"/>
            </a:xfrm>
          </p:grpSpPr>
          <p:cxnSp>
            <p:nvCxnSpPr>
              <p:cNvPr id="332" name="Google Shape;332;g34c4e4c9c87_0_420"/>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33" name="Google Shape;333;g34c4e4c9c87_0_420"/>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34" name="Google Shape;334;g34c4e4c9c87_0_420"/>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35" name="Google Shape;335;g34c4e4c9c87_0_420"/>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36" name="Google Shape;336;g34c4e4c9c87_0_420"/>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37" name="Google Shape;337;g34c4e4c9c87_0_420"/>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338" name="Google Shape;338;g34c4e4c9c87_0_420"/>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339" name="Google Shape;339;g34c4e4c9c87_0_420"/>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340" name="Google Shape;340;g34c4e4c9c87_0_420"/>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341" name="Google Shape;341;g34c4e4c9c87_0_42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342" name="Google Shape;342;g34c4e4c9c87_0_42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343" name="Google Shape;343;g34c4e4c9c87_0_420"/>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344" name="Google Shape;344;g34c4e4c9c87_0_420"/>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345" name="Google Shape;345;g34c4e4c9c87_0_420"/>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346" name="Google Shape;346;g34c4e4c9c87_0_420"/>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347" name="Google Shape;347;g34c4e4c9c87_0_420"/>
            <p:cNvGrpSpPr/>
            <p:nvPr/>
          </p:nvGrpSpPr>
          <p:grpSpPr>
            <a:xfrm rot="5400000">
              <a:off x="6598553" y="467136"/>
              <a:ext cx="666463" cy="1914351"/>
              <a:chOff x="2405075" y="2171775"/>
              <a:chExt cx="633400" cy="1900100"/>
            </a:xfrm>
          </p:grpSpPr>
          <p:cxnSp>
            <p:nvCxnSpPr>
              <p:cNvPr id="348" name="Google Shape;348;g34c4e4c9c87_0_420"/>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49" name="Google Shape;349;g34c4e4c9c87_0_420"/>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50" name="Google Shape;350;g34c4e4c9c87_0_420"/>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51" name="Google Shape;351;g34c4e4c9c87_0_420"/>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52" name="Google Shape;352;g34c4e4c9c87_0_420"/>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53" name="Google Shape;353;g34c4e4c9c87_0_420"/>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354" name="Google Shape;354;g34c4e4c9c87_0_420"/>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355" name="Google Shape;355;g34c4e4c9c87_0_420"/>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356" name="Google Shape;356;g34c4e4c9c87_0_420"/>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357" name="Google Shape;357;g34c4e4c9c87_0_42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358" name="Google Shape;358;g34c4e4c9c87_0_420"/>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359" name="Google Shape;359;g34c4e4c9c87_0_420"/>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360" name="Google Shape;360;g34c4e4c9c87_0_420"/>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361" name="Google Shape;361;g34c4e4c9c87_0_420"/>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362" name="Google Shape;362;g34c4e4c9c87_0_420"/>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sp>
        <p:nvSpPr>
          <p:cNvPr id="363" name="Google Shape;363;g34c4e4c9c87_0_420"/>
          <p:cNvSpPr/>
          <p:nvPr/>
        </p:nvSpPr>
        <p:spPr>
          <a:xfrm rot="10662514">
            <a:off x="1752795" y="1397487"/>
            <a:ext cx="5792532" cy="2909329"/>
          </a:xfrm>
          <a:prstGeom prst="roundRect">
            <a:avLst>
              <a:gd fmla="val 10205" name="adj"/>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34c4e4c9c87_0_420"/>
          <p:cNvSpPr/>
          <p:nvPr/>
        </p:nvSpPr>
        <p:spPr>
          <a:xfrm rot="10662514">
            <a:off x="1887778" y="1241210"/>
            <a:ext cx="5792532" cy="2947759"/>
          </a:xfrm>
          <a:prstGeom prst="roundRect">
            <a:avLst>
              <a:gd fmla="val 10205"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g34c4e4c9c87_0_420"/>
          <p:cNvSpPr txBox="1"/>
          <p:nvPr/>
        </p:nvSpPr>
        <p:spPr>
          <a:xfrm rot="-152977">
            <a:off x="2420216" y="1878932"/>
            <a:ext cx="4997247" cy="1711737"/>
          </a:xfrm>
          <a:prstGeom prst="rect">
            <a:avLst/>
          </a:prstGeom>
          <a:noFill/>
          <a:ln>
            <a:noFill/>
          </a:ln>
        </p:spPr>
        <p:txBody>
          <a:bodyPr anchorCtr="0" anchor="t" bIns="91425" lIns="91425" spcFirstLastPara="1" rIns="91425" wrap="square" tIns="91425">
            <a:spAutoFit/>
          </a:bodyPr>
          <a:lstStyle/>
          <a:p>
            <a:pPr indent="0" lvl="0" marL="0" marR="0" rtl="0" algn="ctr">
              <a:lnSpc>
                <a:spcPct val="80000"/>
              </a:lnSpc>
              <a:spcBef>
                <a:spcPts val="0"/>
              </a:spcBef>
              <a:spcAft>
                <a:spcPts val="0"/>
              </a:spcAft>
              <a:buClr>
                <a:srgbClr val="000000"/>
              </a:buClr>
              <a:buSzPts val="4000"/>
              <a:buFont typeface="Arial"/>
              <a:buNone/>
            </a:pPr>
            <a:r>
              <a:rPr b="0" i="0" lang="es" sz="3100" u="none" cap="none" strike="noStrike">
                <a:solidFill>
                  <a:srgbClr val="333333"/>
                </a:solidFill>
                <a:latin typeface="Archivo SemiBold"/>
                <a:ea typeface="Archivo SemiBold"/>
                <a:cs typeface="Archivo SemiBold"/>
                <a:sym typeface="Archivo SemiBold"/>
              </a:rPr>
              <a:t>Las herramientas de la lengua, su uso y reflexión</a:t>
            </a:r>
            <a:endParaRPr b="0" i="0" sz="3100" u="none" cap="none" strike="noStrike">
              <a:solidFill>
                <a:srgbClr val="333333"/>
              </a:solidFill>
              <a:latin typeface="Archivo SemiBold"/>
              <a:ea typeface="Archivo SemiBold"/>
              <a:cs typeface="Archivo SemiBold"/>
              <a:sym typeface="Archivo SemiBold"/>
            </a:endParaRPr>
          </a:p>
          <a:p>
            <a:pPr indent="0" lvl="0" marL="0" marR="0" rtl="0" algn="ctr">
              <a:lnSpc>
                <a:spcPct val="80000"/>
              </a:lnSpc>
              <a:spcBef>
                <a:spcPts val="0"/>
              </a:spcBef>
              <a:spcAft>
                <a:spcPts val="0"/>
              </a:spcAft>
              <a:buClr>
                <a:srgbClr val="000000"/>
              </a:buClr>
              <a:buSzPts val="4000"/>
              <a:buFont typeface="Arial"/>
              <a:buNone/>
            </a:pPr>
            <a:r>
              <a:rPr b="0" i="0" lang="es" sz="3100" u="none" cap="none" strike="noStrike">
                <a:solidFill>
                  <a:srgbClr val="333333"/>
                </a:solidFill>
                <a:latin typeface="Archivo SemiBold"/>
                <a:ea typeface="Archivo SemiBold"/>
                <a:cs typeface="Archivo SemiBold"/>
                <a:sym typeface="Archivo SemiBold"/>
              </a:rPr>
              <a:t>en las secuencias didácticas</a:t>
            </a:r>
            <a:endParaRPr b="0" i="0" sz="3100" u="none" cap="none" strike="noStrike">
              <a:solidFill>
                <a:srgbClr val="000000"/>
              </a:solidFill>
              <a:latin typeface="Archivo SemiBold"/>
              <a:ea typeface="Archivo SemiBold"/>
              <a:cs typeface="Archivo SemiBold"/>
              <a:sym typeface="Archivo SemiBold"/>
            </a:endParaRPr>
          </a:p>
        </p:txBody>
      </p:sp>
      <p:sp>
        <p:nvSpPr>
          <p:cNvPr id="366" name="Google Shape;366;g34c4e4c9c87_0_420"/>
          <p:cNvSpPr txBox="1"/>
          <p:nvPr/>
        </p:nvSpPr>
        <p:spPr>
          <a:xfrm rot="-129245">
            <a:off x="2440948" y="2947680"/>
            <a:ext cx="4262112" cy="46172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1" i="0" sz="1800" u="none" cap="none" strike="noStrike">
              <a:solidFill>
                <a:srgbClr val="000000"/>
              </a:solidFill>
              <a:latin typeface="Archivo"/>
              <a:ea typeface="Archivo"/>
              <a:cs typeface="Archivo"/>
              <a:sym typeface="Archiv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DB20"/>
        </a:solidFill>
      </p:bgPr>
    </p:bg>
    <p:spTree>
      <p:nvGrpSpPr>
        <p:cNvPr id="370" name="Shape 370"/>
        <p:cNvGrpSpPr/>
        <p:nvPr/>
      </p:nvGrpSpPr>
      <p:grpSpPr>
        <a:xfrm>
          <a:off x="0" y="0"/>
          <a:ext cx="0" cy="0"/>
          <a:chOff x="0" y="0"/>
          <a:chExt cx="0" cy="0"/>
        </a:xfrm>
      </p:grpSpPr>
      <p:pic>
        <p:nvPicPr>
          <p:cNvPr id="371" name="Google Shape;371;g34c4e4c9c87_0_3267"/>
          <p:cNvPicPr preferRelativeResize="0"/>
          <p:nvPr/>
        </p:nvPicPr>
        <p:blipFill rotWithShape="1">
          <a:blip r:embed="rId3">
            <a:alphaModFix/>
          </a:blip>
          <a:srcRect b="0" l="0" r="0" t="0"/>
          <a:stretch/>
        </p:blipFill>
        <p:spPr>
          <a:xfrm>
            <a:off x="-883225" y="-864575"/>
            <a:ext cx="2541327" cy="2100801"/>
          </a:xfrm>
          <a:prstGeom prst="rect">
            <a:avLst/>
          </a:prstGeom>
          <a:noFill/>
          <a:ln>
            <a:noFill/>
          </a:ln>
        </p:spPr>
      </p:pic>
      <p:cxnSp>
        <p:nvCxnSpPr>
          <p:cNvPr id="372" name="Google Shape;372;g34c4e4c9c87_0_3267"/>
          <p:cNvCxnSpPr/>
          <p:nvPr/>
        </p:nvCxnSpPr>
        <p:spPr>
          <a:xfrm>
            <a:off x="6153550" y="4801625"/>
            <a:ext cx="3216600" cy="0"/>
          </a:xfrm>
          <a:prstGeom prst="straightConnector1">
            <a:avLst/>
          </a:prstGeom>
          <a:noFill/>
          <a:ln cap="flat" cmpd="sng" w="38100">
            <a:solidFill>
              <a:schemeClr val="lt1"/>
            </a:solidFill>
            <a:prstDash val="dash"/>
            <a:round/>
            <a:headEnd len="sm" w="sm" type="none"/>
            <a:tailEnd len="sm" w="sm" type="none"/>
          </a:ln>
        </p:spPr>
      </p:cxnSp>
      <p:pic>
        <p:nvPicPr>
          <p:cNvPr id="373" name="Google Shape;373;g34c4e4c9c87_0_3267"/>
          <p:cNvPicPr preferRelativeResize="0"/>
          <p:nvPr/>
        </p:nvPicPr>
        <p:blipFill rotWithShape="1">
          <a:blip r:embed="rId4">
            <a:alphaModFix/>
          </a:blip>
          <a:srcRect b="0" l="0" r="0" t="0"/>
          <a:stretch/>
        </p:blipFill>
        <p:spPr>
          <a:xfrm rot="-811295">
            <a:off x="1372910" y="847383"/>
            <a:ext cx="782030" cy="643707"/>
          </a:xfrm>
          <a:prstGeom prst="rect">
            <a:avLst/>
          </a:prstGeom>
          <a:noFill/>
          <a:ln>
            <a:noFill/>
          </a:ln>
        </p:spPr>
      </p:pic>
      <p:grpSp>
        <p:nvGrpSpPr>
          <p:cNvPr id="374" name="Google Shape;374;g34c4e4c9c87_0_3267"/>
          <p:cNvGrpSpPr/>
          <p:nvPr/>
        </p:nvGrpSpPr>
        <p:grpSpPr>
          <a:xfrm>
            <a:off x="5593901" y="630950"/>
            <a:ext cx="3189350" cy="1336365"/>
            <a:chOff x="5974609" y="421178"/>
            <a:chExt cx="3189350" cy="1336365"/>
          </a:xfrm>
        </p:grpSpPr>
        <p:grpSp>
          <p:nvGrpSpPr>
            <p:cNvPr id="375" name="Google Shape;375;g34c4e4c9c87_0_3267"/>
            <p:cNvGrpSpPr/>
            <p:nvPr/>
          </p:nvGrpSpPr>
          <p:grpSpPr>
            <a:xfrm rot="5400000">
              <a:off x="7873552" y="-202766"/>
              <a:ext cx="666463" cy="1914351"/>
              <a:chOff x="2405075" y="2171775"/>
              <a:chExt cx="633400" cy="1900100"/>
            </a:xfrm>
          </p:grpSpPr>
          <p:cxnSp>
            <p:nvCxnSpPr>
              <p:cNvPr id="376" name="Google Shape;376;g34c4e4c9c87_0_3267"/>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77" name="Google Shape;377;g34c4e4c9c87_0_3267"/>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78" name="Google Shape;378;g34c4e4c9c87_0_3267"/>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79" name="Google Shape;379;g34c4e4c9c87_0_3267"/>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80" name="Google Shape;380;g34c4e4c9c87_0_3267"/>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81" name="Google Shape;381;g34c4e4c9c87_0_3267"/>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382" name="Google Shape;382;g34c4e4c9c87_0_3267"/>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383" name="Google Shape;383;g34c4e4c9c87_0_3267"/>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384" name="Google Shape;384;g34c4e4c9c87_0_3267"/>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385" name="Google Shape;385;g34c4e4c9c87_0_326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386" name="Google Shape;386;g34c4e4c9c87_0_326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387" name="Google Shape;387;g34c4e4c9c87_0_3267"/>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388" name="Google Shape;388;g34c4e4c9c87_0_3267"/>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389" name="Google Shape;389;g34c4e4c9c87_0_3267"/>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390" name="Google Shape;390;g34c4e4c9c87_0_3267"/>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391" name="Google Shape;391;g34c4e4c9c87_0_3267"/>
            <p:cNvGrpSpPr/>
            <p:nvPr/>
          </p:nvGrpSpPr>
          <p:grpSpPr>
            <a:xfrm rot="5400000">
              <a:off x="7873552" y="467136"/>
              <a:ext cx="666463" cy="1914351"/>
              <a:chOff x="2405075" y="2171775"/>
              <a:chExt cx="633400" cy="1900100"/>
            </a:xfrm>
          </p:grpSpPr>
          <p:cxnSp>
            <p:nvCxnSpPr>
              <p:cNvPr id="392" name="Google Shape;392;g34c4e4c9c87_0_3267"/>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93" name="Google Shape;393;g34c4e4c9c87_0_3267"/>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94" name="Google Shape;394;g34c4e4c9c87_0_3267"/>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95" name="Google Shape;395;g34c4e4c9c87_0_3267"/>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96" name="Google Shape;396;g34c4e4c9c87_0_3267"/>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397" name="Google Shape;397;g34c4e4c9c87_0_3267"/>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398" name="Google Shape;398;g34c4e4c9c87_0_3267"/>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399" name="Google Shape;399;g34c4e4c9c87_0_3267"/>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400" name="Google Shape;400;g34c4e4c9c87_0_3267"/>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401" name="Google Shape;401;g34c4e4c9c87_0_326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402" name="Google Shape;402;g34c4e4c9c87_0_326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403" name="Google Shape;403;g34c4e4c9c87_0_3267"/>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404" name="Google Shape;404;g34c4e4c9c87_0_3267"/>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405" name="Google Shape;405;g34c4e4c9c87_0_3267"/>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406" name="Google Shape;406;g34c4e4c9c87_0_3267"/>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407" name="Google Shape;407;g34c4e4c9c87_0_3267"/>
            <p:cNvGrpSpPr/>
            <p:nvPr/>
          </p:nvGrpSpPr>
          <p:grpSpPr>
            <a:xfrm rot="5400000">
              <a:off x="6598553" y="-202766"/>
              <a:ext cx="666463" cy="1914351"/>
              <a:chOff x="2405075" y="2171775"/>
              <a:chExt cx="633400" cy="1900100"/>
            </a:xfrm>
          </p:grpSpPr>
          <p:cxnSp>
            <p:nvCxnSpPr>
              <p:cNvPr id="408" name="Google Shape;408;g34c4e4c9c87_0_3267"/>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409" name="Google Shape;409;g34c4e4c9c87_0_3267"/>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410" name="Google Shape;410;g34c4e4c9c87_0_3267"/>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411" name="Google Shape;411;g34c4e4c9c87_0_3267"/>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412" name="Google Shape;412;g34c4e4c9c87_0_3267"/>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413" name="Google Shape;413;g34c4e4c9c87_0_3267"/>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414" name="Google Shape;414;g34c4e4c9c87_0_3267"/>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415" name="Google Shape;415;g34c4e4c9c87_0_3267"/>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416" name="Google Shape;416;g34c4e4c9c87_0_3267"/>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417" name="Google Shape;417;g34c4e4c9c87_0_326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418" name="Google Shape;418;g34c4e4c9c87_0_326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419" name="Google Shape;419;g34c4e4c9c87_0_3267"/>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420" name="Google Shape;420;g34c4e4c9c87_0_3267"/>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421" name="Google Shape;421;g34c4e4c9c87_0_3267"/>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422" name="Google Shape;422;g34c4e4c9c87_0_3267"/>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nvGrpSpPr>
            <p:cNvPr id="423" name="Google Shape;423;g34c4e4c9c87_0_3267"/>
            <p:cNvGrpSpPr/>
            <p:nvPr/>
          </p:nvGrpSpPr>
          <p:grpSpPr>
            <a:xfrm rot="5400000">
              <a:off x="6598553" y="467136"/>
              <a:ext cx="666463" cy="1914351"/>
              <a:chOff x="2405075" y="2171775"/>
              <a:chExt cx="633400" cy="1900100"/>
            </a:xfrm>
          </p:grpSpPr>
          <p:cxnSp>
            <p:nvCxnSpPr>
              <p:cNvPr id="424" name="Google Shape;424;g34c4e4c9c87_0_3267"/>
              <p:cNvCxnSpPr/>
              <p:nvPr/>
            </p:nvCxnSpPr>
            <p:spPr>
              <a:xfrm>
                <a:off x="24050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425" name="Google Shape;425;g34c4e4c9c87_0_3267"/>
              <p:cNvCxnSpPr/>
              <p:nvPr/>
            </p:nvCxnSpPr>
            <p:spPr>
              <a:xfrm>
                <a:off x="25479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426" name="Google Shape;426;g34c4e4c9c87_0_3267"/>
              <p:cNvCxnSpPr/>
              <p:nvPr/>
            </p:nvCxnSpPr>
            <p:spPr>
              <a:xfrm>
                <a:off x="2700350"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427" name="Google Shape;427;g34c4e4c9c87_0_3267"/>
              <p:cNvCxnSpPr/>
              <p:nvPr/>
            </p:nvCxnSpPr>
            <p:spPr>
              <a:xfrm>
                <a:off x="28622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428" name="Google Shape;428;g34c4e4c9c87_0_3267"/>
              <p:cNvCxnSpPr/>
              <p:nvPr/>
            </p:nvCxnSpPr>
            <p:spPr>
              <a:xfrm>
                <a:off x="3038475" y="2488425"/>
                <a:ext cx="0" cy="1266900"/>
              </a:xfrm>
              <a:prstGeom prst="straightConnector1">
                <a:avLst/>
              </a:prstGeom>
              <a:noFill/>
              <a:ln cap="flat" cmpd="sng" w="9525">
                <a:solidFill>
                  <a:schemeClr val="lt1"/>
                </a:solidFill>
                <a:prstDash val="solid"/>
                <a:round/>
                <a:headEnd len="sm" w="sm" type="none"/>
                <a:tailEnd len="sm" w="sm" type="none"/>
              </a:ln>
            </p:spPr>
          </p:cxnSp>
          <p:cxnSp>
            <p:nvCxnSpPr>
              <p:cNvPr id="429" name="Google Shape;429;g34c4e4c9c87_0_3267"/>
              <p:cNvCxnSpPr/>
              <p:nvPr/>
            </p:nvCxnSpPr>
            <p:spPr>
              <a:xfrm>
                <a:off x="2721825" y="2171775"/>
                <a:ext cx="0" cy="633300"/>
              </a:xfrm>
              <a:prstGeom prst="straightConnector1">
                <a:avLst/>
              </a:prstGeom>
              <a:noFill/>
              <a:ln cap="flat" cmpd="sng" w="9525">
                <a:solidFill>
                  <a:schemeClr val="lt1"/>
                </a:solidFill>
                <a:prstDash val="solid"/>
                <a:round/>
                <a:headEnd len="sm" w="sm" type="none"/>
                <a:tailEnd len="sm" w="sm" type="none"/>
              </a:ln>
            </p:spPr>
          </p:cxnSp>
          <p:cxnSp>
            <p:nvCxnSpPr>
              <p:cNvPr id="430" name="Google Shape;430;g34c4e4c9c87_0_3267"/>
              <p:cNvCxnSpPr/>
              <p:nvPr/>
            </p:nvCxnSpPr>
            <p:spPr>
              <a:xfrm>
                <a:off x="2721825" y="2314650"/>
                <a:ext cx="0" cy="633300"/>
              </a:xfrm>
              <a:prstGeom prst="straightConnector1">
                <a:avLst/>
              </a:prstGeom>
              <a:noFill/>
              <a:ln cap="flat" cmpd="sng" w="9525">
                <a:solidFill>
                  <a:schemeClr val="lt1"/>
                </a:solidFill>
                <a:prstDash val="solid"/>
                <a:round/>
                <a:headEnd len="sm" w="sm" type="none"/>
                <a:tailEnd len="sm" w="sm" type="none"/>
              </a:ln>
            </p:spPr>
          </p:cxnSp>
          <p:cxnSp>
            <p:nvCxnSpPr>
              <p:cNvPr id="431" name="Google Shape;431;g34c4e4c9c87_0_3267"/>
              <p:cNvCxnSpPr/>
              <p:nvPr/>
            </p:nvCxnSpPr>
            <p:spPr>
              <a:xfrm>
                <a:off x="2721825" y="2467050"/>
                <a:ext cx="0" cy="633300"/>
              </a:xfrm>
              <a:prstGeom prst="straightConnector1">
                <a:avLst/>
              </a:prstGeom>
              <a:noFill/>
              <a:ln cap="flat" cmpd="sng" w="9525">
                <a:solidFill>
                  <a:schemeClr val="lt1"/>
                </a:solidFill>
                <a:prstDash val="solid"/>
                <a:round/>
                <a:headEnd len="sm" w="sm" type="none"/>
                <a:tailEnd len="sm" w="sm" type="none"/>
              </a:ln>
            </p:spPr>
          </p:cxnSp>
          <p:cxnSp>
            <p:nvCxnSpPr>
              <p:cNvPr id="432" name="Google Shape;432;g34c4e4c9c87_0_3267"/>
              <p:cNvCxnSpPr/>
              <p:nvPr/>
            </p:nvCxnSpPr>
            <p:spPr>
              <a:xfrm>
                <a:off x="2721825" y="2628975"/>
                <a:ext cx="0" cy="633300"/>
              </a:xfrm>
              <a:prstGeom prst="straightConnector1">
                <a:avLst/>
              </a:prstGeom>
              <a:noFill/>
              <a:ln cap="flat" cmpd="sng" w="9525">
                <a:solidFill>
                  <a:schemeClr val="lt1"/>
                </a:solidFill>
                <a:prstDash val="solid"/>
                <a:round/>
                <a:headEnd len="sm" w="sm" type="none"/>
                <a:tailEnd len="sm" w="sm" type="none"/>
              </a:ln>
            </p:spPr>
          </p:cxnSp>
          <p:cxnSp>
            <p:nvCxnSpPr>
              <p:cNvPr id="433" name="Google Shape;433;g34c4e4c9c87_0_326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434" name="Google Shape;434;g34c4e4c9c87_0_3267"/>
              <p:cNvCxnSpPr/>
              <p:nvPr/>
            </p:nvCxnSpPr>
            <p:spPr>
              <a:xfrm>
                <a:off x="2721825" y="2805175"/>
                <a:ext cx="0" cy="633300"/>
              </a:xfrm>
              <a:prstGeom prst="straightConnector1">
                <a:avLst/>
              </a:prstGeom>
              <a:noFill/>
              <a:ln cap="flat" cmpd="sng" w="9525">
                <a:solidFill>
                  <a:schemeClr val="lt1"/>
                </a:solidFill>
                <a:prstDash val="solid"/>
                <a:round/>
                <a:headEnd len="sm" w="sm" type="none"/>
                <a:tailEnd len="sm" w="sm" type="none"/>
              </a:ln>
            </p:spPr>
          </p:cxnSp>
          <p:cxnSp>
            <p:nvCxnSpPr>
              <p:cNvPr id="435" name="Google Shape;435;g34c4e4c9c87_0_3267"/>
              <p:cNvCxnSpPr/>
              <p:nvPr/>
            </p:nvCxnSpPr>
            <p:spPr>
              <a:xfrm>
                <a:off x="2721825" y="2948050"/>
                <a:ext cx="0" cy="633300"/>
              </a:xfrm>
              <a:prstGeom prst="straightConnector1">
                <a:avLst/>
              </a:prstGeom>
              <a:noFill/>
              <a:ln cap="flat" cmpd="sng" w="9525">
                <a:solidFill>
                  <a:schemeClr val="lt1"/>
                </a:solidFill>
                <a:prstDash val="solid"/>
                <a:round/>
                <a:headEnd len="sm" w="sm" type="none"/>
                <a:tailEnd len="sm" w="sm" type="none"/>
              </a:ln>
            </p:spPr>
          </p:cxnSp>
          <p:cxnSp>
            <p:nvCxnSpPr>
              <p:cNvPr id="436" name="Google Shape;436;g34c4e4c9c87_0_3267"/>
              <p:cNvCxnSpPr/>
              <p:nvPr/>
            </p:nvCxnSpPr>
            <p:spPr>
              <a:xfrm>
                <a:off x="2721825" y="3100450"/>
                <a:ext cx="0" cy="633300"/>
              </a:xfrm>
              <a:prstGeom prst="straightConnector1">
                <a:avLst/>
              </a:prstGeom>
              <a:noFill/>
              <a:ln cap="flat" cmpd="sng" w="9525">
                <a:solidFill>
                  <a:schemeClr val="lt1"/>
                </a:solidFill>
                <a:prstDash val="solid"/>
                <a:round/>
                <a:headEnd len="sm" w="sm" type="none"/>
                <a:tailEnd len="sm" w="sm" type="none"/>
              </a:ln>
            </p:spPr>
          </p:cxnSp>
          <p:cxnSp>
            <p:nvCxnSpPr>
              <p:cNvPr id="437" name="Google Shape;437;g34c4e4c9c87_0_3267"/>
              <p:cNvCxnSpPr/>
              <p:nvPr/>
            </p:nvCxnSpPr>
            <p:spPr>
              <a:xfrm>
                <a:off x="2721825" y="3262375"/>
                <a:ext cx="0" cy="633300"/>
              </a:xfrm>
              <a:prstGeom prst="straightConnector1">
                <a:avLst/>
              </a:prstGeom>
              <a:noFill/>
              <a:ln cap="flat" cmpd="sng" w="9525">
                <a:solidFill>
                  <a:schemeClr val="lt1"/>
                </a:solidFill>
                <a:prstDash val="solid"/>
                <a:round/>
                <a:headEnd len="sm" w="sm" type="none"/>
                <a:tailEnd len="sm" w="sm" type="none"/>
              </a:ln>
            </p:spPr>
          </p:cxnSp>
          <p:cxnSp>
            <p:nvCxnSpPr>
              <p:cNvPr id="438" name="Google Shape;438;g34c4e4c9c87_0_3267"/>
              <p:cNvCxnSpPr/>
              <p:nvPr/>
            </p:nvCxnSpPr>
            <p:spPr>
              <a:xfrm>
                <a:off x="2721825" y="3438575"/>
                <a:ext cx="0" cy="633300"/>
              </a:xfrm>
              <a:prstGeom prst="straightConnector1">
                <a:avLst/>
              </a:prstGeom>
              <a:noFill/>
              <a:ln cap="flat" cmpd="sng" w="9525">
                <a:solidFill>
                  <a:schemeClr val="lt1"/>
                </a:solidFill>
                <a:prstDash val="solid"/>
                <a:round/>
                <a:headEnd len="sm" w="sm" type="none"/>
                <a:tailEnd len="sm" w="sm" type="none"/>
              </a:ln>
            </p:spPr>
          </p:cxnSp>
        </p:grpSp>
      </p:grpSp>
      <p:sp>
        <p:nvSpPr>
          <p:cNvPr id="439" name="Google Shape;439;g34c4e4c9c87_0_3267"/>
          <p:cNvSpPr/>
          <p:nvPr/>
        </p:nvSpPr>
        <p:spPr>
          <a:xfrm rot="10662514">
            <a:off x="1752795" y="1397487"/>
            <a:ext cx="5792532" cy="2909329"/>
          </a:xfrm>
          <a:prstGeom prst="roundRect">
            <a:avLst>
              <a:gd fmla="val 10205" name="adj"/>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34c4e4c9c87_0_3267"/>
          <p:cNvSpPr/>
          <p:nvPr/>
        </p:nvSpPr>
        <p:spPr>
          <a:xfrm rot="10662514">
            <a:off x="1887778" y="1241210"/>
            <a:ext cx="5792532" cy="2947759"/>
          </a:xfrm>
          <a:prstGeom prst="roundRect">
            <a:avLst>
              <a:gd fmla="val 10205"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34c4e4c9c87_0_3267"/>
          <p:cNvSpPr txBox="1"/>
          <p:nvPr/>
        </p:nvSpPr>
        <p:spPr>
          <a:xfrm rot="-152789">
            <a:off x="2799960" y="2177846"/>
            <a:ext cx="3423381" cy="646555"/>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1" i="0" lang="es" sz="3000" u="none" cap="none" strike="noStrike">
                <a:solidFill>
                  <a:schemeClr val="dk1"/>
                </a:solidFill>
                <a:latin typeface="Archivo"/>
                <a:ea typeface="Archivo"/>
                <a:cs typeface="Archivo"/>
                <a:sym typeface="Archivo"/>
              </a:rPr>
              <a:t>Taller</a:t>
            </a:r>
            <a:endParaRPr b="1" i="0" sz="3000" u="none" cap="none" strike="noStrike">
              <a:solidFill>
                <a:srgbClr val="333333"/>
              </a:solidFill>
              <a:latin typeface="Archivo"/>
              <a:ea typeface="Archivo"/>
              <a:cs typeface="Archivo"/>
              <a:sym typeface="Archiv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5" name="Shape 445"/>
        <p:cNvGrpSpPr/>
        <p:nvPr/>
      </p:nvGrpSpPr>
      <p:grpSpPr>
        <a:xfrm>
          <a:off x="0" y="0"/>
          <a:ext cx="0" cy="0"/>
          <a:chOff x="0" y="0"/>
          <a:chExt cx="0" cy="0"/>
        </a:xfrm>
      </p:grpSpPr>
      <p:pic>
        <p:nvPicPr>
          <p:cNvPr id="446" name="Google Shape;446;g34c4e4c9c87_0_334"/>
          <p:cNvPicPr preferRelativeResize="0"/>
          <p:nvPr/>
        </p:nvPicPr>
        <p:blipFill rotWithShape="1">
          <a:blip r:embed="rId3">
            <a:alphaModFix/>
          </a:blip>
          <a:srcRect b="0" l="0" r="0" t="0"/>
          <a:stretch/>
        </p:blipFill>
        <p:spPr>
          <a:xfrm>
            <a:off x="0" y="551950"/>
            <a:ext cx="1261814" cy="311763"/>
          </a:xfrm>
          <a:prstGeom prst="rect">
            <a:avLst/>
          </a:prstGeom>
          <a:noFill/>
          <a:ln>
            <a:noFill/>
          </a:ln>
        </p:spPr>
      </p:pic>
      <p:sp>
        <p:nvSpPr>
          <p:cNvPr id="447" name="Google Shape;447;g34c4e4c9c87_0_334"/>
          <p:cNvSpPr txBox="1"/>
          <p:nvPr/>
        </p:nvSpPr>
        <p:spPr>
          <a:xfrm>
            <a:off x="436350" y="915200"/>
            <a:ext cx="8351400" cy="3719700"/>
          </a:xfrm>
          <a:prstGeom prst="rect">
            <a:avLst/>
          </a:prstGeom>
          <a:solidFill>
            <a:srgbClr val="D9D9D9"/>
          </a:solid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chemeClr val="dk1"/>
              </a:buClr>
              <a:buSzPts val="1100"/>
              <a:buFont typeface="Arial"/>
              <a:buNone/>
            </a:pPr>
            <a:r>
              <a:rPr b="0" i="0" lang="es" sz="1900" u="none" cap="none" strike="noStrike">
                <a:solidFill>
                  <a:schemeClr val="dk1"/>
                </a:solidFill>
                <a:latin typeface="Archivo"/>
                <a:ea typeface="Archivo"/>
                <a:cs typeface="Archivo"/>
                <a:sym typeface="Archivo"/>
              </a:rPr>
              <a:t>Proponemos a cada grupo la observación de los apartados “Herramientas de la lengua” de diferentes secuencias didácticas, para analizar el modo en que se articula con las propuestas de lectura, escritura y oralidad.</a:t>
            </a:r>
            <a:endParaRPr b="0" i="0" sz="1900" u="none" cap="none" strike="noStrike">
              <a:solidFill>
                <a:schemeClr val="dk1"/>
              </a:solidFill>
              <a:latin typeface="Archivo"/>
              <a:ea typeface="Archivo"/>
              <a:cs typeface="Archivo"/>
              <a:sym typeface="Archivo"/>
            </a:endParaRPr>
          </a:p>
          <a:p>
            <a:pPr indent="0" lvl="0" marL="0" marR="0" rtl="0" algn="l">
              <a:lnSpc>
                <a:spcPct val="150000"/>
              </a:lnSpc>
              <a:spcBef>
                <a:spcPts val="0"/>
              </a:spcBef>
              <a:spcAft>
                <a:spcPts val="0"/>
              </a:spcAft>
              <a:buClr>
                <a:schemeClr val="dk1"/>
              </a:buClr>
              <a:buSzPts val="1100"/>
              <a:buFont typeface="Arial"/>
              <a:buNone/>
            </a:pPr>
            <a:r>
              <a:rPr b="0" i="0" lang="es" sz="1900" u="none" cap="none" strike="noStrike">
                <a:solidFill>
                  <a:schemeClr val="dk1"/>
                </a:solidFill>
                <a:latin typeface="Archivo"/>
                <a:ea typeface="Archivo"/>
                <a:cs typeface="Archivo"/>
                <a:sym typeface="Archivo"/>
              </a:rPr>
              <a:t>Para el análisis sugerimos pensar:</a:t>
            </a:r>
            <a:endParaRPr b="0" i="0" sz="1900" u="none" cap="none" strike="noStrike">
              <a:solidFill>
                <a:schemeClr val="dk1"/>
              </a:solidFill>
              <a:latin typeface="Archivo"/>
              <a:ea typeface="Archivo"/>
              <a:cs typeface="Archivo"/>
              <a:sym typeface="Archivo"/>
            </a:endParaRPr>
          </a:p>
          <a:p>
            <a:pPr indent="-342900" lvl="0" marL="457200" marR="0" rtl="0" algn="l">
              <a:lnSpc>
                <a:spcPct val="150000"/>
              </a:lnSpc>
              <a:spcBef>
                <a:spcPts val="0"/>
              </a:spcBef>
              <a:spcAft>
                <a:spcPts val="0"/>
              </a:spcAft>
              <a:buClr>
                <a:srgbClr val="38761D"/>
              </a:buClr>
              <a:buSzPts val="1800"/>
              <a:buFont typeface="Archivo"/>
              <a:buChar char="➔"/>
            </a:pPr>
            <a:r>
              <a:rPr b="0" i="0" lang="es" sz="1800" u="none" cap="none" strike="noStrike">
                <a:solidFill>
                  <a:schemeClr val="dk1"/>
                </a:solidFill>
                <a:latin typeface="Archivo"/>
                <a:ea typeface="Archivo"/>
                <a:cs typeface="Archivo"/>
                <a:sym typeface="Archivo"/>
              </a:rPr>
              <a:t>¿En qué momento de la secuencia aparece el apartado?</a:t>
            </a:r>
            <a:endParaRPr b="0" i="0" sz="1800" u="none" cap="none" strike="noStrike">
              <a:solidFill>
                <a:schemeClr val="dk1"/>
              </a:solidFill>
              <a:latin typeface="Archivo"/>
              <a:ea typeface="Archivo"/>
              <a:cs typeface="Archivo"/>
              <a:sym typeface="Archivo"/>
            </a:endParaRPr>
          </a:p>
          <a:p>
            <a:pPr indent="-342900" lvl="0" marL="457200" marR="0" rtl="0" algn="l">
              <a:lnSpc>
                <a:spcPct val="150000"/>
              </a:lnSpc>
              <a:spcBef>
                <a:spcPts val="1000"/>
              </a:spcBef>
              <a:spcAft>
                <a:spcPts val="0"/>
              </a:spcAft>
              <a:buClr>
                <a:srgbClr val="38761D"/>
              </a:buClr>
              <a:buSzPts val="1800"/>
              <a:buFont typeface="Archivo"/>
              <a:buChar char="➔"/>
            </a:pPr>
            <a:r>
              <a:rPr b="0" i="0" lang="es" sz="1800" u="none" cap="none" strike="noStrike">
                <a:solidFill>
                  <a:schemeClr val="dk1"/>
                </a:solidFill>
                <a:latin typeface="Archivo"/>
                <a:ea typeface="Archivo"/>
                <a:cs typeface="Archivo"/>
                <a:sym typeface="Archivo"/>
              </a:rPr>
              <a:t>¿Qué contenidos aborda y qué recorte sobre esos contenidos se propone?</a:t>
            </a:r>
            <a:endParaRPr b="0" i="0" sz="1800" u="none" cap="none" strike="noStrike">
              <a:solidFill>
                <a:schemeClr val="dk1"/>
              </a:solidFill>
              <a:latin typeface="Archivo"/>
              <a:ea typeface="Archivo"/>
              <a:cs typeface="Archivo"/>
              <a:sym typeface="Archivo"/>
            </a:endParaRPr>
          </a:p>
          <a:p>
            <a:pPr indent="-342900" lvl="0" marL="457200" marR="0" rtl="0" algn="l">
              <a:lnSpc>
                <a:spcPct val="150000"/>
              </a:lnSpc>
              <a:spcBef>
                <a:spcPts val="1000"/>
              </a:spcBef>
              <a:spcAft>
                <a:spcPts val="1000"/>
              </a:spcAft>
              <a:buClr>
                <a:srgbClr val="38761D"/>
              </a:buClr>
              <a:buSzPts val="1800"/>
              <a:buFont typeface="Archivo"/>
              <a:buChar char="➔"/>
            </a:pPr>
            <a:r>
              <a:rPr b="0" i="0" lang="es" sz="1800" u="none" cap="none" strike="noStrike">
                <a:solidFill>
                  <a:schemeClr val="dk1"/>
                </a:solidFill>
                <a:latin typeface="Archivo"/>
                <a:ea typeface="Archivo"/>
                <a:cs typeface="Archivo"/>
                <a:sym typeface="Archivo"/>
              </a:rPr>
              <a:t>¿Se retoman esos contenidos en actividades de lectura, escritura u oralidad?      </a:t>
            </a:r>
            <a:endParaRPr b="0" i="0" sz="1200" u="none" cap="none" strike="noStrike">
              <a:solidFill>
                <a:schemeClr val="dk1"/>
              </a:solidFill>
              <a:latin typeface="Archivo"/>
              <a:ea typeface="Archivo"/>
              <a:cs typeface="Archivo"/>
              <a:sym typeface="Archivo"/>
            </a:endParaRPr>
          </a:p>
        </p:txBody>
      </p:sp>
      <p:pic>
        <p:nvPicPr>
          <p:cNvPr id="448" name="Google Shape;448;g34c4e4c9c87_0_334"/>
          <p:cNvPicPr preferRelativeResize="0"/>
          <p:nvPr/>
        </p:nvPicPr>
        <p:blipFill rotWithShape="1">
          <a:blip r:embed="rId4">
            <a:alphaModFix/>
          </a:blip>
          <a:srcRect b="0" l="0" r="0" t="0"/>
          <a:stretch/>
        </p:blipFill>
        <p:spPr>
          <a:xfrm rot="9900001">
            <a:off x="7384541" y="4121413"/>
            <a:ext cx="3672048" cy="3087523"/>
          </a:xfrm>
          <a:prstGeom prst="rect">
            <a:avLst/>
          </a:prstGeom>
          <a:noFill/>
          <a:ln>
            <a:noFill/>
          </a:ln>
        </p:spPr>
      </p:pic>
      <p:sp>
        <p:nvSpPr>
          <p:cNvPr id="449" name="Google Shape;449;g34c4e4c9c87_0_334"/>
          <p:cNvSpPr txBox="1"/>
          <p:nvPr/>
        </p:nvSpPr>
        <p:spPr>
          <a:xfrm>
            <a:off x="128450" y="107650"/>
            <a:ext cx="2808300" cy="44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rgbClr val="000000"/>
                </a:solidFill>
                <a:highlight>
                  <a:srgbClr val="B7DB20"/>
                </a:highlight>
                <a:latin typeface="Archivo ExtraBold"/>
                <a:ea typeface="Archivo ExtraBold"/>
                <a:cs typeface="Archivo ExtraBold"/>
                <a:sym typeface="Archivo ExtraBold"/>
              </a:rPr>
              <a:t>Actividad </a:t>
            </a:r>
            <a:endParaRPr b="0" i="0" sz="1800" u="none" cap="none" strike="noStrike">
              <a:solidFill>
                <a:srgbClr val="000000"/>
              </a:solidFill>
              <a:highlight>
                <a:srgbClr val="B7DB20"/>
              </a:highlight>
              <a:latin typeface="Archivo ExtraBold"/>
              <a:ea typeface="Archivo ExtraBold"/>
              <a:cs typeface="Archivo ExtraBold"/>
              <a:sym typeface="Archivo ExtraBold"/>
            </a:endParaRPr>
          </a:p>
        </p:txBody>
      </p:sp>
      <p:pic>
        <p:nvPicPr>
          <p:cNvPr id="450" name="Google Shape;450;g34c4e4c9c87_0_334"/>
          <p:cNvPicPr preferRelativeResize="0"/>
          <p:nvPr/>
        </p:nvPicPr>
        <p:blipFill rotWithShape="1">
          <a:blip r:embed="rId5">
            <a:alphaModFix/>
          </a:blip>
          <a:srcRect b="0" l="0" r="0" t="0"/>
          <a:stretch/>
        </p:blipFill>
        <p:spPr>
          <a:xfrm rot="2181472">
            <a:off x="8424503" y="593560"/>
            <a:ext cx="554526" cy="456436"/>
          </a:xfrm>
          <a:prstGeom prst="rect">
            <a:avLst/>
          </a:prstGeom>
          <a:noFill/>
          <a:ln>
            <a:noFill/>
          </a:ln>
        </p:spPr>
      </p:pic>
      <p:pic>
        <p:nvPicPr>
          <p:cNvPr id="451" name="Google Shape;451;g34c4e4c9c87_0_334"/>
          <p:cNvPicPr preferRelativeResize="0"/>
          <p:nvPr/>
        </p:nvPicPr>
        <p:blipFill rotWithShape="1">
          <a:blip r:embed="rId6">
            <a:alphaModFix/>
          </a:blip>
          <a:srcRect b="0" l="0" r="0" t="0"/>
          <a:stretch/>
        </p:blipFill>
        <p:spPr>
          <a:xfrm>
            <a:off x="7547600" y="107650"/>
            <a:ext cx="1460676" cy="206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5" name="Shape 455"/>
        <p:cNvGrpSpPr/>
        <p:nvPr/>
      </p:nvGrpSpPr>
      <p:grpSpPr>
        <a:xfrm>
          <a:off x="0" y="0"/>
          <a:ext cx="0" cy="0"/>
          <a:chOff x="0" y="0"/>
          <a:chExt cx="0" cy="0"/>
        </a:xfrm>
      </p:grpSpPr>
      <p:sp>
        <p:nvSpPr>
          <p:cNvPr id="456" name="Google Shape;456;g3612f90b069_0_5"/>
          <p:cNvSpPr txBox="1"/>
          <p:nvPr/>
        </p:nvSpPr>
        <p:spPr>
          <a:xfrm>
            <a:off x="5993775" y="2571750"/>
            <a:ext cx="95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chivo"/>
              <a:ea typeface="Archivo"/>
              <a:cs typeface="Archivo"/>
              <a:sym typeface="Archivo"/>
            </a:endParaRPr>
          </a:p>
        </p:txBody>
      </p:sp>
      <p:sp>
        <p:nvSpPr>
          <p:cNvPr id="457" name="Google Shape;457;g3612f90b069_0_5"/>
          <p:cNvSpPr txBox="1"/>
          <p:nvPr/>
        </p:nvSpPr>
        <p:spPr>
          <a:xfrm>
            <a:off x="4405400" y="1971450"/>
            <a:ext cx="15927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t/>
            </a:r>
            <a:endParaRPr b="0" i="0" sz="1300" u="none" cap="none" strike="noStrike">
              <a:solidFill>
                <a:srgbClr val="424242"/>
              </a:solidFill>
              <a:latin typeface="Archivo"/>
              <a:ea typeface="Archivo"/>
              <a:cs typeface="Archivo"/>
              <a:sym typeface="Archivo"/>
            </a:endParaRPr>
          </a:p>
        </p:txBody>
      </p:sp>
      <p:pic>
        <p:nvPicPr>
          <p:cNvPr id="458" name="Google Shape;458;g3612f90b069_0_5"/>
          <p:cNvPicPr preferRelativeResize="0"/>
          <p:nvPr/>
        </p:nvPicPr>
        <p:blipFill rotWithShape="1">
          <a:blip r:embed="rId3">
            <a:alphaModFix/>
          </a:blip>
          <a:srcRect b="0" l="0" r="0" t="0"/>
          <a:stretch/>
        </p:blipFill>
        <p:spPr>
          <a:xfrm>
            <a:off x="7330775" y="111575"/>
            <a:ext cx="1460676" cy="206450"/>
          </a:xfrm>
          <a:prstGeom prst="rect">
            <a:avLst/>
          </a:prstGeom>
          <a:noFill/>
          <a:ln>
            <a:noFill/>
          </a:ln>
        </p:spPr>
      </p:pic>
      <p:pic>
        <p:nvPicPr>
          <p:cNvPr id="459" name="Google Shape;459;g3612f90b069_0_5"/>
          <p:cNvPicPr preferRelativeResize="0"/>
          <p:nvPr/>
        </p:nvPicPr>
        <p:blipFill rotWithShape="1">
          <a:blip r:embed="rId4">
            <a:alphaModFix/>
          </a:blip>
          <a:srcRect b="0" l="0" r="0" t="0"/>
          <a:stretch/>
        </p:blipFill>
        <p:spPr>
          <a:xfrm>
            <a:off x="6269200" y="2029800"/>
            <a:ext cx="1592699" cy="2326751"/>
          </a:xfrm>
          <a:prstGeom prst="rect">
            <a:avLst/>
          </a:prstGeom>
          <a:noFill/>
          <a:ln>
            <a:noFill/>
          </a:ln>
        </p:spPr>
      </p:pic>
      <p:sp>
        <p:nvSpPr>
          <p:cNvPr id="460" name="Google Shape;460;g3612f90b069_0_5"/>
          <p:cNvSpPr txBox="1"/>
          <p:nvPr/>
        </p:nvSpPr>
        <p:spPr>
          <a:xfrm>
            <a:off x="6220750" y="4419750"/>
            <a:ext cx="1689600" cy="60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s" sz="1000" u="none" cap="none" strike="noStrike">
                <a:solidFill>
                  <a:schemeClr val="dk1"/>
                </a:solidFill>
                <a:latin typeface="Arial"/>
                <a:ea typeface="Arial"/>
                <a:cs typeface="Arial"/>
                <a:sym typeface="Arial"/>
              </a:rPr>
              <a:t>Secuencia 3.</a:t>
            </a:r>
            <a:endParaRPr b="1" i="0"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s" sz="800" u="sng" cap="none" strike="noStrike">
                <a:solidFill>
                  <a:schemeClr val="hlink"/>
                </a:solidFill>
                <a:latin typeface="Arial"/>
                <a:ea typeface="Arial"/>
                <a:cs typeface="Arial"/>
                <a:sym typeface="Arial"/>
                <a:hlinkClick r:id="rId5"/>
              </a:rPr>
              <a:t>El uso de los tiempos verbales de la narración en la escritura de anécdotas</a:t>
            </a:r>
            <a:endParaRPr b="1" i="0" sz="800" u="none" cap="none" strike="noStrike">
              <a:solidFill>
                <a:schemeClr val="dk1"/>
              </a:solidFill>
              <a:latin typeface="Arial"/>
              <a:ea typeface="Arial"/>
              <a:cs typeface="Arial"/>
              <a:sym typeface="Arial"/>
            </a:endParaRPr>
          </a:p>
        </p:txBody>
      </p:sp>
      <p:sp>
        <p:nvSpPr>
          <p:cNvPr id="461" name="Google Shape;461;g3612f90b069_0_5"/>
          <p:cNvSpPr txBox="1"/>
          <p:nvPr/>
        </p:nvSpPr>
        <p:spPr>
          <a:xfrm>
            <a:off x="584000" y="4438950"/>
            <a:ext cx="1592700" cy="57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s" sz="1000" u="none" cap="none" strike="noStrike">
                <a:solidFill>
                  <a:schemeClr val="dk1"/>
                </a:solidFill>
                <a:latin typeface="Arial"/>
                <a:ea typeface="Arial"/>
                <a:cs typeface="Arial"/>
                <a:sym typeface="Arial"/>
              </a:rPr>
              <a:t>Secuencia 1. </a:t>
            </a:r>
            <a:endParaRPr b="1" i="0"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 sz="1000" u="sng" cap="none" strike="noStrike">
                <a:solidFill>
                  <a:schemeClr val="hlink"/>
                </a:solidFill>
                <a:latin typeface="Arial"/>
                <a:ea typeface="Arial"/>
                <a:cs typeface="Arial"/>
                <a:sym typeface="Arial"/>
                <a:hlinkClick r:id="rId6"/>
              </a:rPr>
              <a:t>Yo amo aprender 1, Cap 1.</a:t>
            </a:r>
            <a:endParaRPr b="1" i="0" sz="1000" u="none" cap="none" strike="noStrike">
              <a:solidFill>
                <a:schemeClr val="dk1"/>
              </a:solidFill>
              <a:latin typeface="Arial"/>
              <a:ea typeface="Arial"/>
              <a:cs typeface="Arial"/>
              <a:sym typeface="Arial"/>
            </a:endParaRPr>
          </a:p>
        </p:txBody>
      </p:sp>
      <p:pic>
        <p:nvPicPr>
          <p:cNvPr id="462" name="Google Shape;462;g3612f90b069_0_5"/>
          <p:cNvPicPr preferRelativeResize="0"/>
          <p:nvPr/>
        </p:nvPicPr>
        <p:blipFill rotWithShape="1">
          <a:blip r:embed="rId7">
            <a:alphaModFix/>
          </a:blip>
          <a:srcRect b="0" l="0" r="0" t="0"/>
          <a:stretch/>
        </p:blipFill>
        <p:spPr>
          <a:xfrm>
            <a:off x="584000" y="2029798"/>
            <a:ext cx="1592700" cy="2326745"/>
          </a:xfrm>
          <a:prstGeom prst="rect">
            <a:avLst/>
          </a:prstGeom>
          <a:noFill/>
          <a:ln>
            <a:noFill/>
          </a:ln>
        </p:spPr>
      </p:pic>
      <p:sp>
        <p:nvSpPr>
          <p:cNvPr id="463" name="Google Shape;463;g3612f90b069_0_5"/>
          <p:cNvSpPr txBox="1"/>
          <p:nvPr/>
        </p:nvSpPr>
        <p:spPr>
          <a:xfrm>
            <a:off x="584000" y="1465300"/>
            <a:ext cx="1592700" cy="482100"/>
          </a:xfrm>
          <a:prstGeom prst="rect">
            <a:avLst/>
          </a:prstGeom>
          <a:solidFill>
            <a:srgbClr val="9E9E9E"/>
          </a:solidFill>
          <a:ln cap="flat" cmpd="sng" w="9525">
            <a:solidFill>
              <a:srgbClr val="9E9E9E"/>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Arial"/>
                <a:ea typeface="Arial"/>
                <a:cs typeface="Arial"/>
                <a:sym typeface="Arial"/>
              </a:rPr>
              <a:t>Recorte </a:t>
            </a:r>
            <a:endParaRPr b="1"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Arial"/>
                <a:ea typeface="Arial"/>
                <a:cs typeface="Arial"/>
                <a:sym typeface="Arial"/>
              </a:rPr>
              <a:t> </a:t>
            </a:r>
            <a:r>
              <a:rPr b="1" i="0" lang="es" sz="1200" u="none" cap="none" strike="noStrike">
                <a:solidFill>
                  <a:schemeClr val="dk1"/>
                </a:solidFill>
                <a:latin typeface="Arial"/>
                <a:ea typeface="Arial"/>
                <a:cs typeface="Arial"/>
                <a:sym typeface="Arial"/>
                <a:extLst>
                  <a:ext uri="http://customooxmlschemas.google.com/">
                    <go:slidesCustomData xmlns:go="http://customooxmlschemas.google.com/" textRoundtripDataId="0"/>
                  </a:ext>
                </a:extLst>
              </a:rPr>
              <a:t>secuencia</a:t>
            </a:r>
            <a:r>
              <a:rPr b="1" i="0" lang="es" sz="1200" u="none" cap="none" strike="noStrike">
                <a:solidFill>
                  <a:schemeClr val="dk1"/>
                </a:solidFill>
                <a:latin typeface="Arial"/>
                <a:ea typeface="Arial"/>
                <a:cs typeface="Arial"/>
                <a:sym typeface="Arial"/>
              </a:rPr>
              <a:t> 1</a:t>
            </a:r>
            <a:endParaRPr b="1" i="0" sz="1200" u="none" cap="none" strike="noStrike">
              <a:solidFill>
                <a:schemeClr val="dk1"/>
              </a:solidFill>
              <a:latin typeface="Arial"/>
              <a:ea typeface="Arial"/>
              <a:cs typeface="Arial"/>
              <a:sym typeface="Arial"/>
            </a:endParaRPr>
          </a:p>
        </p:txBody>
      </p:sp>
      <p:sp>
        <p:nvSpPr>
          <p:cNvPr id="464" name="Google Shape;464;g3612f90b069_0_5"/>
          <p:cNvSpPr txBox="1"/>
          <p:nvPr/>
        </p:nvSpPr>
        <p:spPr>
          <a:xfrm>
            <a:off x="3426750" y="4423900"/>
            <a:ext cx="15927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1" i="0" lang="es" sz="1000" u="none" cap="none" strike="noStrike">
                <a:solidFill>
                  <a:schemeClr val="dk1"/>
                </a:solidFill>
                <a:latin typeface="Arial"/>
                <a:ea typeface="Arial"/>
                <a:cs typeface="Arial"/>
                <a:sym typeface="Arial"/>
              </a:rPr>
              <a:t>Secuencia 2. </a:t>
            </a:r>
            <a:endParaRPr b="1" i="0" sz="10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s" sz="1000" u="sng" cap="none" strike="noStrike">
                <a:solidFill>
                  <a:schemeClr val="hlink"/>
                </a:solidFill>
                <a:latin typeface="Arial"/>
                <a:ea typeface="Arial"/>
                <a:cs typeface="Arial"/>
                <a:sym typeface="Arial"/>
                <a:hlinkClick r:id="rId8"/>
              </a:rPr>
              <a:t>Yo Amo aprender 2, Cap. 2</a:t>
            </a:r>
            <a:endParaRPr b="1" i="0" sz="1000" u="none" cap="none" strike="noStrike">
              <a:solidFill>
                <a:schemeClr val="dk1"/>
              </a:solidFill>
              <a:latin typeface="Arial"/>
              <a:ea typeface="Arial"/>
              <a:cs typeface="Arial"/>
              <a:sym typeface="Arial"/>
            </a:endParaRPr>
          </a:p>
        </p:txBody>
      </p:sp>
      <p:pic>
        <p:nvPicPr>
          <p:cNvPr id="465" name="Google Shape;465;g3612f90b069_0_5"/>
          <p:cNvPicPr preferRelativeResize="0"/>
          <p:nvPr/>
        </p:nvPicPr>
        <p:blipFill rotWithShape="1">
          <a:blip r:embed="rId9">
            <a:alphaModFix/>
          </a:blip>
          <a:srcRect b="0" l="0" r="0" t="0"/>
          <a:stretch/>
        </p:blipFill>
        <p:spPr>
          <a:xfrm>
            <a:off x="3426599" y="2029800"/>
            <a:ext cx="1592700" cy="2326750"/>
          </a:xfrm>
          <a:prstGeom prst="rect">
            <a:avLst/>
          </a:prstGeom>
          <a:noFill/>
          <a:ln>
            <a:noFill/>
          </a:ln>
        </p:spPr>
      </p:pic>
      <p:sp>
        <p:nvSpPr>
          <p:cNvPr id="466" name="Google Shape;466;g3612f90b069_0_5"/>
          <p:cNvSpPr txBox="1"/>
          <p:nvPr/>
        </p:nvSpPr>
        <p:spPr>
          <a:xfrm>
            <a:off x="3429000" y="1480338"/>
            <a:ext cx="1592700" cy="482100"/>
          </a:xfrm>
          <a:prstGeom prst="rect">
            <a:avLst/>
          </a:prstGeom>
          <a:solidFill>
            <a:srgbClr val="9E9E9E"/>
          </a:solidFill>
          <a:ln cap="flat" cmpd="sng" w="9525">
            <a:solidFill>
              <a:srgbClr val="9E9E9E"/>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Arial"/>
                <a:ea typeface="Arial"/>
                <a:cs typeface="Arial"/>
                <a:sym typeface="Arial"/>
              </a:rPr>
              <a:t>Recorte </a:t>
            </a:r>
            <a:endParaRPr b="1"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Arial"/>
                <a:ea typeface="Arial"/>
                <a:cs typeface="Arial"/>
                <a:sym typeface="Arial"/>
              </a:rPr>
              <a:t> </a:t>
            </a:r>
            <a:r>
              <a:rPr b="1" i="0" lang="es" sz="1200" u="none" cap="none" strike="noStrike">
                <a:solidFill>
                  <a:schemeClr val="dk1"/>
                </a:solidFill>
                <a:latin typeface="Arial"/>
                <a:ea typeface="Arial"/>
                <a:cs typeface="Arial"/>
                <a:sym typeface="Arial"/>
                <a:extLst>
                  <a:ext uri="http://customooxmlschemas.google.com/">
                    <go:slidesCustomData xmlns:go="http://customooxmlschemas.google.com/" textRoundtripDataId="1"/>
                  </a:ext>
                </a:extLst>
              </a:rPr>
              <a:t>secuencia</a:t>
            </a:r>
            <a:r>
              <a:rPr b="1" i="0" lang="es" sz="1200" u="none" cap="none" strike="noStrike">
                <a:solidFill>
                  <a:schemeClr val="dk1"/>
                </a:solidFill>
                <a:latin typeface="Arial"/>
                <a:ea typeface="Arial"/>
                <a:cs typeface="Arial"/>
                <a:sym typeface="Arial"/>
              </a:rPr>
              <a:t> 2</a:t>
            </a:r>
            <a:endParaRPr b="1" i="0" sz="1200" u="none" cap="none" strike="noStrike">
              <a:solidFill>
                <a:schemeClr val="dk1"/>
              </a:solidFill>
              <a:latin typeface="Arial"/>
              <a:ea typeface="Arial"/>
              <a:cs typeface="Arial"/>
              <a:sym typeface="Arial"/>
            </a:endParaRPr>
          </a:p>
        </p:txBody>
      </p:sp>
      <p:sp>
        <p:nvSpPr>
          <p:cNvPr id="467" name="Google Shape;467;g3612f90b069_0_5"/>
          <p:cNvSpPr txBox="1"/>
          <p:nvPr/>
        </p:nvSpPr>
        <p:spPr>
          <a:xfrm>
            <a:off x="6274000" y="1454063"/>
            <a:ext cx="1592700" cy="482100"/>
          </a:xfrm>
          <a:prstGeom prst="rect">
            <a:avLst/>
          </a:prstGeom>
          <a:solidFill>
            <a:srgbClr val="9E9E9E"/>
          </a:solidFill>
          <a:ln cap="flat" cmpd="sng" w="9525">
            <a:solidFill>
              <a:srgbClr val="9E9E9E"/>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Arial"/>
                <a:ea typeface="Arial"/>
                <a:cs typeface="Arial"/>
                <a:sym typeface="Arial"/>
              </a:rPr>
              <a:t>Recorte </a:t>
            </a:r>
            <a:endParaRPr b="1"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Arial"/>
                <a:ea typeface="Arial"/>
                <a:cs typeface="Arial"/>
                <a:sym typeface="Arial"/>
              </a:rPr>
              <a:t> </a:t>
            </a:r>
            <a:r>
              <a:rPr b="1" i="0" lang="es" sz="1200" u="none" cap="none" strike="noStrike">
                <a:solidFill>
                  <a:schemeClr val="dk1"/>
                </a:solidFill>
                <a:latin typeface="Arial"/>
                <a:ea typeface="Arial"/>
                <a:cs typeface="Arial"/>
                <a:sym typeface="Arial"/>
                <a:extLst>
                  <a:ext uri="http://customooxmlschemas.google.com/">
                    <go:slidesCustomData xmlns:go="http://customooxmlschemas.google.com/" textRoundtripDataId="2"/>
                  </a:ext>
                </a:extLst>
              </a:rPr>
              <a:t>secuencia</a:t>
            </a:r>
            <a:r>
              <a:rPr b="1" i="0" lang="es" sz="1200" u="none" cap="none" strike="noStrike">
                <a:solidFill>
                  <a:schemeClr val="dk1"/>
                </a:solidFill>
                <a:latin typeface="Arial"/>
                <a:ea typeface="Arial"/>
                <a:cs typeface="Arial"/>
                <a:sym typeface="Arial"/>
              </a:rPr>
              <a:t> 3</a:t>
            </a:r>
            <a:endParaRPr b="1" i="0" sz="12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1" name="Shape 471"/>
        <p:cNvGrpSpPr/>
        <p:nvPr/>
      </p:nvGrpSpPr>
      <p:grpSpPr>
        <a:xfrm>
          <a:off x="0" y="0"/>
          <a:ext cx="0" cy="0"/>
          <a:chOff x="0" y="0"/>
          <a:chExt cx="0" cy="0"/>
        </a:xfrm>
      </p:grpSpPr>
      <p:sp>
        <p:nvSpPr>
          <p:cNvPr id="472" name="Google Shape;472;g34c4e4c9c87_0_1401"/>
          <p:cNvSpPr/>
          <p:nvPr/>
        </p:nvSpPr>
        <p:spPr>
          <a:xfrm>
            <a:off x="-27150" y="4902625"/>
            <a:ext cx="9198300" cy="240900"/>
          </a:xfrm>
          <a:prstGeom prst="rect">
            <a:avLst/>
          </a:prstGeom>
          <a:gradFill>
            <a:gsLst>
              <a:gs pos="0">
                <a:srgbClr val="D5EE28"/>
              </a:gs>
              <a:gs pos="100000">
                <a:srgbClr val="086151"/>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3" name="Google Shape;473;g34c4e4c9c87_0_1401"/>
          <p:cNvPicPr preferRelativeResize="0"/>
          <p:nvPr/>
        </p:nvPicPr>
        <p:blipFill rotWithShape="1">
          <a:blip r:embed="rId3">
            <a:alphaModFix/>
          </a:blip>
          <a:srcRect b="0" l="0" r="0" t="0"/>
          <a:stretch/>
        </p:blipFill>
        <p:spPr>
          <a:xfrm>
            <a:off x="7569850" y="89375"/>
            <a:ext cx="1460676" cy="206450"/>
          </a:xfrm>
          <a:prstGeom prst="rect">
            <a:avLst/>
          </a:prstGeom>
          <a:noFill/>
          <a:ln>
            <a:noFill/>
          </a:ln>
        </p:spPr>
      </p:pic>
      <p:sp>
        <p:nvSpPr>
          <p:cNvPr id="474" name="Google Shape;474;g34c4e4c9c87_0_1401"/>
          <p:cNvSpPr/>
          <p:nvPr/>
        </p:nvSpPr>
        <p:spPr>
          <a:xfrm>
            <a:off x="103050" y="511075"/>
            <a:ext cx="8937900" cy="417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50000"/>
              </a:lnSpc>
              <a:spcBef>
                <a:spcPts val="0"/>
              </a:spcBef>
              <a:spcAft>
                <a:spcPts val="0"/>
              </a:spcAft>
              <a:buClr>
                <a:schemeClr val="dk1"/>
              </a:buClr>
              <a:buSzPts val="1100"/>
              <a:buFont typeface="Arial"/>
              <a:buNone/>
            </a:pPr>
            <a:r>
              <a:rPr b="0" i="1" lang="es" sz="1900" u="none" cap="none" strike="noStrike">
                <a:solidFill>
                  <a:schemeClr val="dk1"/>
                </a:solidFill>
                <a:latin typeface="Archivo"/>
                <a:ea typeface="Archivo"/>
                <a:cs typeface="Archivo"/>
                <a:sym typeface="Archivo"/>
              </a:rPr>
              <a:t>En el eje Herramientas de la lengua se incluyen los contenidos que, tradicionalmente, se ubican en el marco de la enseñanza de la lengua: la gramática, léxico y ortografía. Anteriormente estos contenidos se concentraban en los tres primeros años. Aquí se propone trabajarlos a lo largo de toda la escuela secundaria, para facilitar su comprensión por parte de los alumnos, ya que tendrán más tiempo para apropiarse de ellos, a través de distintos espacios de reflexión en el marco de las prácticas y de actividades de sistematización de los conceptos adquiridos.</a:t>
            </a:r>
            <a:endParaRPr b="0" i="1" sz="1900" u="none" cap="none" strike="noStrike">
              <a:solidFill>
                <a:schemeClr val="dk1"/>
              </a:solidFill>
              <a:latin typeface="Archivo"/>
              <a:ea typeface="Archivo"/>
              <a:cs typeface="Archivo"/>
              <a:sym typeface="Archivo"/>
            </a:endParaRPr>
          </a:p>
          <a:p>
            <a:pPr indent="0" lvl="0" marL="0" marR="0" rtl="0" algn="r">
              <a:lnSpc>
                <a:spcPct val="90000"/>
              </a:lnSpc>
              <a:spcBef>
                <a:spcPts val="800"/>
              </a:spcBef>
              <a:spcAft>
                <a:spcPts val="0"/>
              </a:spcAft>
              <a:buClr>
                <a:srgbClr val="000000"/>
              </a:buClr>
              <a:buSzPts val="1000"/>
              <a:buFont typeface="Arial"/>
              <a:buNone/>
            </a:pPr>
            <a:r>
              <a:rPr b="0" i="0" lang="es" sz="1000" u="none" cap="none" strike="noStrike">
                <a:solidFill>
                  <a:srgbClr val="666666"/>
                </a:solidFill>
                <a:latin typeface="Open Sans Light"/>
                <a:ea typeface="Open Sans Light"/>
                <a:cs typeface="Open Sans Light"/>
                <a:sym typeface="Open Sans Light"/>
              </a:rPr>
              <a:t>Diseño Curricular de la Nueva Escuela Secundaria de la Ciudad de Buenos Aires 2014-2020. (2013) Ministerio de Educación. Ciudad de Buenos Aires. Disponible en</a:t>
            </a:r>
            <a:r>
              <a:rPr b="0" i="0" lang="es" sz="1000" u="sng" cap="none" strike="noStrike">
                <a:solidFill>
                  <a:srgbClr val="666666"/>
                </a:solidFill>
                <a:latin typeface="Open Sans Light"/>
                <a:ea typeface="Open Sans Light"/>
                <a:cs typeface="Open Sans Light"/>
                <a:sym typeface="Open Sans Light"/>
                <a:hlinkClick r:id="rId4">
                  <a:extLst>
                    <a:ext uri="{A12FA001-AC4F-418D-AE19-62706E023703}">
                      <ahyp:hlinkClr val="tx"/>
                    </a:ext>
                  </a:extLst>
                </a:hlinkClick>
              </a:rPr>
              <a:t> http://www.buenosaires.gob.ar/areas/educacion/nes/pdf/DC_NES.pdf</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